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sldIdLst>
    <p:sldId id="268" r:id="rId2"/>
    <p:sldId id="281" r:id="rId3"/>
    <p:sldId id="273" r:id="rId4"/>
    <p:sldId id="257" r:id="rId5"/>
    <p:sldId id="269" r:id="rId6"/>
    <p:sldId id="267" r:id="rId7"/>
    <p:sldId id="274" r:id="rId8"/>
    <p:sldId id="270" r:id="rId9"/>
    <p:sldId id="272" r:id="rId10"/>
    <p:sldId id="275" r:id="rId11"/>
    <p:sldId id="276" r:id="rId12"/>
    <p:sldId id="277" r:id="rId13"/>
    <p:sldId id="278" r:id="rId14"/>
    <p:sldId id="283" r:id="rId15"/>
    <p:sldId id="279" r:id="rId16"/>
    <p:sldId id="284" r:id="rId17"/>
    <p:sldId id="286" r:id="rId18"/>
    <p:sldId id="280" r:id="rId19"/>
    <p:sldId id="282" r:id="rId20"/>
  </p:sldIdLst>
  <p:sldSz cx="12192000" cy="6858000"/>
  <p:notesSz cx="6858000" cy="9144000"/>
  <p:embeddedFontLst>
    <p:embeddedFont>
      <p:font typeface="Tw Cen MT" panose="020B06020201040206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 Light" panose="020B0604020202020204" charset="0"/>
      <p:regular r:id="rId29"/>
      <p: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457" autoAdjust="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pc@mds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13732-C60B-1E84-FF3F-02E4B9771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D303889-252F-FEEE-434C-F5042B21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33" y="125435"/>
            <a:ext cx="11776366" cy="11325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9A5313B-513C-5DC6-C426-EC73290E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49" y="2803385"/>
            <a:ext cx="11690534" cy="144349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096F83-BA4B-752C-AAE5-19EE763ABA49}"/>
              </a:ext>
            </a:extLst>
          </p:cNvPr>
          <p:cNvSpPr>
            <a:spLocks/>
          </p:cNvSpPr>
          <p:nvPr/>
        </p:nvSpPr>
        <p:spPr bwMode="auto">
          <a:xfrm>
            <a:off x="207818" y="1257950"/>
            <a:ext cx="11690533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1" hangingPunct="1">
              <a:lnSpc>
                <a:spcPct val="150000"/>
              </a:lnSpc>
              <a:defRPr/>
            </a:pPr>
            <a:r>
              <a:rPr lang="pt-BR" sz="3200" b="1" u="sng" dirty="0">
                <a:cs typeface="Arial" charset="0"/>
              </a:rPr>
              <a:t>REUNIÃO REGIONAL DO CNAS – NORTE</a:t>
            </a:r>
          </a:p>
          <a:p>
            <a:pPr marL="365125" indent="-255588" algn="ctr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r>
              <a:rPr lang="pt-BR" sz="2400" b="1" dirty="0">
                <a:cs typeface="Arial" charset="0"/>
              </a:rPr>
              <a:t>    </a:t>
            </a:r>
            <a:r>
              <a:rPr lang="pt-BR" sz="3200" b="1" dirty="0">
                <a:cs typeface="Arial" charset="0"/>
              </a:rPr>
              <a:t>OFICINA 2:  Inclusão e Atualização de Cadastros de Beneficiários do BPC, no </a:t>
            </a:r>
            <a:r>
              <a:rPr lang="pt-BR" sz="3200" b="1" dirty="0" err="1">
                <a:cs typeface="Arial" charset="0"/>
              </a:rPr>
              <a:t>CadÚnico</a:t>
            </a:r>
            <a:r>
              <a:rPr lang="pt-BR" sz="3200" b="1" dirty="0">
                <a:cs typeface="Arial" charset="0"/>
              </a:rPr>
              <a:t>:  Aspectos Normativos e Operacionais nos Municípios.</a:t>
            </a:r>
            <a:endParaRPr lang="pt-BR" sz="2400" b="1" dirty="0">
              <a:cs typeface="Arial" charset="0"/>
            </a:endParaRPr>
          </a:p>
          <a:p>
            <a:pPr marL="365125" indent="-255588" algn="ctr" eaLnBrk="1" hangingPunct="1">
              <a:lnSpc>
                <a:spcPct val="150000"/>
              </a:lnSpc>
              <a:defRPr/>
            </a:pPr>
            <a:r>
              <a:rPr lang="pt-BR" sz="2400" b="1" dirty="0">
                <a:cs typeface="Arial" charset="0"/>
              </a:rPr>
              <a:t>                                                                                   Boa Vista – 02 de Dezembro/2024</a:t>
            </a:r>
          </a:p>
          <a:p>
            <a:pPr marL="365125" indent="-255588" algn="ctr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ctr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7D5869-4B9C-DE76-9F9C-4C43937A15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793999" y="152400"/>
            <a:ext cx="6400801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450EC-1EA7-8D4D-1D76-ED243E31B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2E5651-3128-6F76-6E25-E66E0683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91E3EA5-5646-E8B3-ED62-9976946F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3590708"/>
            <a:ext cx="11690534" cy="102009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000000"/>
                </a:solidFill>
                <a:effectLst/>
              </a:rPr>
              <a:t>Julho/2024, foram identificados 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517.018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 beneficiários do BPC, </a:t>
            </a:r>
            <a:r>
              <a:rPr lang="pt-BR" sz="2400" b="1" i="0" dirty="0">
                <a:solidFill>
                  <a:srgbClr val="FF0000"/>
                </a:solidFill>
                <a:effectLst/>
              </a:rPr>
              <a:t>fora de cadastro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, por ter passado mais de 4 anos sem a devida atualização e 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652.577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 de beneficiários do BPC </a:t>
            </a:r>
            <a:r>
              <a:rPr lang="pt-BR" sz="2400" b="1" dirty="0">
                <a:solidFill>
                  <a:srgbClr val="FF0000"/>
                </a:solidFill>
              </a:rPr>
              <a:t>d</a:t>
            </a:r>
            <a:r>
              <a:rPr lang="pt-BR" sz="2400" b="1" i="0" dirty="0">
                <a:solidFill>
                  <a:srgbClr val="FF0000"/>
                </a:solidFill>
                <a:effectLst/>
              </a:rPr>
              <a:t>esatualizados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 há mais de 48 meses no </a:t>
            </a:r>
            <a:r>
              <a:rPr lang="pt-BR" sz="2400" b="0" i="0" dirty="0" err="1">
                <a:solidFill>
                  <a:srgbClr val="000000"/>
                </a:solidFill>
                <a:effectLst/>
              </a:rPr>
              <a:t>CadÚnico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E97ED1-7D6D-F272-F98A-70DF4CFC2ED3}"/>
              </a:ext>
            </a:extLst>
          </p:cNvPr>
          <p:cNvSpPr txBox="1">
            <a:spLocks/>
          </p:cNvSpPr>
          <p:nvPr/>
        </p:nvSpPr>
        <p:spPr>
          <a:xfrm>
            <a:off x="207817" y="1701943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700" b="1" dirty="0">
                <a:latin typeface="+mn-lt"/>
              </a:rPr>
              <a:t>BPC – INCLUSÃO e ATUALIZAÇÃO CADASTRAL NO CADÚNICO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0F6BA1E-D884-55C8-EB18-0DAA63EDF527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0BF80B-D829-8FAD-5E2D-71D6DB49D6EF}"/>
              </a:ext>
            </a:extLst>
          </p:cNvPr>
          <p:cNvSpPr txBox="1"/>
          <p:nvPr/>
        </p:nvSpPr>
        <p:spPr>
          <a:xfrm>
            <a:off x="293649" y="2387744"/>
            <a:ext cx="1164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/>
              <a:t>Portaria Interministerial MDS/MPS nº 27 de 25 de julho/2024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/>
              <a:t>Lei nº 14.973/2024 de 16 de setembro/2024.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E52BFC-40B5-24B4-3E83-78C54C351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1981201" y="152400"/>
            <a:ext cx="777240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5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386F1-C693-34FF-8013-BA84903D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EBD4BB6-EC65-D44D-33B2-6AB76BDA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6085FC4-3B3C-1100-D0BB-18F3CDE9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3678523"/>
            <a:ext cx="11690534" cy="25051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</a:rPr>
              <a:t>Fluxo operacional no processo de </a:t>
            </a:r>
            <a:r>
              <a:rPr lang="pt-BR" sz="2400" b="1" dirty="0">
                <a:solidFill>
                  <a:srgbClr val="000000"/>
                </a:solidFill>
              </a:rPr>
              <a:t>Inclusão</a:t>
            </a:r>
            <a:r>
              <a:rPr lang="pt-BR" sz="2400" dirty="0">
                <a:solidFill>
                  <a:srgbClr val="000000"/>
                </a:solidFill>
              </a:rPr>
              <a:t> e </a:t>
            </a:r>
            <a:r>
              <a:rPr lang="pt-BR" sz="2400" b="1" dirty="0">
                <a:solidFill>
                  <a:srgbClr val="000000"/>
                </a:solidFill>
              </a:rPr>
              <a:t>Atualização</a:t>
            </a:r>
            <a:r>
              <a:rPr lang="pt-BR" sz="2400" dirty="0">
                <a:solidFill>
                  <a:srgbClr val="000000"/>
                </a:solidFill>
              </a:rPr>
              <a:t> cadastral para os beneficiários que estão </a:t>
            </a:r>
            <a:r>
              <a:rPr lang="pt-BR" sz="2400" b="1" u="sng" dirty="0">
                <a:solidFill>
                  <a:srgbClr val="000000"/>
                </a:solidFill>
              </a:rPr>
              <a:t>Fora do Cadastro </a:t>
            </a:r>
            <a:r>
              <a:rPr lang="pt-BR" sz="2400" dirty="0">
                <a:solidFill>
                  <a:srgbClr val="000000"/>
                </a:solidFill>
              </a:rPr>
              <a:t>e </a:t>
            </a:r>
            <a:r>
              <a:rPr lang="pt-BR" sz="2400" b="1" u="sng" dirty="0">
                <a:solidFill>
                  <a:srgbClr val="000000"/>
                </a:solidFill>
              </a:rPr>
              <a:t>Desatualizados</a:t>
            </a:r>
            <a:r>
              <a:rPr lang="pt-BR" sz="2400" dirty="0">
                <a:solidFill>
                  <a:srgbClr val="000000"/>
                </a:solidFill>
              </a:rPr>
              <a:t> a mais de </a:t>
            </a:r>
            <a:r>
              <a:rPr lang="pt-BR" sz="2400" b="1" dirty="0">
                <a:solidFill>
                  <a:srgbClr val="000000"/>
                </a:solidFill>
              </a:rPr>
              <a:t>48 meses</a:t>
            </a:r>
            <a:r>
              <a:rPr lang="pt-BR" sz="2400" dirty="0">
                <a:solidFill>
                  <a:srgbClr val="00000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Notificação Bancária </a:t>
            </a:r>
            <a:r>
              <a:rPr lang="pt-BR" dirty="0">
                <a:solidFill>
                  <a:srgbClr val="000000"/>
                </a:solidFill>
              </a:rPr>
              <a:t>ou por outros canais de atendimento do INSS(</a:t>
            </a:r>
            <a:r>
              <a:rPr lang="pt-BR" sz="2000" dirty="0">
                <a:solidFill>
                  <a:srgbClr val="000000"/>
                </a:solidFill>
              </a:rPr>
              <a:t>Central 135,ou  APS)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Bloqueio de Crédito </a:t>
            </a:r>
            <a:r>
              <a:rPr lang="pt-BR" dirty="0">
                <a:solidFill>
                  <a:srgbClr val="000000"/>
                </a:solidFill>
              </a:rPr>
              <a:t>do benefício;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Suspensão</a:t>
            </a:r>
            <a:r>
              <a:rPr lang="pt-BR" dirty="0">
                <a:solidFill>
                  <a:srgbClr val="000000"/>
                </a:solidFill>
              </a:rPr>
              <a:t> do benefício.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42BCAF5-AA59-DE64-7841-9CBF3D7DEE94}"/>
              </a:ext>
            </a:extLst>
          </p:cNvPr>
          <p:cNvSpPr txBox="1">
            <a:spLocks/>
          </p:cNvSpPr>
          <p:nvPr/>
        </p:nvSpPr>
        <p:spPr>
          <a:xfrm>
            <a:off x="224905" y="1470464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700" b="1" dirty="0">
                <a:latin typeface="+mn-lt"/>
              </a:rPr>
              <a:t>BPC – INCLUSÃO e ATUALIZAÇÃO CADASTRAL NO CADÚNICO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F657205-D1F7-F607-30FF-49A5651C4E22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EDF88A-7D11-FC7B-8317-578CC92E8D97}"/>
              </a:ext>
            </a:extLst>
          </p:cNvPr>
          <p:cNvSpPr txBox="1"/>
          <p:nvPr/>
        </p:nvSpPr>
        <p:spPr>
          <a:xfrm>
            <a:off x="272191" y="2044843"/>
            <a:ext cx="11647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Em conformidade com a Portaria Interministerial nº 27/2024 e ratificada com a Lei nº 14.973/2024, que define fluxos e prazos para </a:t>
            </a:r>
            <a:r>
              <a:rPr lang="pt-BR" sz="2400" b="1" dirty="0"/>
              <a:t>comunicação inequívoca </a:t>
            </a:r>
            <a:r>
              <a:rPr lang="pt-BR" sz="2400" dirty="0"/>
              <a:t>ao beneficiário da necessidade de incluir ou atualizar o seu cadastro, sob pena de ter o seu benefício suspenso.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B5CD0-906C-D245-E674-0118DCC7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1503681" y="152400"/>
            <a:ext cx="877824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E6EF6-D1BE-2036-1219-3F1128E4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5AAE7C-B812-71A5-65A8-B0938D71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E5ABF00-9288-38A9-67EB-8C4AB2AE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4" y="2657238"/>
            <a:ext cx="11690534" cy="343245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sz="3100" b="1" dirty="0">
                <a:solidFill>
                  <a:srgbClr val="000000"/>
                </a:solidFill>
              </a:rPr>
              <a:t>A repercussão das ações de notificação bancária, bloqueio de crédito e suspensão: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6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rgbClr val="000000"/>
                </a:solidFill>
              </a:rPr>
              <a:t>NOTIFICAÇÃO BANACÁRIA</a:t>
            </a:r>
            <a:r>
              <a:rPr lang="pt-BR" sz="2600" dirty="0">
                <a:solidFill>
                  <a:srgbClr val="000000"/>
                </a:solidFill>
              </a:rPr>
              <a:t>: o beneficiário que recebeu a notificado pelo banco, após esta notificação inequívoca, o beneficiário terá 45 dias(município de pequeno porte), ou 90 dias(município de médio e grande porte), para inclusão ou atualização cadastral.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rgbClr val="000000"/>
                </a:solidFill>
              </a:rPr>
              <a:t>BLOQUEIO DE CRÉDITO</a:t>
            </a:r>
            <a:r>
              <a:rPr lang="pt-BR" sz="2600" dirty="0">
                <a:solidFill>
                  <a:srgbClr val="000000"/>
                </a:solidFill>
              </a:rPr>
              <a:t>: Quem não foi notificado pela rede bancária, ou por outros canais de atendimento, o seu benefício terá o seu crédito bloqueado após 30 dias do envio da notificação ao banco;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6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rgbClr val="000000"/>
                </a:solidFill>
              </a:rPr>
              <a:t>SUSPENSÃO DO BENEFÍCIO</a:t>
            </a:r>
            <a:r>
              <a:rPr lang="pt-BR" sz="2600" dirty="0">
                <a:solidFill>
                  <a:srgbClr val="000000"/>
                </a:solidFill>
              </a:rPr>
              <a:t>: A Suspensão do benefício, só ocorrerá, se o beneficiário após a ciência  da notificação no banco não cumprir os  prazos para inclusão ou atualização no </a:t>
            </a:r>
            <a:r>
              <a:rPr lang="pt-BR" sz="2600" dirty="0" err="1">
                <a:solidFill>
                  <a:srgbClr val="000000"/>
                </a:solidFill>
              </a:rPr>
              <a:t>CadÚnico</a:t>
            </a:r>
            <a:r>
              <a:rPr lang="pt-BR" sz="2600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E58A900-8F47-A373-2A29-62BCF1D688CF}"/>
              </a:ext>
            </a:extLst>
          </p:cNvPr>
          <p:cNvSpPr txBox="1">
            <a:spLocks/>
          </p:cNvSpPr>
          <p:nvPr/>
        </p:nvSpPr>
        <p:spPr>
          <a:xfrm>
            <a:off x="250733" y="1638697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700" b="1" dirty="0">
                <a:latin typeface="+mn-lt"/>
              </a:rPr>
              <a:t>BPC – INCLUSÃO e ATUALIZAÇÃO CADASTRAL NO CADÚNICO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4FE356A-A03A-9263-29F7-1895461B38B1}"/>
              </a:ext>
            </a:extLst>
          </p:cNvPr>
          <p:cNvSpPr txBox="1">
            <a:spLocks/>
          </p:cNvSpPr>
          <p:nvPr/>
        </p:nvSpPr>
        <p:spPr>
          <a:xfrm>
            <a:off x="79069" y="2296160"/>
            <a:ext cx="11862198" cy="401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DF12FF-457E-DFA4-3802-5B0E9B52CB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113281" y="152400"/>
            <a:ext cx="799592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2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67133-B7E1-C751-E0BF-14D7C720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008C7D2-EA06-4D67-FA1E-915E204D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5D8C3D8-9966-4FCD-DC86-11BB70C4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9" y="2075106"/>
            <a:ext cx="11819282" cy="411233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</a:rPr>
              <a:t> </a:t>
            </a:r>
            <a:r>
              <a:rPr lang="pt-BR" sz="2400" b="1" u="sng" dirty="0">
                <a:solidFill>
                  <a:srgbClr val="000000"/>
                </a:solidFill>
              </a:rPr>
              <a:t>DESBLOQUEIO CRÉDITO  E REATIVAÇÃO DO BENEFÍCIO SUSPENSO</a:t>
            </a:r>
            <a:r>
              <a:rPr lang="pt-BR" sz="2600" dirty="0">
                <a:solidFill>
                  <a:srgbClr val="00000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6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0000"/>
                </a:solidFill>
              </a:rPr>
              <a:t>Para o </a:t>
            </a:r>
            <a:r>
              <a:rPr lang="pt-BR" sz="2600" b="1" u="sng" dirty="0">
                <a:solidFill>
                  <a:srgbClr val="FF0000"/>
                </a:solidFill>
              </a:rPr>
              <a:t>desbloqueio do crédito </a:t>
            </a:r>
            <a:r>
              <a:rPr lang="pt-BR" sz="2600" dirty="0">
                <a:solidFill>
                  <a:srgbClr val="000000"/>
                </a:solidFill>
              </a:rPr>
              <a:t>do benefício motivado pela falta de ciência da notificação bancária, ou por outros canais de atendimento do INSS, se dará: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rgbClr val="000000"/>
                </a:solidFill>
              </a:rPr>
              <a:t>	a)  pela Central 135 do INSS, onde o beneficiário, ou seu representante legal, será identificado e 	cientificado da 	necessidade de 	inclusão e atualização cadastral no </a:t>
            </a:r>
            <a:r>
              <a:rPr lang="pt-BR" sz="2200" dirty="0" err="1">
                <a:solidFill>
                  <a:srgbClr val="000000"/>
                </a:solidFill>
              </a:rPr>
              <a:t>CadÚnico</a:t>
            </a:r>
            <a:r>
              <a:rPr lang="pt-BR" sz="2200" dirty="0">
                <a:solidFill>
                  <a:srgbClr val="000000"/>
                </a:solidFill>
              </a:rPr>
              <a:t> e terá </a:t>
            </a:r>
            <a:r>
              <a:rPr lang="pt-BR" sz="2200" dirty="0">
                <a:solidFill>
                  <a:srgbClr val="FF0000"/>
                </a:solidFill>
              </a:rPr>
              <a:t>até 72 horas </a:t>
            </a:r>
            <a:r>
              <a:rPr lang="pt-BR" sz="2200" dirty="0">
                <a:solidFill>
                  <a:srgbClr val="000000"/>
                </a:solidFill>
              </a:rPr>
              <a:t>	para a liberação de crédito de seu benefício; ou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rgbClr val="000000"/>
                </a:solidFill>
              </a:rPr>
              <a:t>	b) pela APS/INSS onde será notificado e informado a necessidade de inclusão e atualização cadastral no 	</a:t>
            </a:r>
            <a:r>
              <a:rPr lang="pt-BR" sz="2200" dirty="0" err="1">
                <a:solidFill>
                  <a:srgbClr val="000000"/>
                </a:solidFill>
              </a:rPr>
              <a:t>CadÚnico</a:t>
            </a:r>
            <a:r>
              <a:rPr lang="pt-BR" sz="2200" dirty="0">
                <a:solidFill>
                  <a:srgbClr val="000000"/>
                </a:solidFill>
              </a:rPr>
              <a:t> e terá até 72 horas 	para a liberação de seu crédito de seu benefício;</a:t>
            </a:r>
          </a:p>
          <a:p>
            <a:pPr marL="0" indent="0" algn="just"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rgbClr val="000000"/>
                </a:solidFill>
              </a:rPr>
              <a:t>Para </a:t>
            </a:r>
            <a:r>
              <a:rPr lang="pt-BR" sz="2600" b="1" dirty="0">
                <a:solidFill>
                  <a:srgbClr val="000000"/>
                </a:solidFill>
              </a:rPr>
              <a:t>reativação</a:t>
            </a:r>
            <a:r>
              <a:rPr lang="pt-BR" sz="2600" dirty="0">
                <a:solidFill>
                  <a:srgbClr val="000000"/>
                </a:solidFill>
              </a:rPr>
              <a:t> do </a:t>
            </a:r>
            <a:r>
              <a:rPr lang="pt-BR" sz="2600" b="1" dirty="0">
                <a:solidFill>
                  <a:srgbClr val="000000"/>
                </a:solidFill>
              </a:rPr>
              <a:t>benefício suspenso </a:t>
            </a:r>
            <a:r>
              <a:rPr lang="pt-BR" sz="2600" dirty="0">
                <a:solidFill>
                  <a:srgbClr val="000000"/>
                </a:solidFill>
              </a:rPr>
              <a:t>que perdeu o prazo para inclusão ou atualização cadastral, a </a:t>
            </a:r>
            <a:r>
              <a:rPr lang="pt-BR" sz="2600" b="1" dirty="0">
                <a:solidFill>
                  <a:srgbClr val="000000"/>
                </a:solidFill>
              </a:rPr>
              <a:t>reativação</a:t>
            </a:r>
            <a:r>
              <a:rPr lang="pt-BR" sz="2600" dirty="0">
                <a:solidFill>
                  <a:srgbClr val="000000"/>
                </a:solidFill>
              </a:rPr>
              <a:t> só se dará após o beneficiário comparecer ao CRAS, ou equipamento do município para regularizar o seu cadastro.</a:t>
            </a:r>
          </a:p>
          <a:p>
            <a:pPr marL="0" indent="0" algn="just"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9FB0B4-9D07-4B9C-F9D2-E5684C7D0ECD}"/>
              </a:ext>
            </a:extLst>
          </p:cNvPr>
          <p:cNvSpPr txBox="1">
            <a:spLocks/>
          </p:cNvSpPr>
          <p:nvPr/>
        </p:nvSpPr>
        <p:spPr>
          <a:xfrm>
            <a:off x="250733" y="1455067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latin typeface="+mn-lt"/>
              </a:rPr>
              <a:t>BPC – INCLUSÃO e ATUALIZAÇÃO CADASTRAL NO CADÚNICO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4CD7CAA-55B7-E01A-5228-537981F37BA9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69188DB-7912-3631-E00A-C83ABDCF6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1828801" y="152400"/>
            <a:ext cx="854456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F4334-0E01-890A-F9E2-7FBAA719D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4AD8E2-130C-B452-65AD-2ABD4946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0998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8A442B1-46A5-028F-D373-80683B5B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9" y="2925543"/>
            <a:ext cx="11819282" cy="34324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Em 06 de agosto/2024 foram enviados </a:t>
            </a:r>
            <a:r>
              <a:rPr lang="pt-BR" sz="2400" b="1" dirty="0">
                <a:solidFill>
                  <a:srgbClr val="000000"/>
                </a:solidFill>
              </a:rPr>
              <a:t>517.018</a:t>
            </a:r>
            <a:r>
              <a:rPr lang="pt-BR" sz="2400" dirty="0">
                <a:solidFill>
                  <a:srgbClr val="000000"/>
                </a:solidFill>
              </a:rPr>
              <a:t> benefícios para </a:t>
            </a:r>
            <a:r>
              <a:rPr lang="pt-BR" sz="2400" b="1" dirty="0">
                <a:solidFill>
                  <a:srgbClr val="000000"/>
                </a:solidFill>
              </a:rPr>
              <a:t>notificação</a:t>
            </a:r>
            <a:r>
              <a:rPr lang="pt-BR" sz="2400" dirty="0">
                <a:solidFill>
                  <a:srgbClr val="000000"/>
                </a:solidFill>
              </a:rPr>
              <a:t> bancária. Destes  não alcançaram a notificação bancária </a:t>
            </a:r>
            <a:r>
              <a:rPr lang="pt-BR" sz="2400" b="1" dirty="0">
                <a:solidFill>
                  <a:srgbClr val="000000"/>
                </a:solidFill>
              </a:rPr>
              <a:t>304.722.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Em 25 de outubro, foram bloqueados </a:t>
            </a:r>
            <a:r>
              <a:rPr lang="pt-BR" sz="2400" b="1" dirty="0">
                <a:solidFill>
                  <a:srgbClr val="000000"/>
                </a:solidFill>
              </a:rPr>
              <a:t>304.722</a:t>
            </a:r>
            <a:r>
              <a:rPr lang="pt-BR" sz="2400" dirty="0">
                <a:solidFill>
                  <a:srgbClr val="000000"/>
                </a:solidFill>
              </a:rPr>
              <a:t> que não foram notificados pela rede bancária. A partir do bloqueio já foram incluídos no </a:t>
            </a:r>
            <a:r>
              <a:rPr lang="pt-BR" sz="2400" dirty="0" err="1">
                <a:solidFill>
                  <a:srgbClr val="000000"/>
                </a:solidFill>
              </a:rPr>
              <a:t>CadÚnico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b="1" dirty="0">
                <a:solidFill>
                  <a:srgbClr val="000000"/>
                </a:solidFill>
              </a:rPr>
              <a:t>236.454 </a:t>
            </a:r>
            <a:r>
              <a:rPr lang="pt-BR" sz="2400" dirty="0">
                <a:solidFill>
                  <a:srgbClr val="000000"/>
                </a:solidFill>
              </a:rPr>
              <a:t>(</a:t>
            </a:r>
            <a:r>
              <a:rPr lang="pt-BR" sz="2400" dirty="0">
                <a:solidFill>
                  <a:srgbClr val="FF0000"/>
                </a:solidFill>
              </a:rPr>
              <a:t>76,6%</a:t>
            </a:r>
            <a:r>
              <a:rPr lang="pt-BR" sz="2400" dirty="0">
                <a:solidFill>
                  <a:srgbClr val="000000"/>
                </a:solidFill>
              </a:rPr>
              <a:t>)  e restam ainda bloqueados </a:t>
            </a:r>
            <a:r>
              <a:rPr lang="pt-BR" sz="2400" b="1" dirty="0">
                <a:solidFill>
                  <a:srgbClr val="000000"/>
                </a:solidFill>
              </a:rPr>
              <a:t>68. 272.</a:t>
            </a:r>
            <a:endParaRPr lang="pt-BR" sz="24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Serão suspensos já em novembro </a:t>
            </a:r>
            <a:r>
              <a:rPr lang="pt-BR" sz="2400" b="1" dirty="0">
                <a:solidFill>
                  <a:srgbClr val="000000"/>
                </a:solidFill>
              </a:rPr>
              <a:t>9.538</a:t>
            </a:r>
            <a:r>
              <a:rPr lang="pt-BR" sz="2400" dirty="0">
                <a:solidFill>
                  <a:srgbClr val="000000"/>
                </a:solidFill>
              </a:rPr>
              <a:t> benefícios cujo os beneficiários  foram notificados e não cumpriram o prazo de 45 dias(município de pequeno porte) para  efetuar a sua inscrição no cadastro.   </a:t>
            </a:r>
          </a:p>
          <a:p>
            <a:pPr marL="0" indent="0" algn="just">
              <a:buNone/>
            </a:pPr>
            <a:endParaRPr lang="pt-BR" sz="26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02FB32-19CA-F41C-E39E-4F2C90BCAA02}"/>
              </a:ext>
            </a:extLst>
          </p:cNvPr>
          <p:cNvSpPr txBox="1">
            <a:spLocks/>
          </p:cNvSpPr>
          <p:nvPr/>
        </p:nvSpPr>
        <p:spPr>
          <a:xfrm>
            <a:off x="271054" y="1517632"/>
            <a:ext cx="11570526" cy="45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u="sng" dirty="0">
                <a:latin typeface="+mn-lt"/>
              </a:rPr>
              <a:t>BPC – INCLUSÃO e ATUALIZAÇÃO NO CADÚNICO INFORMAÇÕES GERENCIAIS </a:t>
            </a:r>
            <a:r>
              <a:rPr lang="pt-BR" sz="2000" b="1" u="sng" dirty="0">
                <a:solidFill>
                  <a:srgbClr val="FF0000"/>
                </a:solidFill>
                <a:latin typeface="+mn-lt"/>
              </a:rPr>
              <a:t>1ª CAMPANHA </a:t>
            </a:r>
            <a:r>
              <a:rPr lang="pt-BR" sz="2000" b="1" u="sng" dirty="0">
                <a:latin typeface="+mn-lt"/>
              </a:rPr>
              <a:t>FORA DO CADASTRO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81848A5-B792-A7EA-594B-38A801F035E9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A01D206-4E6F-1B9D-1EBE-E6661467BF94}"/>
              </a:ext>
            </a:extLst>
          </p:cNvPr>
          <p:cNvSpPr txBox="1"/>
          <p:nvPr/>
        </p:nvSpPr>
        <p:spPr>
          <a:xfrm>
            <a:off x="79069" y="1927154"/>
            <a:ext cx="1181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/>
              <a:t>Informações Gerenciais das ações de notificações e bloqueios e desbloqueios de créditos referente a </a:t>
            </a:r>
            <a:r>
              <a:rPr lang="pt-BR" sz="2800" b="1" i="1" dirty="0">
                <a:solidFill>
                  <a:srgbClr val="FF0000"/>
                </a:solidFill>
              </a:rPr>
              <a:t>1ª campanha</a:t>
            </a:r>
            <a:r>
              <a:rPr lang="pt-BR" sz="2800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16829D-9004-3BFC-0768-0CFC209716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367281" y="152400"/>
            <a:ext cx="682752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7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4142A-BAC9-FD3E-7CD3-83D9D1578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C17978-2563-941C-7303-0999EF92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0998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65C3A0-51B0-F4C9-3CD2-97EF9302349D}"/>
              </a:ext>
            </a:extLst>
          </p:cNvPr>
          <p:cNvSpPr txBox="1">
            <a:spLocks/>
          </p:cNvSpPr>
          <p:nvPr/>
        </p:nvSpPr>
        <p:spPr>
          <a:xfrm>
            <a:off x="250733" y="1285636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u="sng" dirty="0">
                <a:latin typeface="+mn-lt"/>
              </a:rPr>
              <a:t>BPC – INCLUSÃO e ATUALIZAÇÃO NO CADÚNICO INFORMAÇÕES GERENCIAIS </a:t>
            </a:r>
            <a:r>
              <a:rPr lang="pt-BR" sz="1800" b="1" i="1" u="sng" dirty="0">
                <a:solidFill>
                  <a:srgbClr val="FF0000"/>
                </a:solidFill>
                <a:latin typeface="+mn-lt"/>
              </a:rPr>
              <a:t>1ª CAMPANHA </a:t>
            </a:r>
            <a:r>
              <a:rPr lang="pt-BR" sz="1800" b="1" u="sng" dirty="0">
                <a:latin typeface="+mn-lt"/>
              </a:rPr>
              <a:t>FORA DO CADASTRO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63BC11D-D397-2847-BCE4-40F7D1771FB6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9" name="Espaço Reservado para Conteúdo 18">
            <a:extLst>
              <a:ext uri="{FF2B5EF4-FFF2-40B4-BE49-F238E27FC236}">
                <a16:creationId xmlns:a16="http://schemas.microsoft.com/office/drawing/2014/main" id="{4AA374EF-BD1A-0120-1A39-21B66BD5B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4080" y="1628536"/>
            <a:ext cx="7843520" cy="468517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53A55AB-FDDF-DC5B-64B8-D1CB707B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793999" y="152400"/>
            <a:ext cx="6400801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9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AA173-ABD6-298A-CD3C-16AE6C867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3BC2F4B-0B99-4A3F-C918-68040533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0998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13E1647-4833-65BB-AD7D-CBE1A7126A53}"/>
              </a:ext>
            </a:extLst>
          </p:cNvPr>
          <p:cNvSpPr txBox="1">
            <a:spLocks/>
          </p:cNvSpPr>
          <p:nvPr/>
        </p:nvSpPr>
        <p:spPr>
          <a:xfrm>
            <a:off x="250733" y="1285636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u="sng" dirty="0">
                <a:latin typeface="+mn-lt"/>
              </a:rPr>
              <a:t>BPC – INCLUSÃO e ATUALIZAÇÃO NO CADÚNICO INFORMAÇÕES GERENCIAIS 1ª CAMPANHA FORA DO CADASTRO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4BBF269-7CAB-733F-4E1C-278F6AD3C30F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63E2DA4-6E2B-9825-B434-3B58A5AF9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793999" y="152400"/>
            <a:ext cx="6400801" cy="1099820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7A8D043-C04A-F045-1C5C-C835E6E80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4880" y="1694576"/>
            <a:ext cx="10302240" cy="4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5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E29DA-BC2B-4ABA-7BC6-0ED419D88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EF9044-2880-7C12-4106-D5F637E4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0998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36D6CD3-EE5D-D76B-3662-AB3389457EC9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421B0B4-AF2F-DEF0-16D2-D43B3D9DA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793999" y="152400"/>
            <a:ext cx="6400801" cy="1099820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C6FEA7A-75C7-9E57-EBFD-9E958D39C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1840" y="1503681"/>
            <a:ext cx="106578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07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71D03-BA38-C852-F6CE-00B260E3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7637375-8B76-E14C-89C4-9031D04D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0998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57D32E1-4094-5D37-F87F-DD01E0E16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9" y="2863988"/>
            <a:ext cx="11819282" cy="34324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Em 16 de setembro/2024 foram enviados </a:t>
            </a:r>
            <a:r>
              <a:rPr lang="pt-BR" sz="2400" b="1" dirty="0">
                <a:solidFill>
                  <a:srgbClr val="000000"/>
                </a:solidFill>
              </a:rPr>
              <a:t>652.042</a:t>
            </a:r>
            <a:r>
              <a:rPr lang="pt-BR" sz="2400" dirty="0">
                <a:solidFill>
                  <a:srgbClr val="000000"/>
                </a:solidFill>
              </a:rPr>
              <a:t> benefícios para notificação bancária, não alcançaram a notificação bancária </a:t>
            </a:r>
            <a:r>
              <a:rPr lang="pt-BR" sz="2400" b="1" dirty="0">
                <a:solidFill>
                  <a:srgbClr val="000000"/>
                </a:solidFill>
              </a:rPr>
              <a:t>472.152</a:t>
            </a:r>
            <a:r>
              <a:rPr lang="pt-BR" sz="2400" dirty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Em 25 de novembro, foram bloqueados </a:t>
            </a:r>
            <a:r>
              <a:rPr lang="pt-BR" sz="2400" b="1" dirty="0">
                <a:solidFill>
                  <a:srgbClr val="000000"/>
                </a:solidFill>
              </a:rPr>
              <a:t>472.152</a:t>
            </a:r>
            <a:r>
              <a:rPr lang="pt-BR" sz="2400" dirty="0">
                <a:solidFill>
                  <a:srgbClr val="000000"/>
                </a:solidFill>
              </a:rPr>
              <a:t> que não foram notificados pela rede bancária, fora do cadastro. Com o bloqueio já foram incluídos no </a:t>
            </a:r>
            <a:r>
              <a:rPr lang="pt-BR" sz="2400" dirty="0" err="1">
                <a:solidFill>
                  <a:srgbClr val="000000"/>
                </a:solidFill>
              </a:rPr>
              <a:t>CadÚnico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b="1" dirty="0">
                <a:solidFill>
                  <a:srgbClr val="000000"/>
                </a:solidFill>
              </a:rPr>
              <a:t>49.974</a:t>
            </a:r>
            <a:r>
              <a:rPr lang="pt-BR" sz="2400" dirty="0">
                <a:solidFill>
                  <a:srgbClr val="000000"/>
                </a:solidFill>
              </a:rPr>
              <a:t>  e restam ainda bloqueados </a:t>
            </a:r>
            <a:r>
              <a:rPr lang="pt-BR" sz="2400" b="1" dirty="0">
                <a:solidFill>
                  <a:srgbClr val="000000"/>
                </a:solidFill>
              </a:rPr>
              <a:t>422.178. </a:t>
            </a:r>
            <a:r>
              <a:rPr lang="pt-BR" sz="2400" dirty="0">
                <a:solidFill>
                  <a:srgbClr val="000000"/>
                </a:solidFill>
              </a:rPr>
              <a:t>10,6% atualizados.</a:t>
            </a:r>
          </a:p>
          <a:p>
            <a:pPr marL="0" indent="0" algn="just">
              <a:buNone/>
            </a:pPr>
            <a:endParaRPr lang="pt-BR" sz="26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00CA01-6C02-6B43-C9B5-A1CC0BEA1412}"/>
              </a:ext>
            </a:extLst>
          </p:cNvPr>
          <p:cNvSpPr txBox="1">
            <a:spLocks/>
          </p:cNvSpPr>
          <p:nvPr/>
        </p:nvSpPr>
        <p:spPr>
          <a:xfrm>
            <a:off x="250733" y="1285636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u="sng" dirty="0">
                <a:latin typeface="+mn-lt"/>
              </a:rPr>
              <a:t>BPC – INCLUSÃO e ATUALIZAÇÃO NO CADÚNICO INFORMAÇÕES GERENCIAIS </a:t>
            </a:r>
            <a:r>
              <a:rPr lang="pt-BR" sz="1800" b="1" i="1" u="sng" dirty="0">
                <a:solidFill>
                  <a:srgbClr val="FF0000"/>
                </a:solidFill>
                <a:latin typeface="+mn-lt"/>
              </a:rPr>
              <a:t>2ª CAMPANHA </a:t>
            </a:r>
            <a:r>
              <a:rPr lang="pt-BR" sz="1800" b="1" u="sng" dirty="0">
                <a:latin typeface="+mn-lt"/>
              </a:rPr>
              <a:t>DESATUALIZADOS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2218756-62CB-4D9B-F89B-0C29DFF1D0E6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422952-F41E-D049-621D-EB43B2AD5D7A}"/>
              </a:ext>
            </a:extLst>
          </p:cNvPr>
          <p:cNvSpPr txBox="1"/>
          <p:nvPr/>
        </p:nvSpPr>
        <p:spPr>
          <a:xfrm>
            <a:off x="79069" y="1628536"/>
            <a:ext cx="118192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600" dirty="0"/>
              <a:t>Informações Gerenciais das ações de notificações e bloqueios e desbloqueios de crédito referente a </a:t>
            </a:r>
            <a:r>
              <a:rPr lang="pt-BR" sz="2600" b="1" i="1" dirty="0">
                <a:solidFill>
                  <a:srgbClr val="FF0000"/>
                </a:solidFill>
              </a:rPr>
              <a:t>2ª  campanha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55750C-FA35-38F8-1954-E84E42CC5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001520" y="152400"/>
            <a:ext cx="8117839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1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2C26C-0803-3AE4-8B40-5C1C644E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A21D807-881A-2573-C91F-5A36B1E3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0998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CB4691B-40F3-9203-05EC-6B2A65EBD97C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B18E0A-9A06-5A91-BF98-EFC5B5A38242}"/>
              </a:ext>
            </a:extLst>
          </p:cNvPr>
          <p:cNvSpPr txBox="1"/>
          <p:nvPr/>
        </p:nvSpPr>
        <p:spPr>
          <a:xfrm>
            <a:off x="802640" y="1971437"/>
            <a:ext cx="1041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OBRIGADO!</a:t>
            </a:r>
          </a:p>
          <a:p>
            <a:endParaRPr lang="pt-BR" sz="3200" dirty="0"/>
          </a:p>
          <a:p>
            <a:pPr algn="ctr"/>
            <a:r>
              <a:rPr lang="pt-BR" sz="2400" b="1" dirty="0"/>
              <a:t>EQUIPE DO DEPARATMENTO DE BENEFÍCIOS ASSISTENCIAIS – DBA</a:t>
            </a:r>
          </a:p>
          <a:p>
            <a:endParaRPr lang="pt-BR" sz="3200" dirty="0"/>
          </a:p>
          <a:p>
            <a:endParaRPr lang="pt-BR" sz="3200" dirty="0"/>
          </a:p>
          <a:p>
            <a:r>
              <a:rPr lang="pt-BR" sz="3200" dirty="0" err="1"/>
              <a:t>E-email</a:t>
            </a:r>
            <a:r>
              <a:rPr lang="pt-BR" sz="3200" dirty="0"/>
              <a:t>: </a:t>
            </a:r>
            <a:r>
              <a:rPr lang="pt-BR" sz="3200" dirty="0">
                <a:hlinkClick r:id="rId3"/>
              </a:rPr>
              <a:t>bpc@mds.gov.br</a:t>
            </a:r>
            <a:endParaRPr lang="pt-BR" sz="3200" dirty="0"/>
          </a:p>
          <a:p>
            <a:r>
              <a:rPr lang="pt-BR" sz="3200" dirty="0" err="1"/>
              <a:t>Tel</a:t>
            </a:r>
            <a:r>
              <a:rPr lang="pt-BR" sz="3200" dirty="0"/>
              <a:t>: (61) 2030-3412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4BC525-08A8-7190-01F0-4E1A559B1A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1730829" y="152400"/>
            <a:ext cx="8294914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527DE-621B-44B7-D045-D97AD68CC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D40DB9F-4F62-C978-133F-A1E1F3E7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7" y="75500"/>
            <a:ext cx="11776366" cy="11325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92F8693-4DD5-BBA9-5001-C65A4A37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6" y="2081668"/>
            <a:ext cx="11690534" cy="40292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85FF3B9-D7C9-4A9C-189C-7738824F3AE0}"/>
              </a:ext>
            </a:extLst>
          </p:cNvPr>
          <p:cNvSpPr>
            <a:spLocks/>
          </p:cNvSpPr>
          <p:nvPr/>
        </p:nvSpPr>
        <p:spPr bwMode="auto">
          <a:xfrm>
            <a:off x="293650" y="1644841"/>
            <a:ext cx="11690533" cy="42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  <a:cs typeface="Arial" charset="0"/>
              </a:rPr>
              <a:t>  </a:t>
            </a:r>
            <a:r>
              <a:rPr lang="pt-BR" sz="26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O Departamento de Benefícios Assistenciais (</a:t>
            </a:r>
            <a:r>
              <a:rPr lang="pt-BR" sz="2600" b="1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DBA</a:t>
            </a:r>
            <a:r>
              <a:rPr lang="pt-BR" sz="26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) é responsável pela gestão e  regulação e normatização  relativas aos benefícios socioassistenciais previstos na </a:t>
            </a:r>
            <a:r>
              <a:rPr lang="pt-BR" sz="2600" dirty="0">
                <a:solidFill>
                  <a:srgbClr val="2E2B21"/>
                </a:solidFill>
                <a:latin typeface="Tw Cen MT" panose="020B0602020104020603" pitchFamily="34" charset="0"/>
              </a:rPr>
              <a:t>LOAS </a:t>
            </a:r>
            <a:r>
              <a:rPr lang="pt-BR" sz="26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e que fazem parte do Sistema Único de Assistência Social (</a:t>
            </a:r>
            <a:r>
              <a:rPr lang="pt-BR" sz="2600" b="1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SUAS</a:t>
            </a:r>
            <a:r>
              <a:rPr lang="pt-BR" sz="26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457200" indent="-457200" algn="just" rtl="0" eaLnBrk="1" latinLnBrk="0" hangingPunct="1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2E2B21"/>
                </a:solidFill>
                <a:latin typeface="Tw Cen MT" panose="020B0602020104020603" pitchFamily="34" charset="0"/>
              </a:rPr>
              <a:t>Benefícios de Prestação Continuada da Assistência Social(</a:t>
            </a:r>
            <a:r>
              <a:rPr lang="pt-BR" sz="2400" b="1" dirty="0">
                <a:solidFill>
                  <a:srgbClr val="2E2B21"/>
                </a:solidFill>
                <a:latin typeface="Tw Cen MT" panose="020B0602020104020603" pitchFamily="34" charset="0"/>
              </a:rPr>
              <a:t>BPC</a:t>
            </a:r>
            <a:r>
              <a:rPr lang="pt-BR" sz="2400" dirty="0">
                <a:solidFill>
                  <a:srgbClr val="2E2B21"/>
                </a:solidFill>
                <a:latin typeface="Tw Cen MT" panose="020B0602020104020603" pitchFamily="34" charset="0"/>
              </a:rPr>
              <a:t>);</a:t>
            </a:r>
          </a:p>
          <a:p>
            <a:pPr marL="457200" indent="-457200" algn="just" rtl="0" eaLnBrk="1" latinLnBrk="0" hangingPunct="1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2E2B21"/>
                </a:solidFill>
                <a:effectLst/>
                <a:latin typeface="Tw Cen MT" panose="020B0602020104020603" pitchFamily="34" charset="0"/>
              </a:rPr>
              <a:t>Benefícios Eventuais(</a:t>
            </a:r>
            <a:r>
              <a:rPr lang="pt-BR" sz="2400" b="1" dirty="0">
                <a:solidFill>
                  <a:srgbClr val="2E2B21"/>
                </a:solidFill>
                <a:effectLst/>
                <a:latin typeface="Tw Cen MT" panose="020B0602020104020603" pitchFamily="34" charset="0"/>
              </a:rPr>
              <a:t>BE</a:t>
            </a:r>
            <a:r>
              <a:rPr lang="pt-BR" sz="2400" dirty="0">
                <a:solidFill>
                  <a:srgbClr val="2E2B21"/>
                </a:solidFill>
                <a:effectLst/>
                <a:latin typeface="Tw Cen MT" panose="020B0602020104020603" pitchFamily="34" charset="0"/>
              </a:rPr>
              <a:t>)</a:t>
            </a:r>
          </a:p>
          <a:p>
            <a:pPr marL="457200" indent="-457200" algn="just" rtl="0" eaLnBrk="1" latinLnBrk="0" hangingPunct="1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2E2B21"/>
                </a:solidFill>
                <a:latin typeface="Tw Cen MT" panose="020B0602020104020603" pitchFamily="34" charset="0"/>
              </a:rPr>
              <a:t>Auxílio Inclusão(</a:t>
            </a:r>
            <a:r>
              <a:rPr lang="pt-BR" sz="2400" b="1" dirty="0">
                <a:solidFill>
                  <a:srgbClr val="2E2B21"/>
                </a:solidFill>
                <a:latin typeface="Tw Cen MT" panose="020B0602020104020603" pitchFamily="34" charset="0"/>
              </a:rPr>
              <a:t>AI</a:t>
            </a:r>
            <a:r>
              <a:rPr lang="pt-BR" sz="2400" dirty="0">
                <a:solidFill>
                  <a:srgbClr val="2E2B21"/>
                </a:solidFill>
                <a:latin typeface="Tw Cen MT" panose="020B0602020104020603" pitchFamily="34" charset="0"/>
              </a:rPr>
              <a:t>)</a:t>
            </a:r>
            <a:endParaRPr lang="pt-BR" sz="2400" dirty="0">
              <a:effectLst/>
            </a:endParaRPr>
          </a:p>
          <a:p>
            <a:pPr marL="342900" indent="-34290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accent2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pt-BR" sz="26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As competências do </a:t>
            </a:r>
            <a:r>
              <a:rPr lang="pt-BR" sz="2600" b="1" dirty="0">
                <a:solidFill>
                  <a:srgbClr val="2E2B21"/>
                </a:solidFill>
                <a:latin typeface="Tw Cen MT" panose="020B0602020104020603" pitchFamily="34" charset="0"/>
              </a:rPr>
              <a:t>DBA</a:t>
            </a:r>
            <a:r>
              <a:rPr lang="pt-BR" sz="2600" dirty="0">
                <a:solidFill>
                  <a:srgbClr val="2E2B21"/>
                </a:solidFill>
                <a:latin typeface="Tw Cen MT" panose="020B0602020104020603" pitchFamily="34" charset="0"/>
              </a:rPr>
              <a:t> </a:t>
            </a:r>
            <a:r>
              <a:rPr lang="pt-BR" sz="26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estão previstas no art. 43 do Decreto nº 11.392, de 20 de janeiro de 2023, que aprova a atual estrutura regimental do MDS. </a:t>
            </a:r>
            <a:endParaRPr lang="pt-BR" sz="2600" dirty="0">
              <a:effectLst/>
            </a:endParaRPr>
          </a:p>
          <a:p>
            <a:pPr marL="342900" indent="-34290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accent2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pt-BR" sz="26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Atualmente, o DBA é composto por duas coordenações-gerais:</a:t>
            </a:r>
            <a:endParaRPr lang="pt-BR" sz="2600" dirty="0">
              <a:effectLst/>
            </a:endParaRPr>
          </a:p>
          <a:p>
            <a:pPr marL="470916" indent="-342900" algn="l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0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Coordenação-Geral de Benefícios Assistenciais (CGBA); e</a:t>
            </a:r>
            <a:endParaRPr lang="pt-BR" sz="2400" dirty="0">
              <a:effectLst/>
            </a:endParaRPr>
          </a:p>
          <a:p>
            <a:pPr marL="470916" indent="-342900" algn="l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000" kern="1200" dirty="0">
                <a:solidFill>
                  <a:srgbClr val="2E2B21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Coordenação-Geral de Regulação e Análise Normativa (CGRAN)</a:t>
            </a:r>
            <a:endParaRPr lang="pt-BR" sz="2400" dirty="0">
              <a:effectLst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2367F9-D6A1-0A8C-B0AF-5E4B715B54D4}"/>
              </a:ext>
            </a:extLst>
          </p:cNvPr>
          <p:cNvSpPr txBox="1"/>
          <p:nvPr/>
        </p:nvSpPr>
        <p:spPr>
          <a:xfrm>
            <a:off x="833120" y="1121621"/>
            <a:ext cx="980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/>
              <a:t>Departamento de Benefícios Assistenciais-DBA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70671DE-0C1B-CC1E-5CF1-2F59B2B87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611121" y="152400"/>
            <a:ext cx="6583680" cy="9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08CF8-B5B9-13FC-5A9B-63ADC5DA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165AA4E-21A7-CD1E-1286-E20F2F69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7" y="75500"/>
            <a:ext cx="11776366" cy="11325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732710B-6F55-3720-F220-E8964BF1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2379989"/>
            <a:ext cx="11690534" cy="40292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850E09-39A5-DAA0-B83B-D2C702456C76}"/>
              </a:ext>
            </a:extLst>
          </p:cNvPr>
          <p:cNvSpPr>
            <a:spLocks/>
          </p:cNvSpPr>
          <p:nvPr/>
        </p:nvSpPr>
        <p:spPr bwMode="auto">
          <a:xfrm>
            <a:off x="107208" y="2379989"/>
            <a:ext cx="11690533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0070C0"/>
                </a:solidFill>
                <a:cs typeface="Arial" charset="0"/>
              </a:rPr>
              <a:t>    </a:t>
            </a:r>
            <a:r>
              <a:rPr lang="pt-BR" sz="2800" b="1" dirty="0">
                <a:cs typeface="Arial" charset="0"/>
              </a:rPr>
              <a:t>O </a:t>
            </a:r>
            <a:r>
              <a:rPr lang="pt-BR" sz="2800" b="1" i="1" dirty="0">
                <a:cs typeface="Arial" charset="0"/>
              </a:rPr>
              <a:t>Benefício de Prestação Continuada da Assistência Social - BPC</a:t>
            </a:r>
            <a:r>
              <a:rPr lang="pt-BR" sz="2800" b="1" dirty="0">
                <a:cs typeface="Arial" charset="0"/>
              </a:rPr>
              <a:t> tem por objetivo a garantia de 1 (um) salário mínimo mensal, à pessoa com deficiência e à pessoa idosa, visando o enfrentamento da pobreza, a garantia dos mínimos sociais, ao provimento de condições para atender contingências e à universalização dos direitos sociais.</a:t>
            </a: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E0F943-5350-8BFC-61A8-E713EF2E47DB}"/>
              </a:ext>
            </a:extLst>
          </p:cNvPr>
          <p:cNvSpPr txBox="1"/>
          <p:nvPr/>
        </p:nvSpPr>
        <p:spPr>
          <a:xfrm>
            <a:off x="2021841" y="1524000"/>
            <a:ext cx="75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/>
              <a:t>BPC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496210-B71C-69F6-B98C-9B09C939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793999" y="152400"/>
            <a:ext cx="6763658" cy="10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7817" y="75500"/>
            <a:ext cx="11776366" cy="11325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0733" y="2417521"/>
            <a:ext cx="11690534" cy="445455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B3397C2-BDFA-52C4-CC1C-D87DE2A14F4E}"/>
              </a:ext>
            </a:extLst>
          </p:cNvPr>
          <p:cNvSpPr txBox="1">
            <a:spLocks/>
          </p:cNvSpPr>
          <p:nvPr/>
        </p:nvSpPr>
        <p:spPr>
          <a:xfrm>
            <a:off x="250733" y="2046915"/>
            <a:ext cx="11690534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O BPC  </a:t>
            </a:r>
            <a:r>
              <a:rPr lang="pt-BR" dirty="0"/>
              <a:t>é um benefício constitucional, está previsto no art. 203 da Constituição Federal / 1988.</a:t>
            </a:r>
          </a:p>
          <a:p>
            <a:endParaRPr lang="pt-BR" dirty="0"/>
          </a:p>
          <a:p>
            <a:r>
              <a:rPr lang="pt-BR" dirty="0"/>
              <a:t>Regulamentado pela  Lei nº 8.742, de 7 de dezembro de 1993 – Lei Orgânica da Assistência Social –</a:t>
            </a:r>
            <a:r>
              <a:rPr lang="pt-BR" b="1" dirty="0"/>
              <a:t>LOAS</a:t>
            </a:r>
            <a:r>
              <a:rPr lang="pt-BR" dirty="0"/>
              <a:t>(</a:t>
            </a:r>
            <a:r>
              <a:rPr lang="pt-BR" dirty="0" err="1"/>
              <a:t>arts</a:t>
            </a:r>
            <a:r>
              <a:rPr lang="pt-BR" dirty="0"/>
              <a:t>: 20 e 21);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As regras estão dispostas no Decreto nº 6.214, de 26 de setembro de 2007 e alterações posteriores.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DC048C-B3AA-76D7-7D62-689F6AD2CE15}"/>
              </a:ext>
            </a:extLst>
          </p:cNvPr>
          <p:cNvSpPr txBox="1"/>
          <p:nvPr/>
        </p:nvSpPr>
        <p:spPr>
          <a:xfrm>
            <a:off x="3124200" y="132805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/>
              <a:t>MARCO LEGAL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856853-D0C1-4208-F8DC-DFA49106D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326641" y="152400"/>
            <a:ext cx="745744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6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38182-7ABD-FE6D-ED6C-18F59403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BCFAA5-7EA5-5B22-C97F-809D6F06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7" y="75500"/>
            <a:ext cx="11776366" cy="11325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BC1E6F1-2159-2FF6-185A-CE8824AAC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49" y="1208714"/>
            <a:ext cx="11690534" cy="66907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pt-BR" sz="3000" b="1" u="sng" dirty="0">
                <a:cs typeface="Poppins Light" panose="00000400000000000000" pitchFamily="2" charset="0"/>
              </a:rPr>
              <a:t>GESTÃO,  OPERACIONALIZAÇÃO E PROCESSAMENTO</a:t>
            </a: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485343A-288E-3369-F290-5F392D3949CB}"/>
              </a:ext>
            </a:extLst>
          </p:cNvPr>
          <p:cNvSpPr>
            <a:spLocks/>
          </p:cNvSpPr>
          <p:nvPr/>
        </p:nvSpPr>
        <p:spPr bwMode="auto">
          <a:xfrm>
            <a:off x="431800" y="1502229"/>
            <a:ext cx="11292114" cy="7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0070C0"/>
                </a:solidFill>
                <a:cs typeface="Arial" charset="0"/>
              </a:rPr>
              <a:t>    </a:t>
            </a: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  <a:p>
            <a:pPr marL="365125" indent="-255588" algn="just" eaLnBrk="1" hangingPunct="1">
              <a:lnSpc>
                <a:spcPct val="150000"/>
              </a:lnSpc>
              <a:defRPr/>
            </a:pPr>
            <a:endParaRPr lang="pt-BR" sz="2400" b="1" dirty="0">
              <a:cs typeface="Arial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CAE8AB-DFBC-D935-00BD-9044B2522CB0}"/>
              </a:ext>
            </a:extLst>
          </p:cNvPr>
          <p:cNvSpPr txBox="1"/>
          <p:nvPr/>
        </p:nvSpPr>
        <p:spPr>
          <a:xfrm>
            <a:off x="293649" y="2253343"/>
            <a:ext cx="116905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GESTÃO:</a:t>
            </a:r>
            <a:r>
              <a:rPr lang="pt-BR" sz="2400" dirty="0"/>
              <a:t> O BPC  benefício não contributivo da assistência social e compõem o Sistema Único da Assistência Social-</a:t>
            </a:r>
            <a:r>
              <a:rPr lang="pt-BR" sz="2400" b="1" dirty="0"/>
              <a:t>SUAS</a:t>
            </a:r>
            <a:r>
              <a:rPr lang="pt-BR" sz="2400" dirty="0"/>
              <a:t>,  é gerido pelo Departamento de Benefícios Assistenciais/</a:t>
            </a:r>
            <a:r>
              <a:rPr lang="pt-BR" sz="2400" b="1" dirty="0"/>
              <a:t>DBA/SNAS/MDS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b="1" dirty="0"/>
              <a:t>OPERACIONALIZAÇÃO:</a:t>
            </a:r>
            <a:r>
              <a:rPr lang="pt-BR" sz="2400" dirty="0"/>
              <a:t> O BPC tem o seu  requerimento,  reconhecimento  e revisão de direito  realizado pelo INSS, por meio dos  canais de atendimento do INSS (central 135, aplicativo “Meu INSS” ou pelas Agências da Previdência Social).</a:t>
            </a:r>
          </a:p>
          <a:p>
            <a:endParaRPr lang="pt-BR" dirty="0"/>
          </a:p>
          <a:p>
            <a:r>
              <a:rPr lang="pt-BR" sz="2400" b="1" dirty="0"/>
              <a:t>PROCESSAMENTO:</a:t>
            </a:r>
            <a:r>
              <a:rPr lang="pt-BR" sz="2400" dirty="0"/>
              <a:t> a Empresa de Tecnologia e Informações da Previdência – DATAPREV, é a responsável pelo processamento da concessão e pagamento dos benefícios do BPC.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FBE50A-60B1-3C4C-EC78-1FDEBC787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103121" y="152400"/>
            <a:ext cx="747776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A6398-51EC-0DFF-11CB-9631E217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7AAD8C0-0E28-15FE-C85E-6B6AC961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B7742FA-0511-933D-E80A-61A9FCAA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2601685"/>
            <a:ext cx="11690534" cy="380750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8B61415-78A3-44DE-633E-67E35603E9C1}"/>
              </a:ext>
            </a:extLst>
          </p:cNvPr>
          <p:cNvSpPr txBox="1">
            <a:spLocks/>
          </p:cNvSpPr>
          <p:nvPr/>
        </p:nvSpPr>
        <p:spPr>
          <a:xfrm>
            <a:off x="207817" y="1534886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700" b="1" u="sng" dirty="0">
                <a:latin typeface="+mn-lt"/>
              </a:rPr>
              <a:t>BPC – Critérios de acesso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72241CD-1285-1D89-45F8-94CDA91BE398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Para fazer jus ao BPC, o requerente deverá comprovar: </a:t>
            </a:r>
          </a:p>
          <a:p>
            <a:pPr marL="0" indent="0">
              <a:buNone/>
            </a:pPr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00" dirty="0"/>
              <a:t>ser pessoa idosa (65 anos de idade ou mais)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00" dirty="0"/>
              <a:t>Ser pessoa com deficiência de longa permanência(independente de idade);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00" dirty="0"/>
              <a:t>possuir renda familiar mensal </a:t>
            </a:r>
            <a:r>
              <a:rPr lang="pt-BR" sz="2600" i="1" dirty="0"/>
              <a:t>per capita </a:t>
            </a:r>
            <a:r>
              <a:rPr lang="pt-BR" sz="2600" dirty="0"/>
              <a:t>igual ou inferior a ¼ do salário mínimo;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00" dirty="0"/>
              <a:t>Está inscrito regular no </a:t>
            </a:r>
            <a:r>
              <a:rPr lang="pt-BR" sz="2600" b="1" dirty="0"/>
              <a:t>CPF</a:t>
            </a:r>
            <a:r>
              <a:rPr lang="pt-BR" sz="2600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00" dirty="0"/>
              <a:t>Está com inscrição regular no </a:t>
            </a:r>
            <a:r>
              <a:rPr lang="pt-BR" sz="2600" b="1" dirty="0" err="1"/>
              <a:t>CadÚnico</a:t>
            </a:r>
            <a:endParaRPr lang="pt-BR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600" dirty="0"/>
              <a:t>Apresentar  documento com I</a:t>
            </a:r>
            <a:r>
              <a:rPr lang="pt-BR" sz="2600" b="1" dirty="0"/>
              <a:t>dentificação  Biométrica </a:t>
            </a:r>
            <a:r>
              <a:rPr lang="pt-BR" sz="2600" dirty="0"/>
              <a:t>(Carteira de Identidade Nacional - </a:t>
            </a:r>
            <a:r>
              <a:rPr lang="pt-BR" sz="2600" b="1" dirty="0"/>
              <a:t>CIN</a:t>
            </a:r>
            <a:r>
              <a:rPr lang="pt-BR" sz="2600" dirty="0"/>
              <a:t>, Título Eleitoral-</a:t>
            </a:r>
            <a:r>
              <a:rPr lang="pt-BR" sz="2600" b="1" dirty="0"/>
              <a:t>TSE</a:t>
            </a:r>
            <a:r>
              <a:rPr lang="pt-BR" sz="2600" dirty="0"/>
              <a:t> ou da Carteira Nacional de Habilitação – </a:t>
            </a:r>
            <a:r>
              <a:rPr lang="pt-BR" sz="2600" b="1" dirty="0"/>
              <a:t>CNH</a:t>
            </a:r>
            <a:r>
              <a:rPr lang="pt-BR" sz="2600" dirty="0"/>
              <a:t>).</a:t>
            </a: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F66E9BA-32AC-39A8-AF4D-103944B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1910081" y="152400"/>
            <a:ext cx="822960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3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263BB-52A7-33C7-4C0A-56B9636C2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47ED24-1D28-1140-57CF-0295612B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EE59FFD-A369-AFB6-40D7-89F802E3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2601685"/>
            <a:ext cx="11690534" cy="380750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4ECCD38-EAB0-7486-191E-C9755234FBD6}"/>
              </a:ext>
            </a:extLst>
          </p:cNvPr>
          <p:cNvSpPr txBox="1">
            <a:spLocks/>
          </p:cNvSpPr>
          <p:nvPr/>
        </p:nvSpPr>
        <p:spPr>
          <a:xfrm>
            <a:off x="224905" y="1443035"/>
            <a:ext cx="11570526" cy="544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400" b="1" dirty="0">
              <a:latin typeface="+mn-lt"/>
            </a:endParaRPr>
          </a:p>
          <a:p>
            <a:pPr algn="ctr"/>
            <a:r>
              <a:rPr lang="pt-BR" sz="2400" b="1" u="sng" dirty="0">
                <a:latin typeface="+mn-lt"/>
              </a:rPr>
              <a:t>BPC – INFORMAÇÕES GERENCIAIS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2A56045-CBCF-4945-461E-1476A0D7C1E2}"/>
              </a:ext>
            </a:extLst>
          </p:cNvPr>
          <p:cNvSpPr txBox="1">
            <a:spLocks/>
          </p:cNvSpPr>
          <p:nvPr/>
        </p:nvSpPr>
        <p:spPr>
          <a:xfrm>
            <a:off x="79069" y="2506211"/>
            <a:ext cx="11862198" cy="161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FF64F76-BC0C-848C-8CCE-F47F2091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1911096"/>
            <a:ext cx="10972799" cy="424586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E93F640-AAA8-236D-ED47-05C647D28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275841" y="152400"/>
            <a:ext cx="768096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5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2C4B1-3FA2-C9DB-C66A-F2F097910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F082C45-71A5-589B-5E58-6C4366B8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AFF0BE5-7E7C-E184-DA0C-76E5C56C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2601685"/>
            <a:ext cx="11690534" cy="380750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D79D1D1-D554-8843-8A71-627ABC1AAA86}"/>
              </a:ext>
            </a:extLst>
          </p:cNvPr>
          <p:cNvSpPr txBox="1">
            <a:spLocks/>
          </p:cNvSpPr>
          <p:nvPr/>
        </p:nvSpPr>
        <p:spPr>
          <a:xfrm>
            <a:off x="224905" y="1443035"/>
            <a:ext cx="11570526" cy="544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400" b="1" dirty="0">
              <a:latin typeface="+mn-lt"/>
            </a:endParaRPr>
          </a:p>
          <a:p>
            <a:pPr algn="ctr"/>
            <a:r>
              <a:rPr lang="pt-BR" sz="2400" b="1" u="sng" dirty="0">
                <a:latin typeface="+mn-lt"/>
              </a:rPr>
              <a:t>BPC – INFORMAÇÕES GERENCIAIS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505FFA2-56DE-C2A5-31FB-EA43606DAE30}"/>
              </a:ext>
            </a:extLst>
          </p:cNvPr>
          <p:cNvSpPr txBox="1">
            <a:spLocks/>
          </p:cNvSpPr>
          <p:nvPr/>
        </p:nvSpPr>
        <p:spPr>
          <a:xfrm>
            <a:off x="79069" y="2506211"/>
            <a:ext cx="11862198" cy="161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 </a:t>
            </a:r>
          </a:p>
          <a:p>
            <a:endParaRPr lang="pt-BR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E8BC936-D801-F0E1-0619-E3D0BCC9A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14742"/>
              </p:ext>
            </p:extLst>
          </p:nvPr>
        </p:nvGraphicFramePr>
        <p:xfrm>
          <a:off x="293649" y="1848773"/>
          <a:ext cx="11484694" cy="456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6496087" imgH="5676769" progId="Excel.Sheet.8">
                  <p:embed/>
                </p:oleObj>
              </mc:Choice>
              <mc:Fallback>
                <p:oleObj name="Worksheet" r:id="rId4" imgW="6496087" imgH="5676769" progId="Excel.Sheet.8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E8BC936-D801-F0E1-0619-E3D0BCC9A2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649" y="1848773"/>
                        <a:ext cx="11484694" cy="456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A3CBEC61-D76D-F418-20E4-C3E8C75C80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387601" y="152400"/>
            <a:ext cx="746760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3002A-C752-74AC-0943-2A8235C1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F2EB3E3-C484-69B3-961E-C0A9D2C5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52400"/>
            <a:ext cx="11776366" cy="12794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E8AC058-EE94-E4CC-F478-3BA1C824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73" y="3884730"/>
            <a:ext cx="11690534" cy="11710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000000"/>
                </a:solidFill>
                <a:effectLst/>
              </a:rPr>
              <a:t>Art.12 São requisitos para a concessão, a manutenção e a revisão do benefício as inscrições no Cadastro de Pessoas Físicas - CPF e no Cadastro Único para Programas Sociais do Governo Federal - </a:t>
            </a:r>
            <a:r>
              <a:rPr lang="pt-BR" sz="2400" b="1" i="0" dirty="0" err="1">
                <a:solidFill>
                  <a:srgbClr val="000000"/>
                </a:solidFill>
                <a:effectLst/>
              </a:rPr>
              <a:t>CadÚnico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C07511A-EE26-A4BC-67D1-8584C2840DEA}"/>
              </a:ext>
            </a:extLst>
          </p:cNvPr>
          <p:cNvSpPr txBox="1">
            <a:spLocks/>
          </p:cNvSpPr>
          <p:nvPr/>
        </p:nvSpPr>
        <p:spPr>
          <a:xfrm>
            <a:off x="207817" y="1701943"/>
            <a:ext cx="11570526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700" b="1" u="sng" dirty="0">
                <a:latin typeface="+mn-lt"/>
              </a:rPr>
              <a:t>BPC – NO CADÚNICO(Marco Legal)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9F95596-3CF5-9B40-F2ED-8C0741937791}"/>
              </a:ext>
            </a:extLst>
          </p:cNvPr>
          <p:cNvSpPr txBox="1">
            <a:spLocks/>
          </p:cNvSpPr>
          <p:nvPr/>
        </p:nvSpPr>
        <p:spPr>
          <a:xfrm>
            <a:off x="79069" y="1971437"/>
            <a:ext cx="11862198" cy="43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F38372-6BDD-ED2A-0F68-A5E2931A1CB3}"/>
              </a:ext>
            </a:extLst>
          </p:cNvPr>
          <p:cNvSpPr txBox="1"/>
          <p:nvPr/>
        </p:nvSpPr>
        <p:spPr>
          <a:xfrm>
            <a:off x="272191" y="2644499"/>
            <a:ext cx="1164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b="1" dirty="0"/>
              <a:t>Decreto nº 8.805/2016</a:t>
            </a:r>
            <a:r>
              <a:rPr lang="pt-BR" sz="2800" dirty="0"/>
              <a:t>, inclui obrigatoriedade para a Concessão e Manutenção do BPC, devem estar com Cadastro do </a:t>
            </a:r>
            <a:r>
              <a:rPr lang="pt-BR" sz="2800" dirty="0" err="1"/>
              <a:t>CadÚnico</a:t>
            </a:r>
            <a:r>
              <a:rPr lang="pt-BR" sz="2800" dirty="0"/>
              <a:t> Atualizado.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68BF67-1248-FA10-5218-32D183E1E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2326641" y="152400"/>
            <a:ext cx="7152640" cy="10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</TotalTime>
  <Words>1295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Tw Cen MT</vt:lpstr>
      <vt:lpstr>Calibri</vt:lpstr>
      <vt:lpstr>Poppins Light</vt:lpstr>
      <vt:lpstr>Calibri Light</vt:lpstr>
      <vt:lpstr>Times New Roman</vt:lpstr>
      <vt:lpstr>Wingdings</vt:lpstr>
      <vt:lpstr>Arial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 </vt:lpstr>
      <vt:lpstr>  </vt:lpstr>
      <vt:lpstr> </vt:lpstr>
      <vt:lpstr>  </vt:lpstr>
      <vt:lpstr> </vt:lpstr>
      <vt:lpstr> </vt:lpstr>
      <vt:lpstr>  </vt:lpstr>
      <vt:lpstr> </vt:lpstr>
      <vt:lpstr> </vt:lpstr>
      <vt:lpstr> </vt:lpstr>
      <vt:lpstr>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Maria Cristina Abreu Martins de Lima</cp:lastModifiedBy>
  <cp:revision>207</cp:revision>
  <dcterms:created xsi:type="dcterms:W3CDTF">2023-01-25T17:53:38Z</dcterms:created>
  <dcterms:modified xsi:type="dcterms:W3CDTF">2024-12-05T13:11:28Z</dcterms:modified>
</cp:coreProperties>
</file>