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336" r:id="rId3"/>
    <p:sldId id="381" r:id="rId4"/>
    <p:sldId id="338" r:id="rId5"/>
    <p:sldId id="376" r:id="rId6"/>
    <p:sldId id="340" r:id="rId7"/>
    <p:sldId id="342" r:id="rId8"/>
    <p:sldId id="339" r:id="rId9"/>
    <p:sldId id="343" r:id="rId10"/>
    <p:sldId id="377" r:id="rId11"/>
    <p:sldId id="378" r:id="rId12"/>
    <p:sldId id="379" r:id="rId13"/>
    <p:sldId id="380" r:id="rId14"/>
    <p:sldId id="383" r:id="rId15"/>
    <p:sldId id="345" r:id="rId16"/>
    <p:sldId id="346" r:id="rId17"/>
    <p:sldId id="347" r:id="rId18"/>
    <p:sldId id="348" r:id="rId19"/>
    <p:sldId id="349" r:id="rId20"/>
    <p:sldId id="382" r:id="rId21"/>
    <p:sldId id="350" r:id="rId22"/>
    <p:sldId id="385" r:id="rId23"/>
    <p:sldId id="351" r:id="rId24"/>
    <p:sldId id="352" r:id="rId25"/>
    <p:sldId id="353" r:id="rId26"/>
    <p:sldId id="374" r:id="rId27"/>
    <p:sldId id="355" r:id="rId28"/>
    <p:sldId id="354" r:id="rId29"/>
    <p:sldId id="365" r:id="rId30"/>
    <p:sldId id="364" r:id="rId31"/>
    <p:sldId id="384" r:id="rId32"/>
    <p:sldId id="368" r:id="rId33"/>
    <p:sldId id="371" r:id="rId34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00"/>
    <a:srgbClr val="13174D"/>
    <a:srgbClr val="73BFB2"/>
    <a:srgbClr val="6EC26E"/>
    <a:srgbClr val="BA76BC"/>
    <a:srgbClr val="C9E749"/>
    <a:srgbClr val="A8929B"/>
    <a:srgbClr val="63A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8A9E0F-58A7-4F79-E376-75AB01FC3565}" v="328" dt="2026-05-27T20:00:11.427"/>
    <p1510:client id="{2B85A713-2928-87B4-8F55-48C9B06FE2E3}" v="253" dt="2026-05-26T20:49:21.017"/>
    <p1510:client id="{3D3FD9E8-1CD5-4D65-0D40-4E81DF5063F6}" v="606" dt="2026-05-26T13:39:31.227"/>
    <p1510:client id="{D7A8B4CF-D0EA-19AF-4CAA-7E166B54833A}" v="2" dt="2026-05-27T16:34:15.139"/>
    <p1510:client id="{E08F6545-1D8D-60FF-EC98-A08BC03E2A44}" v="1402" dt="2026-05-27T19:33:17.8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2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052927D-7346-4564-AAC2-5E6F7B9E9DE1}" type="datetimeFigureOut">
              <a:rPr lang="pt-BR"/>
              <a:pPr>
                <a:defRPr/>
              </a:pPr>
              <a:t>11/06/2026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Clique para editar os estilos de texto Mestres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475444D-D117-4078-ABAA-AD77077E5712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5444D-D117-4078-ABAA-AD77077E5712}" type="slidenum">
              <a:rPr lang="pt-BR" altLang="pt-BR" smtClean="0"/>
              <a:pPr/>
              <a:t>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55284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CE02B-2333-B972-54C2-B6F4D613F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4595D5D-623A-EED1-42E7-7A9F05A96B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B1C8E9A-B148-771F-E65A-0E55C6E2E6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17A2C97-D136-A299-D9D9-9381AD493A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5444D-D117-4078-ABAA-AD77077E5712}" type="slidenum">
              <a:rPr lang="pt-BR" altLang="pt-BR" smtClean="0"/>
              <a:pPr/>
              <a:t>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75361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5444D-D117-4078-ABAA-AD77077E5712}" type="slidenum">
              <a:rPr lang="pt-BR" altLang="pt-BR" smtClean="0"/>
              <a:pPr/>
              <a:t>18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43539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5444D-D117-4078-ABAA-AD77077E5712}" type="slidenum">
              <a:rPr lang="pt-BR" altLang="pt-BR" smtClean="0"/>
              <a:pPr/>
              <a:t>23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47969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A0854-0727-499A-BEE2-5ED3A4A2F0DE}" type="datetimeFigureOut">
              <a:rPr lang="pt-BR"/>
              <a:pPr>
                <a:defRPr/>
              </a:pPr>
              <a:t>11/06/2026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472AB-9A55-41BB-BFCA-9442E29CE49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86439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6E1C2-9056-454F-B317-29EB088E3D27}" type="datetimeFigureOut">
              <a:rPr lang="pt-BR"/>
              <a:pPr>
                <a:defRPr/>
              </a:pPr>
              <a:t>11/06/2026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DDE03-7AA8-45FA-852A-C749B20DC50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8870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FB5CE-8D35-4A6D-BF99-994371E4F43A}" type="datetimeFigureOut">
              <a:rPr lang="pt-BR"/>
              <a:pPr>
                <a:defRPr/>
              </a:pPr>
              <a:t>11/06/2026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7A385-CE05-41B0-A3A5-50AB548067E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34346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C4894-C80B-4BFD-A64C-B1CD5D43FA6A}" type="datetimeFigureOut">
              <a:rPr lang="pt-BR"/>
              <a:pPr>
                <a:defRPr/>
              </a:pPr>
              <a:t>11/06/2026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2757D-CAC0-47C5-9EF4-2877D9AF203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74474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623EE-55B7-4262-9005-DAE16B3ACE74}" type="datetimeFigureOut">
              <a:rPr lang="pt-BR"/>
              <a:pPr>
                <a:defRPr/>
              </a:pPr>
              <a:t>11/06/2026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485670-546A-4541-9217-DC4669329136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54240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C3AC6-71C5-4C88-AA37-ECE0094DEB82}" type="datetimeFigureOut">
              <a:rPr lang="pt-BR"/>
              <a:pPr>
                <a:defRPr/>
              </a:pPr>
              <a:t>11/06/2026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4C6D17-3504-45A6-A9BD-0E4ECA4AB29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097633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00145-7CD9-4732-A1D9-6EC1D01BCF38}" type="datetimeFigureOut">
              <a:rPr lang="pt-BR"/>
              <a:pPr>
                <a:defRPr/>
              </a:pPr>
              <a:t>11/06/2026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C6EE44-7291-4CF6-B587-DD71F0ACAE2B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58079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2C048-C76D-4E5D-970F-F6746872543B}" type="datetimeFigureOut">
              <a:rPr lang="pt-BR"/>
              <a:pPr>
                <a:defRPr/>
              </a:pPr>
              <a:t>11/06/2026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2F1655-AF49-4F01-9804-A2007D1923D4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10905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A2FE3-41C7-4DC7-9456-3229E05ECBFA}" type="datetimeFigureOut">
              <a:rPr lang="pt-BR"/>
              <a:pPr>
                <a:defRPr/>
              </a:pPr>
              <a:t>11/06/2026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59742E-2CCB-416F-A365-1C5F12536A3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2583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C012D-E308-4761-A6E0-4742786EF908}" type="datetimeFigureOut">
              <a:rPr lang="pt-BR"/>
              <a:pPr>
                <a:defRPr/>
              </a:pPr>
              <a:t>11/06/2026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12685-AB31-4562-BD30-9DC10E81D28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83960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97628-9B7F-4DF6-8547-E544FE82BF07}" type="datetimeFigureOut">
              <a:rPr lang="pt-BR"/>
              <a:pPr>
                <a:defRPr/>
              </a:pPr>
              <a:t>11/06/2026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A6270B-F115-4265-AF63-641984AC452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48481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Editar estilos de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3E64B43-233A-482F-9E19-446B4AC88DED}" type="datetimeFigureOut">
              <a:rPr lang="pt-BR"/>
              <a:pPr>
                <a:defRPr/>
              </a:pPr>
              <a:t>11/06/2026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fld id="{F813C1E5-52B1-422C-A884-D05A6C3A7376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cnas.politica@mds.gov.b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60D43EA-81E2-4B4F-8B6B-30CE3F5DE4CA}"/>
              </a:ext>
            </a:extLst>
          </p:cNvPr>
          <p:cNvSpPr/>
          <p:nvPr/>
        </p:nvSpPr>
        <p:spPr>
          <a:xfrm>
            <a:off x="4405900" y="4866923"/>
            <a:ext cx="3676650" cy="523220"/>
          </a:xfrm>
          <a:prstGeom prst="roundRect">
            <a:avLst/>
          </a:prstGeom>
          <a:solidFill>
            <a:srgbClr val="FFC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51" name="Retângulo 5"/>
          <p:cNvSpPr>
            <a:spLocks noChangeArrowheads="1"/>
          </p:cNvSpPr>
          <p:nvPr/>
        </p:nvSpPr>
        <p:spPr bwMode="auto">
          <a:xfrm>
            <a:off x="1051717" y="261610"/>
            <a:ext cx="9647406" cy="3805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endParaRPr lang="pt-BR" altLang="pt-BR" sz="4000" b="1" dirty="0">
              <a:solidFill>
                <a:schemeClr val="accent1">
                  <a:lumMod val="50000"/>
                </a:schemeClr>
              </a:solidFill>
              <a:latin typeface="2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pt-BR" sz="4400" b="1" dirty="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algn="ctr" eaLnBrk="1" hangingPunct="1">
              <a:lnSpc>
                <a:spcPct val="107000"/>
              </a:lnSpc>
              <a:spcAft>
                <a:spcPts val="800"/>
              </a:spcAft>
            </a:pPr>
            <a:r>
              <a:rPr lang="pt-BR" altLang="pt-BR" sz="6600" b="1" dirty="0">
                <a:latin typeface="+mn-lt"/>
              </a:rPr>
              <a:t>Comissão de Política da Assistência Social</a:t>
            </a:r>
            <a:endParaRPr lang="pt-BR" altLang="pt-BR" sz="66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0751D51-9579-40BC-877D-CA4ACBF21FA4}"/>
              </a:ext>
            </a:extLst>
          </p:cNvPr>
          <p:cNvSpPr txBox="1"/>
          <p:nvPr/>
        </p:nvSpPr>
        <p:spPr>
          <a:xfrm>
            <a:off x="3983277" y="4864368"/>
            <a:ext cx="450937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altLang="pt-BR" sz="3200" b="1">
                <a:latin typeface="+mn-lt"/>
                <a:ea typeface="Calibri"/>
                <a:cs typeface="Times New Roman"/>
              </a:rPr>
              <a:t>Gestão 2024/2026</a:t>
            </a:r>
            <a:endParaRPr lang="pt-BR" altLang="pt-BR" sz="3200" b="1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2376C1-CBF3-4246-24F1-8EA7A30F5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B25C7606-306B-C21A-EDE1-DFCA42D806DD}"/>
              </a:ext>
            </a:extLst>
          </p:cNvPr>
          <p:cNvSpPr/>
          <p:nvPr/>
        </p:nvSpPr>
        <p:spPr>
          <a:xfrm>
            <a:off x="735132" y="414926"/>
            <a:ext cx="9804579" cy="6528967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marL="342900" indent="-342900" algn="just" defTabSz="685800">
              <a:buFont typeface="Arial"/>
              <a:buChar char="•"/>
              <a:defRPr/>
            </a:pPr>
            <a:r>
              <a:rPr lang="pt-BR" sz="2200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Debate referente à demanda da Procuradoria Regional dos Direitos do Cidadão, sobre a inclusão do </a:t>
            </a:r>
            <a:r>
              <a:rPr lang="pt-BR" sz="2200" b="1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Programa Moradia Primeiro na Tipificação Nacional dos Serviços Socioassistenciais</a:t>
            </a:r>
            <a:r>
              <a:rPr lang="pt-BR" sz="2200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:</a:t>
            </a:r>
            <a:endParaRPr lang="pt-BR" sz="220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defTabSz="685800">
              <a:buFont typeface="Arial"/>
              <a:buChar char="•"/>
              <a:defRPr/>
            </a:pPr>
            <a:endParaRPr lang="pt-BR" sz="2200" b="1">
              <a:solidFill>
                <a:prstClr val="black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lvl="1" algn="just" defTabSz="685800">
              <a:defRPr/>
            </a:pPr>
            <a:r>
              <a:rPr lang="pt-BR" sz="2200" b="1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- Posicionamento do CNAS aprovado</a:t>
            </a:r>
            <a:r>
              <a:rPr lang="pt-BR" sz="2200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: </a:t>
            </a:r>
            <a:endParaRPr lang="pt-BR" sz="220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 defTabSz="685800">
              <a:defRPr/>
            </a:pPr>
            <a:endParaRPr lang="pt-BR" sz="2000">
              <a:solidFill>
                <a:prstClr val="black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971550" lvl="1" indent="-342900" algn="just" defTabSz="685800">
              <a:buFont typeface="Wingdings"/>
              <a:buChar char="v"/>
              <a:defRPr/>
            </a:pPr>
            <a:r>
              <a:rPr lang="pt-BR" sz="2000" i="1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o Programa Moradia Primeiro, em seu formato atual, não constitui um serviço socioassistencial, mas sim uma ação intersetorial. Portanto, não deve integrar a Tipificação Nacional dos Serviços Socioassistenciais.</a:t>
            </a:r>
            <a:endParaRPr lang="pt-BR" sz="2000" i="1">
              <a:solidFill>
                <a:prstClr val="black"/>
              </a:solidFill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971550" indent="-342900" algn="just" defTabSz="685800">
              <a:buFont typeface="Arial"/>
              <a:buChar char="•"/>
              <a:defRPr/>
            </a:pPr>
            <a:endParaRPr lang="pt-BR" sz="2000" i="1">
              <a:solidFill>
                <a:prstClr val="black"/>
              </a:solidFill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971550" lvl="1" indent="-342900" algn="just" defTabSz="685800">
              <a:buFont typeface="Wingdings"/>
              <a:buChar char="v"/>
              <a:defRPr/>
            </a:pPr>
            <a:r>
              <a:rPr lang="pt-BR" sz="2000" i="1">
                <a:solidFill>
                  <a:prstClr val="black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após a finalização da proposta pelo Grupo de Trabalho e sua aprovação pelo Comitê Intersetorial de Acompanhamento e Monitoramento da Política para Inclusão Social da População em Situação de Rua (CIAMP-Rua), o CNAS deverá avaliar a regulamentação da participação da Assistência Social no Programa Moradia Primeiro, considerando as pactuações da Comissão Intergestores Tripartite (CIT).</a:t>
            </a:r>
          </a:p>
          <a:p>
            <a:pPr marL="971550" lvl="1" indent="-342900" algn="just" defTabSz="685800">
              <a:buFont typeface="Wingdings"/>
              <a:buChar char="v"/>
            </a:pPr>
            <a:endParaRPr lang="pt-BR" sz="2000" i="1">
              <a:solidFill>
                <a:prstClr val="black"/>
              </a:solidFill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971550" lvl="1" indent="-342900" algn="just" defTabSz="685800">
              <a:buFont typeface="Wingdings"/>
              <a:buChar char="v"/>
            </a:pPr>
            <a:r>
              <a:rPr lang="pt-BR" sz="2000" i="1">
                <a:solidFill>
                  <a:prstClr val="black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Reafirmação da Comissão de que as prioridades da Política Nacional para a População em Situação de Rua, no âmbito do SUAS seguem o disposto na </a:t>
            </a:r>
            <a:r>
              <a:rPr lang="pt-BR" sz="2000" b="1" i="1">
                <a:solidFill>
                  <a:prstClr val="black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Resolução CNAS/MDS nº 129, de 21 de novembro de 2023</a:t>
            </a:r>
            <a:r>
              <a:rPr lang="pt-BR" sz="2000" i="1">
                <a:solidFill>
                  <a:prstClr val="black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.</a:t>
            </a: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5314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5AA6E9-14FE-1198-68F3-23D83C7DA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2836AAF-7748-3748-0AEC-29A18A8A7C19}"/>
              </a:ext>
            </a:extLst>
          </p:cNvPr>
          <p:cNvSpPr/>
          <p:nvPr/>
        </p:nvSpPr>
        <p:spPr>
          <a:xfrm>
            <a:off x="906481" y="636712"/>
            <a:ext cx="9986007" cy="829150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 defTabSz="685800">
              <a:defRPr/>
            </a:pPr>
            <a:endParaRPr lang="pt-BR" sz="2400">
              <a:solidFill>
                <a:prstClr val="black"/>
              </a:solidFill>
              <a:highlight>
                <a:srgbClr val="FFFFFF"/>
              </a:highlight>
              <a:latin typeface="Aptos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  <a:defRPr/>
            </a:pPr>
            <a:endParaRPr lang="pt-BR" sz="2400" b="1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  <a:defRPr/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marL="342900" indent="-34290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endParaRPr lang="pt-BR" sz="2400">
              <a:solidFill>
                <a:prstClr val="black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A5DF5CC-E2C4-2A5B-0AFE-376593A389D4}"/>
              </a:ext>
            </a:extLst>
          </p:cNvPr>
          <p:cNvSpPr txBox="1"/>
          <p:nvPr/>
        </p:nvSpPr>
        <p:spPr>
          <a:xfrm>
            <a:off x="673688" y="793397"/>
            <a:ext cx="10221635" cy="58785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pt-BR" sz="2200" b="0" i="0" dirty="0">
                <a:solidFill>
                  <a:srgbClr val="000000"/>
                </a:solidFill>
                <a:latin typeface="Calibri"/>
              </a:rPr>
              <a:t>Monitoramento e revisão do </a:t>
            </a:r>
            <a:r>
              <a:rPr lang="pt-BR" sz="2200" b="1" i="0" dirty="0">
                <a:solidFill>
                  <a:srgbClr val="000000"/>
                </a:solidFill>
                <a:latin typeface="Calibri"/>
              </a:rPr>
              <a:t>Plano Nacional Ruas Visíveis</a:t>
            </a:r>
            <a:r>
              <a:rPr lang="pt-BR" sz="2200" b="0" i="0" dirty="0">
                <a:solidFill>
                  <a:srgbClr val="000000"/>
                </a:solidFill>
                <a:latin typeface="Calibri"/>
              </a:rPr>
              <a:t>, instituído por decisão liminar na ADPF nº 976/2023, de 22/08/2023, que determinou a aplicação imediata, pelos estados, pelo Distrito Federal e pelos municípios, das diretrizes da Política Nacional para a População em Situação de Rua (Decreto nº 7.053/2009):</a:t>
            </a:r>
            <a:r>
              <a:rPr sz="22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2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2200" dirty="0">
              <a:latin typeface="Calibri"/>
              <a:ea typeface="Calibri"/>
              <a:cs typeface="Calibri"/>
            </a:endParaRPr>
          </a:p>
          <a:p>
            <a:pPr marL="285750" algn="just"/>
            <a:r>
              <a:rPr lang="pt-BR" sz="22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Foram apresentados e discutidos dados sobre o atendimento da Assistência Social à população em situação de rua no âmbito do SUAS, voltados ao acompanhamento e ao desenvolvimento de sociabilidades, com foco no fortalecimento de vínculos e na construção de novos projetos de vida.</a:t>
            </a:r>
            <a:endParaRPr lang="pt-BR" sz="2200" dirty="0">
              <a:latin typeface="Calibri"/>
              <a:ea typeface="Calibri"/>
              <a:cs typeface="Calibri"/>
            </a:endParaRPr>
          </a:p>
          <a:p>
            <a:pPr algn="just"/>
            <a:endParaRPr lang="pt-BR" sz="22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algn="just"/>
            <a:r>
              <a:rPr lang="pt-BR" sz="2200" b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Posicionamento aprovado pelo CNAS:</a:t>
            </a:r>
            <a:endParaRPr lang="pt-BR" sz="2200" dirty="0">
              <a:latin typeface="Calibri"/>
              <a:ea typeface="Calibri"/>
              <a:cs typeface="Calibri"/>
            </a:endParaRPr>
          </a:p>
          <a:p>
            <a:pPr algn="just"/>
            <a:endParaRPr lang="pt-BR" sz="1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14400" indent="-285750" algn="just">
              <a:buFont typeface="Wingdings,Sans-Serif"/>
              <a:buChar char="v"/>
            </a:pPr>
            <a:r>
              <a:rPr lang="pt-BR" sz="2000" i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Recomendação à CIT para a realização de uma análise das metas do Plano Nacional Ruas Visíveis no âmbito do Grupo de Trabalho Pop Rua, com o objetivo de estabelecer estratégias para o alcance das metas e ações previstas no âmbito da Política de Assistência Social. </a:t>
            </a:r>
            <a:endParaRPr lang="pt-BR" sz="2000" dirty="0">
              <a:latin typeface="Calibri"/>
              <a:ea typeface="Calibri"/>
              <a:cs typeface="Calibri"/>
            </a:endParaRPr>
          </a:p>
          <a:p>
            <a:pPr algn="just"/>
            <a:endParaRPr lang="pt-BR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 algn="just">
              <a:buFont typeface="Wingdings,Sans-Serif"/>
              <a:buChar char="v"/>
            </a:pPr>
            <a:endParaRPr lang="pt-BR" sz="2000" i="1" dirty="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619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AE0F14-BEB9-BE70-8F97-66533044A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3F733FCA-A542-6DBC-77B4-552D854AEC19}"/>
              </a:ext>
            </a:extLst>
          </p:cNvPr>
          <p:cNvSpPr/>
          <p:nvPr/>
        </p:nvSpPr>
        <p:spPr>
          <a:xfrm>
            <a:off x="649389" y="1154957"/>
            <a:ext cx="9802563" cy="5182957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marL="1257300" lvl="2" indent="-342900" algn="just" defTabSz="685800">
              <a:buFont typeface="Wingdings"/>
              <a:buChar char="v"/>
              <a:defRPr/>
            </a:pPr>
            <a:r>
              <a:rPr lang="pt-BR" sz="2000" i="1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Proposta de inclusão, no Plano de Ação da Comissão, da realização de reunião semestral com o objetivo de monitorar o Plano Nacional Ruas Visíveis e sua correlação com o SUAS, contando com a participação de representantes dos ministérios envolvidos.</a:t>
            </a:r>
            <a:endParaRPr lang="pt-BR" sz="2000">
              <a:solidFill>
                <a:prstClr val="black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 defTabSz="685800">
              <a:defRPr/>
            </a:pPr>
            <a:endParaRPr lang="pt-BR" sz="2000" i="1">
              <a:solidFill>
                <a:prstClr val="black"/>
              </a:solidFill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342900" indent="-342900" algn="just" defTabSz="685800">
              <a:buFont typeface="Arial"/>
              <a:buChar char="•"/>
              <a:defRPr/>
            </a:pPr>
            <a:r>
              <a:rPr lang="pt-BR" sz="2200">
                <a:solidFill>
                  <a:prstClr val="black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As Comissões de Financiamento e Orçamento e de Política apreciaram e o CNAS aprovou:</a:t>
            </a:r>
          </a:p>
          <a:p>
            <a:pPr algn="just" defTabSz="685800">
              <a:defRPr/>
            </a:pPr>
            <a:endParaRPr lang="pt-BR" sz="2200">
              <a:solidFill>
                <a:prstClr val="black"/>
              </a:solidFill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1257300" lvl="2" indent="-342900" algn="just" defTabSz="685800">
              <a:buFont typeface="Wingdings,Sans-Serif"/>
              <a:buChar char="v"/>
              <a:defRPr/>
            </a:pPr>
            <a:r>
              <a:rPr lang="pt-BR" sz="2000" b="1" i="1">
                <a:solidFill>
                  <a:prstClr val="black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Resolução CNAS/MDS nº 224, de 18 de fevereiro de 2026</a:t>
            </a:r>
            <a:r>
              <a:rPr lang="pt-BR" sz="2000" i="1">
                <a:solidFill>
                  <a:prstClr val="black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, que dispõe sobre a aprovação dos critérios de elegibilidade e de partilha, visando ao fortalecimento das provisões dos Centros de Referência Especializados para População em Situação de Rua – Centros POP.</a:t>
            </a:r>
            <a:endParaRPr lang="pt-BR" sz="2000">
              <a:solidFill>
                <a:prstClr val="black"/>
              </a:solidFill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</a:pPr>
            <a:endParaRPr lang="pt-BR" sz="2400">
              <a:solidFill>
                <a:prstClr val="black"/>
              </a:solidFill>
              <a:latin typeface="+mn-lt"/>
              <a:ea typeface="Calibri"/>
              <a:cs typeface="Calibri"/>
            </a:endParaRPr>
          </a:p>
          <a:p>
            <a:pPr marL="342900" indent="-342900" defTabSz="685800">
              <a:lnSpc>
                <a:spcPct val="90000"/>
              </a:lnSpc>
              <a:spcBef>
                <a:spcPts val="750"/>
              </a:spcBef>
              <a:buFont typeface="Arial"/>
              <a:buChar char="•"/>
            </a:pPr>
            <a:endParaRPr lang="pt-BR" sz="2400">
              <a:solidFill>
                <a:prstClr val="black"/>
              </a:solidFill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85417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F0ED47-4A25-110E-D0E1-D33A5F3F9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BAA94BC-41E8-692B-AD09-F956B7E3B44D}"/>
              </a:ext>
            </a:extLst>
          </p:cNvPr>
          <p:cNvSpPr/>
          <p:nvPr/>
        </p:nvSpPr>
        <p:spPr>
          <a:xfrm>
            <a:off x="525481" y="464085"/>
            <a:ext cx="9661451" cy="5478423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marL="342900" indent="-342900" algn="ctr" defTabSz="685800">
              <a:buFont typeface="Wingdings"/>
              <a:buChar char="v"/>
              <a:defRPr/>
            </a:pPr>
            <a:endParaRPr lang="pt-BR" sz="2400" dirty="0">
              <a:solidFill>
                <a:prstClr val="black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algn="just" defTabSz="685800">
              <a:defRPr/>
            </a:pPr>
            <a:endParaRPr lang="pt-BR" sz="2000" dirty="0">
              <a:solidFill>
                <a:prstClr val="black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342900" lvl="1" indent="-342900" algn="just" defTabSz="685800">
              <a:buFont typeface="Arial"/>
              <a:buChar char="•"/>
              <a:defRPr/>
            </a:pPr>
            <a:r>
              <a:rPr lang="pt-BR" sz="2200" dirty="0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Apreciação de denúncia do Movimento Nacional da População em Situação de Rua e do Centro de Direitos Humanos de Londrina sobre a grave situação do atendimento no município.</a:t>
            </a:r>
            <a:endParaRPr lang="pt-BR" sz="2000" dirty="0">
              <a:solidFill>
                <a:prstClr val="black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342900" lvl="1" indent="-342900" algn="just" defTabSz="685800">
              <a:buFont typeface="Arial"/>
              <a:buChar char="•"/>
              <a:defRPr/>
            </a:pPr>
            <a:endParaRPr lang="pt-BR" sz="2000" i="1" dirty="0">
              <a:solidFill>
                <a:prstClr val="black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257300" lvl="3" indent="-342900" algn="just" defTabSz="685800">
              <a:buFont typeface="Wingdings"/>
              <a:buChar char="v"/>
              <a:defRPr/>
            </a:pPr>
            <a:r>
              <a:rPr lang="pt-BR" sz="2000" i="1" dirty="0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O Conselho Nacional de Assistência Social (CNAS) deliberou pela realização da </a:t>
            </a:r>
            <a:r>
              <a:rPr lang="pt-BR" sz="2000" b="1" i="1" dirty="0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Missão Londrina – em defesa da população em situação de rua. </a:t>
            </a:r>
            <a:r>
              <a:rPr lang="pt-BR" sz="2000" i="1" dirty="0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Realizou reuniões de planejamento (25/02, 27/03, 30/04 e 11/05). A Missão foi realizada nos dias 27, 28 e 29 de maio de 2026 e contou com a representação do Conselho Municipal de Assistência Social – CMAS Londrina, do Conselho Estadual de Assistência Social – CEAS/PR; Conselho Nacional de Assistência Social – CNAS, por meio da Conselheira Andréia Fernandes; SNAS/MDS, Movimento Nacional da População em Situação de Rua, Centro de Direitos Humanos de Londrina, Centro Estadual de Direitos Humanos da População em Situação de Rua/PR, Pop Jud, entre outras participações. </a:t>
            </a:r>
            <a:endParaRPr lang="pt-BR" sz="2000" dirty="0">
              <a:solidFill>
                <a:prstClr val="black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914400" lvl="1" indent="-114300" algn="just" defTabSz="685800">
              <a:buFont typeface="Arial"/>
              <a:buChar char="•"/>
              <a:defRPr/>
            </a:pPr>
            <a:endParaRPr lang="pt-BR" sz="2000" dirty="0">
              <a:solidFill>
                <a:prstClr val="black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1250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89BD11-70C0-794F-6B80-A67FF9902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42A22DD2-191D-F490-3375-D998657E2114}"/>
              </a:ext>
            </a:extLst>
          </p:cNvPr>
          <p:cNvSpPr/>
          <p:nvPr/>
        </p:nvSpPr>
        <p:spPr>
          <a:xfrm>
            <a:off x="1064712" y="1202499"/>
            <a:ext cx="10030008" cy="255454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1" algn="just"/>
            <a:endParaRPr lang="pt-BR" sz="2000">
              <a:latin typeface="+mn-lt"/>
              <a:ea typeface="Calibri"/>
              <a:cs typeface="Calibri"/>
            </a:endParaRPr>
          </a:p>
          <a:p>
            <a:pPr lvl="1" algn="just"/>
            <a:endParaRPr lang="pt-BR" sz="2000">
              <a:latin typeface="+mn-lt"/>
              <a:ea typeface="Calibri"/>
              <a:cs typeface="Calibri"/>
            </a:endParaRPr>
          </a:p>
          <a:p>
            <a:pPr lvl="1" algn="just"/>
            <a:endParaRPr lang="pt-BR" sz="2000">
              <a:latin typeface="+mn-lt"/>
              <a:ea typeface="Calibri"/>
              <a:cs typeface="Calibri"/>
            </a:endParaRPr>
          </a:p>
          <a:p>
            <a:pPr lvl="1" algn="just"/>
            <a:endParaRPr lang="pt-BR" sz="2000">
              <a:latin typeface="+mn-lt"/>
              <a:ea typeface="Calibri"/>
              <a:cs typeface="Calibri"/>
            </a:endParaRPr>
          </a:p>
          <a:p>
            <a:pPr lvl="1" algn="just"/>
            <a:endParaRPr lang="pt-BR" sz="2000">
              <a:latin typeface="+mn-lt"/>
              <a:ea typeface="Calibri"/>
              <a:cs typeface="Calibri"/>
            </a:endParaRPr>
          </a:p>
          <a:p>
            <a:pPr lvl="1" algn="just"/>
            <a:endParaRPr lang="pt-BR" sz="2000">
              <a:latin typeface="+mn-lt"/>
              <a:ea typeface="Calibri"/>
              <a:cs typeface="Calibri"/>
            </a:endParaRPr>
          </a:p>
          <a:p>
            <a:pPr lvl="1" algn="just"/>
            <a:endParaRPr lang="pt-BR" sz="2000">
              <a:latin typeface="+mn-lt"/>
              <a:ea typeface="Calibri"/>
              <a:cs typeface="Calibri"/>
            </a:endParaRPr>
          </a:p>
          <a:p>
            <a:pPr lvl="1" algn="just"/>
            <a:endParaRPr lang="pt-BR" sz="2000">
              <a:latin typeface="+mn-lt"/>
              <a:ea typeface="Calibri"/>
              <a:cs typeface="Calibri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7AAA56C-A043-4302-F67B-9C10EF95EA62}"/>
              </a:ext>
            </a:extLst>
          </p:cNvPr>
          <p:cNvSpPr txBox="1"/>
          <p:nvPr/>
        </p:nvSpPr>
        <p:spPr>
          <a:xfrm>
            <a:off x="1072447" y="282224"/>
            <a:ext cx="9355662" cy="60645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800" b="1" i="0">
                <a:solidFill>
                  <a:srgbClr val="000000"/>
                </a:solidFill>
                <a:latin typeface="Calibri"/>
              </a:rPr>
              <a:t>Relação SUAS e Sistema de Justiça e Garantia de Direitos:</a:t>
            </a:r>
            <a:r>
              <a:rPr sz="3200" b="0" i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3200"/>
          </a:p>
          <a:p>
            <a:endParaRPr lang="pt-BR" sz="3200"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pt-BR" sz="22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Continuidade dos debates sobre a </a:t>
            </a:r>
            <a:r>
              <a:rPr lang="pt-BR" sz="2200" b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Política Antimanicomial</a:t>
            </a:r>
            <a:r>
              <a:rPr lang="pt-BR" sz="22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com a participação da SNAS, CNJ e Ministério da Saúde.</a:t>
            </a:r>
          </a:p>
          <a:p>
            <a:pPr algn="just"/>
            <a:endParaRPr lang="pt-BR" sz="2000">
              <a:highlight>
                <a:srgbClr val="FFFFFF"/>
              </a:highlight>
              <a:ea typeface="Calibri"/>
              <a:cs typeface="Calibri"/>
            </a:endParaRPr>
          </a:p>
          <a:p>
            <a:pPr marL="800100" lvl="1" indent="-342900" algn="just">
              <a:buFont typeface="Wingdings"/>
              <a:buChar char="v"/>
            </a:pPr>
            <a:r>
              <a:rPr lang="pt-BR" sz="2000" i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As Comissões de Política e de Normas debateram a proposta e o CNAS aprovou a </a:t>
            </a:r>
            <a:r>
              <a:rPr lang="pt-BR" sz="2000" b="1" i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Resolução CNAS/MDS nº 166, de 18 de setembro de 2024</a:t>
            </a:r>
            <a:r>
              <a:rPr lang="pt-BR" sz="2000" i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 com os parâmetros nacionais para a atuação da assistência social no atendimento a pessoas em sofrimento ou com transtorno mental, em processo de desinstitucionalização de instituições de custódia e tratamento psiquiátrico, bem como àquelas que demandam cuidados prolongados e intensivos, e suas famílias.</a:t>
            </a:r>
            <a:endParaRPr lang="pt-BR" sz="200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algn="just"/>
            <a:endParaRPr lang="pt-BR" sz="1200">
              <a:highlight>
                <a:srgbClr val="FFFFFF"/>
              </a:highlight>
              <a:ea typeface="Calibri"/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0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Solicitação ao Conselho Nacional do Ministério Público (CNMP) da instituição de Comissão Permanente destinada à discussão da Política de Assistência Social, a exemplo do que ocorreu no âmbito do Conselho Nacional de Justiça (CNJ), que instituiu o Fórum Nacional de Seguridade Social, com vistas ao fortalecimento do SUAS no âmbito da Justiça.</a:t>
            </a:r>
          </a:p>
          <a:p>
            <a:pPr algn="ctr"/>
            <a:endParaRPr lang="pt-BR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53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365337" y="719239"/>
            <a:ext cx="9993543" cy="4247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1450" lvl="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endParaRPr lang="pt-BR" sz="2400" b="1">
              <a:solidFill>
                <a:prstClr val="black"/>
              </a:solidFill>
              <a:latin typeface="+mn-lt"/>
              <a:ea typeface="Calibri"/>
              <a:cs typeface="Calibri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49EE3CF-6D3A-6532-C3F7-021291C6E06B}"/>
              </a:ext>
            </a:extLst>
          </p:cNvPr>
          <p:cNvSpPr txBox="1"/>
          <p:nvPr/>
        </p:nvSpPr>
        <p:spPr>
          <a:xfrm>
            <a:off x="1183316" y="441100"/>
            <a:ext cx="9260920" cy="61555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pt-BR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Apreciação e aprovação da </a:t>
            </a:r>
            <a:r>
              <a:rPr lang="pt-BR" sz="2000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Resolução CNAS/MDS nº 203, de 15 de agosto de 2025</a:t>
            </a:r>
            <a:r>
              <a:rPr lang="pt-BR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que dispõe sobre a Câmara Nacional de Diálogo e de Negociação Permanente entre o Sistema Único de Assistência Social (SUAS) e o Sistema de Justiça. </a:t>
            </a:r>
            <a:endParaRPr lang="pt-BR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2200" b="1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just"/>
            <a:r>
              <a:rPr lang="pt-BR" sz="2200" b="1" i="0" dirty="0">
                <a:solidFill>
                  <a:srgbClr val="000000"/>
                </a:solidFill>
                <a:latin typeface="Calibri"/>
              </a:rPr>
              <a:t>Monitoramento do Cadastro Único e acesso das(os) usuárias(os) aos benefícios e serviços socioassistenciais:</a:t>
            </a:r>
            <a:r>
              <a:rPr sz="22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2200" dirty="0">
              <a:ea typeface="Calibri"/>
              <a:cs typeface="Calibri"/>
            </a:endParaRPr>
          </a:p>
          <a:p>
            <a:pPr algn="just"/>
            <a:endParaRPr lang="pt-BR" sz="20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2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As Comissões de Política e de Financiamento </a:t>
            </a:r>
            <a:r>
              <a:rPr lang="pt-BR" sz="2200" b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apreciaram os relatórios semestrais do PROCAD-SUAS.</a:t>
            </a:r>
            <a:endParaRPr lang="pt-BR" sz="22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algn="just"/>
            <a:endParaRPr lang="pt-BR" sz="2000" b="1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800100" lvl="2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/>
              <a:buChar char="v"/>
            </a:pPr>
            <a:r>
              <a:rPr lang="pt-BR" sz="2000" i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Encaminhamento de orientação aos Conselhos Estaduais de Assistência Social (CEAS) para cobrarem dos órgãos gestores estaduais a apresentação do relatório de execução dos recursos, bem como a orientarem aos Conselhos Municipais de Assistência Social (CMAS) para exigirem o mesmo dos gestores municipais.</a:t>
            </a:r>
            <a:endParaRPr lang="pt-BR" sz="20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endParaRPr lang="pt-BR" sz="2000" i="1" dirty="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buFont typeface="Wingdings"/>
              <a:buChar char="v"/>
            </a:pPr>
            <a:r>
              <a:rPr lang="pt-BR" sz="2000" i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Recomendação à Secretaria Nacional de Assistência Social (SNAS) para elaboração, quando necessário, de planos de apoio aos entes com pendências ou irregularidades no SUAS.</a:t>
            </a:r>
            <a:endParaRPr lang="pt-BR" sz="20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05002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82594" y="1320730"/>
            <a:ext cx="9793405" cy="67710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pt-BR" sz="2400">
              <a:latin typeface="+mn-lt"/>
              <a:ea typeface="Calibri"/>
              <a:cs typeface="Calibri"/>
            </a:endParaRPr>
          </a:p>
          <a:p>
            <a:pPr algn="just"/>
            <a:endParaRPr lang="pt-BR" sz="1400">
              <a:latin typeface="+mn-lt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60C73BE-8513-E81E-C99B-6AE45D8BF83D}"/>
              </a:ext>
            </a:extLst>
          </p:cNvPr>
          <p:cNvSpPr txBox="1"/>
          <p:nvPr/>
        </p:nvSpPr>
        <p:spPr>
          <a:xfrm>
            <a:off x="1377833" y="609375"/>
            <a:ext cx="9464524" cy="62478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indent="457200" algn="just">
              <a:buFont typeface="Arial"/>
              <a:buChar char="•"/>
            </a:pPr>
            <a:r>
              <a:rPr lang="pt-BR" sz="2000" b="0" i="0">
                <a:solidFill>
                  <a:srgbClr val="000000"/>
                </a:solidFill>
                <a:latin typeface="Calibri"/>
              </a:rPr>
              <a:t>Apreciação e aprovação da </a:t>
            </a:r>
            <a:r>
              <a:rPr lang="pt-BR" sz="2000" b="1" i="0">
                <a:solidFill>
                  <a:srgbClr val="000000"/>
                </a:solidFill>
                <a:latin typeface="Calibri"/>
              </a:rPr>
              <a:t>Resolução CNAS/MDS nº 185, de 26 de março de 2025</a:t>
            </a:r>
            <a:r>
              <a:rPr lang="pt-BR" sz="2000" b="0" i="0">
                <a:solidFill>
                  <a:srgbClr val="000000"/>
                </a:solidFill>
                <a:latin typeface="Calibri"/>
              </a:rPr>
              <a:t>, que orienta estados, municípios e o Distrito Federal na realização da </a:t>
            </a:r>
            <a:r>
              <a:rPr lang="pt-BR" sz="2000" b="1" i="0">
                <a:solidFill>
                  <a:srgbClr val="000000"/>
                </a:solidFill>
                <a:latin typeface="Calibri"/>
              </a:rPr>
              <a:t>busca ativa de famílias em situação de vulnerabilidade e risco social</a:t>
            </a:r>
            <a:r>
              <a:rPr lang="pt-BR" sz="2000" b="0" i="0">
                <a:solidFill>
                  <a:srgbClr val="000000"/>
                </a:solidFill>
                <a:latin typeface="Calibri"/>
              </a:rPr>
              <a:t>, com prioridade aos Grupos Populacionais Tradicionais e Específicos (</a:t>
            </a:r>
            <a:r>
              <a:rPr lang="pt-BR" sz="2000" b="0" i="0" err="1">
                <a:solidFill>
                  <a:srgbClr val="000000"/>
                </a:solidFill>
                <a:latin typeface="Calibri"/>
              </a:rPr>
              <a:t>GPTEs</a:t>
            </a:r>
            <a:r>
              <a:rPr lang="pt-BR" sz="2000" b="0" i="0">
                <a:solidFill>
                  <a:srgbClr val="000000"/>
                </a:solidFill>
                <a:latin typeface="Calibri"/>
              </a:rPr>
              <a:t>), visando à sua inclusão ou atualização no Cadastro Único e ao acesso aos serviços do SUAS.</a:t>
            </a:r>
            <a:r>
              <a:rPr sz="2000" b="0" i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20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Font typeface="Arial"/>
              <a:buChar char="•"/>
            </a:pPr>
            <a:endParaRPr lang="pt-BR" sz="2000">
              <a:solidFill>
                <a:srgbClr val="000000"/>
              </a:solidFill>
              <a:latin typeface="Calibri"/>
            </a:endParaRPr>
          </a:p>
          <a:p>
            <a:pPr indent="457200" algn="just">
              <a:buFont typeface="Arial"/>
              <a:buChar char="•"/>
            </a:pPr>
            <a:r>
              <a:rPr lang="pt-BR" sz="2000">
                <a:solidFill>
                  <a:srgbClr val="000000"/>
                </a:solidFill>
                <a:highlight>
                  <a:srgbClr val="FFFFFF"/>
                </a:highlight>
                <a:latin typeface="Calibri"/>
              </a:rPr>
              <a:t>As Comissões de Acompanhamento de Benefícios e Transferência de Renda, Acompanhamento aos Conselhos, Normas e Política sistematizaram as contribuições da Consulta Pública para a revisão e atualização da Resolução CNAS nº 15, de 5 de junho de 2014, resultando na aprovação da </a:t>
            </a:r>
            <a:r>
              <a:rPr lang="pt-BR" sz="2000" b="1">
                <a:solidFill>
                  <a:srgbClr val="000000"/>
                </a:solidFill>
                <a:highlight>
                  <a:srgbClr val="FFFFFF"/>
                </a:highlight>
                <a:latin typeface="Calibri"/>
              </a:rPr>
              <a:t>Resolução CNAS/MDS nº 202, de 25 de julho de 2025</a:t>
            </a:r>
            <a:r>
              <a:rPr lang="pt-BR" sz="2000">
                <a:solidFill>
                  <a:srgbClr val="000000"/>
                </a:solidFill>
                <a:highlight>
                  <a:srgbClr val="FFFFFF"/>
                </a:highlight>
                <a:latin typeface="Calibri"/>
              </a:rPr>
              <a:t>, que orienta os conselhos de assistência social, nas três esferas, quanto à sua </a:t>
            </a:r>
            <a:r>
              <a:rPr lang="pt-BR" sz="2000" b="1">
                <a:solidFill>
                  <a:srgbClr val="000000"/>
                </a:solidFill>
                <a:highlight>
                  <a:srgbClr val="FFFFFF"/>
                </a:highlight>
                <a:latin typeface="Calibri"/>
              </a:rPr>
              <a:t>organização e funcionamento como instância de participação e controle social do Programa Bolsa Família e do Cadastro Único de Programa Sociais</a:t>
            </a:r>
            <a:r>
              <a:rPr lang="pt-BR" sz="2000">
                <a:solidFill>
                  <a:srgbClr val="000000"/>
                </a:solidFill>
                <a:highlight>
                  <a:srgbClr val="FFFFFF"/>
                </a:highlight>
                <a:latin typeface="Calibri"/>
              </a:rPr>
              <a:t> para Programas Sociais</a:t>
            </a:r>
            <a:r>
              <a:rPr lang="pt-BR" sz="2000" b="1">
                <a:solidFill>
                  <a:srgbClr val="000000"/>
                </a:solidFill>
                <a:highlight>
                  <a:srgbClr val="FFFFFF"/>
                </a:highlight>
                <a:latin typeface="Calibri"/>
              </a:rPr>
              <a:t> do Governo Federal</a:t>
            </a:r>
            <a:r>
              <a:rPr lang="pt-BR" sz="2000">
                <a:solidFill>
                  <a:srgbClr val="000000"/>
                </a:solidFill>
                <a:highlight>
                  <a:srgbClr val="FFFFFF"/>
                </a:highlight>
                <a:latin typeface="Calibri"/>
              </a:rPr>
              <a:t>, bem como quanto à aplicação obrigatória dos percentuais dos índices de gestão descentralizada destinados ao controle social.</a:t>
            </a:r>
            <a:endParaRPr lang="pt-BR" sz="200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algn="just">
              <a:buFont typeface="Arial"/>
              <a:buChar char="•"/>
            </a:pPr>
            <a:endParaRPr lang="pt-BR" sz="200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indent="400050" algn="just">
              <a:buFont typeface="Arial"/>
              <a:buChar char="•"/>
            </a:pPr>
            <a:r>
              <a:rPr lang="pt-BR" sz="20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Debate sobre a obrigatoriedade do </a:t>
            </a:r>
            <a:r>
              <a:rPr lang="pt-BR" sz="2000" b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uso do CPF como base de entrada nos registros administrativos</a:t>
            </a:r>
            <a:r>
              <a:rPr lang="pt-BR" sz="20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. </a:t>
            </a:r>
          </a:p>
          <a:p>
            <a:pPr marL="171450" indent="-171450">
              <a:buFont typeface="Arial"/>
              <a:buChar char="•"/>
            </a:pPr>
            <a:endParaRPr lang="pt-BR" sz="200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062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15026" y="690141"/>
            <a:ext cx="9780878" cy="44627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pt-BR" sz="2300">
              <a:latin typeface="+mn-lt"/>
              <a:ea typeface="Calibri"/>
              <a:cs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B2EFD-19A6-8503-CD74-D0D958CAB327}"/>
              </a:ext>
            </a:extLst>
          </p:cNvPr>
          <p:cNvSpPr txBox="1"/>
          <p:nvPr/>
        </p:nvSpPr>
        <p:spPr>
          <a:xfrm>
            <a:off x="981730" y="782159"/>
            <a:ext cx="9748762" cy="52937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indent="457200" algn="just">
              <a:buFont typeface="Arial"/>
              <a:buChar char="•"/>
            </a:pPr>
            <a:r>
              <a:rPr lang="pt-BR" sz="2000" b="0" i="0">
                <a:solidFill>
                  <a:srgbClr val="000000"/>
                </a:solidFill>
                <a:latin typeface="Calibri"/>
              </a:rPr>
              <a:t>Realização de reuniões conjuntas das Comissões de Política e de Acompanhamento de Benefícios e Transferência de Renda (CABSTR) para o aperfeiçoamento da minuta de resolução sobre </a:t>
            </a:r>
            <a:r>
              <a:rPr lang="pt-BR" sz="2000" b="1" i="0">
                <a:solidFill>
                  <a:srgbClr val="000000"/>
                </a:solidFill>
                <a:latin typeface="Calibri"/>
              </a:rPr>
              <a:t>Benefícios Eventuais</a:t>
            </a:r>
            <a:r>
              <a:rPr lang="pt-BR" sz="2000" b="0" i="0">
                <a:solidFill>
                  <a:srgbClr val="000000"/>
                </a:solidFill>
                <a:latin typeface="Calibri"/>
              </a:rPr>
              <a:t>, submetida à consulta pública pelo período de 30 dias, de 28 de julho a 28 de agosto de 2025.</a:t>
            </a:r>
            <a:r>
              <a:rPr sz="2000" b="0" i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20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200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algn="just"/>
            <a:r>
              <a:rPr lang="pt-BR" sz="20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Foram analisadas as contribuições da consulta pública e finalizada a proposta de resolução sobre Benefícios Eventuais, resultando na aprovação da </a:t>
            </a:r>
            <a:r>
              <a:rPr lang="pt-BR" sz="2000" b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Resolução CNAS nº 213, de 28 de outubro de 2025</a:t>
            </a:r>
            <a:r>
              <a:rPr lang="pt-BR" sz="20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que estabelece parâmetros para definição de critérios e prazos pelos Conselhos de Assistência Social, conforme o art. 22 da Lei nº 8.742/1993.</a:t>
            </a:r>
            <a:endParaRPr lang="pt-BR" sz="20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200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indent="457200" algn="just">
              <a:buFont typeface="Arial"/>
              <a:buChar char="•"/>
            </a:pPr>
            <a:r>
              <a:rPr lang="pt-BR" sz="20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Processo de aprimoramento do </a:t>
            </a:r>
            <a:r>
              <a:rPr lang="pt-BR" sz="2000" b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Prontuário SUAS</a:t>
            </a:r>
            <a:r>
              <a:rPr lang="pt-BR" sz="20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atualmente integrado, em tempo real ao Cadastro Único. </a:t>
            </a:r>
            <a:endParaRPr lang="pt-BR" sz="200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200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algn="just"/>
            <a:r>
              <a:rPr lang="pt-BR" sz="20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Apreciação e aprovação da </a:t>
            </a:r>
            <a:r>
              <a:rPr lang="pt-BR" sz="2000" b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Resolução CNAS nº 220, de 25 de novembro de 2025</a:t>
            </a:r>
            <a:r>
              <a:rPr lang="pt-BR" sz="20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que dispõe sobre as diretrizes do Prontuário Eletrônico do Sistema Único de Assistência Social (Prontuário SUAS). </a:t>
            </a:r>
            <a:endParaRPr lang="pt-BR" sz="200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56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03CB215-0DF3-DD10-761D-FE3BD6D62017}"/>
              </a:ext>
            </a:extLst>
          </p:cNvPr>
          <p:cNvSpPr txBox="1"/>
          <p:nvPr/>
        </p:nvSpPr>
        <p:spPr>
          <a:xfrm>
            <a:off x="1091601" y="132211"/>
            <a:ext cx="9504839" cy="63709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2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Gestão do Trabalho e Educação Permanente no SUAS:</a:t>
            </a:r>
            <a:r>
              <a:rPr lang="pt-BR" sz="2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2200" dirty="0"/>
          </a:p>
          <a:p>
            <a:pPr algn="just"/>
            <a:endParaRPr lang="pt-BR" sz="20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Apreciação da proposta de ações, estratégias e operacionalização da Gestão do Trabalho e da Educação Permanente do SUAS, apresentada pelo DGSUAS/SNAS.  </a:t>
            </a:r>
            <a:endParaRPr lang="pt-BR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pPr algn="just"/>
            <a:r>
              <a:rPr lang="pt-BR" sz="20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   </a:t>
            </a:r>
            <a:endParaRPr lang="pt-BR" sz="2000" dirty="0">
              <a:ea typeface="Calibri"/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Apreciação de demandas para a revisão da Resolução CNAS nº 17/2011, para inclusão do nutricionista, educador social e de outros profissionais de nível médio e superior no rol de recursos humanos/trabalhadoras(es) do Sistema Único de Assistência Social (SUAS). </a:t>
            </a:r>
            <a:endParaRPr lang="pt-BR" sz="2000" dirty="0">
              <a:ea typeface="Calibri"/>
              <a:cs typeface="Calibri"/>
            </a:endParaRPr>
          </a:p>
          <a:p>
            <a:pPr marL="800100" lvl="1" indent="-342900" algn="just">
              <a:buFont typeface="Wingdings"/>
              <a:buChar char="v"/>
            </a:pPr>
            <a:endParaRPr lang="pt-BR" sz="2000" dirty="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buFont typeface="Wingdings"/>
              <a:buChar char="v"/>
            </a:pPr>
            <a:r>
              <a:rPr lang="pt-BR" sz="2000" i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O CNAS deliberou informar que, oportunamente, serão realizados estudos e discussões específicas sobre as categorias que compõem as equipes de referência do SUAS.</a:t>
            </a:r>
            <a:endParaRPr lang="pt-BR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algn="just">
              <a:buFont typeface="Wingdings"/>
              <a:buChar char="v"/>
            </a:pPr>
            <a:endParaRPr lang="pt-BR" sz="2000" dirty="0"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000" dirty="0">
                <a:latin typeface="Calibri"/>
                <a:ea typeface="Calibri"/>
                <a:cs typeface="Calibri"/>
              </a:rPr>
              <a:t>Apreciação e aprovação da </a:t>
            </a:r>
            <a:r>
              <a:rPr lang="pt-BR" sz="2000" b="1" dirty="0">
                <a:latin typeface="Calibri"/>
                <a:ea typeface="Calibri"/>
                <a:cs typeface="Calibri"/>
              </a:rPr>
              <a:t>Resolução CNAS/MDS nº 184, de 17 de fevereiro de 2025</a:t>
            </a:r>
            <a:r>
              <a:rPr lang="pt-BR" sz="2000" dirty="0">
                <a:latin typeface="Calibri"/>
                <a:ea typeface="Calibri"/>
                <a:cs typeface="Calibri"/>
              </a:rPr>
              <a:t>, que dispõe sobre a instituição da </a:t>
            </a:r>
            <a:r>
              <a:rPr lang="pt-BR" sz="2000" b="1" dirty="0">
                <a:latin typeface="Calibri"/>
                <a:ea typeface="Calibri"/>
                <a:cs typeface="Calibri"/>
              </a:rPr>
              <a:t>Escola do SUAS Simone Albuquerque. </a:t>
            </a:r>
            <a:endParaRPr lang="pt-BR" sz="20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/>
              <a:buChar char="•"/>
            </a:pPr>
            <a:endParaRPr lang="pt-BR" sz="2000" b="1" dirty="0">
              <a:latin typeface="Calibri"/>
              <a:ea typeface="Calibri"/>
              <a:cs typeface="Calibri"/>
            </a:endParaRPr>
          </a:p>
          <a:p>
            <a:pPr marL="342900" algn="just"/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 Escola do SUAS Simone Albuquerque representa o reconhecimento de seu legado e uma forma de perpetuar sua dedicação à formação contínua no âmbito da Política de Assistência Social. </a:t>
            </a:r>
            <a:endParaRPr lang="pt-BR" sz="200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6541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868507" y="916870"/>
            <a:ext cx="9828186" cy="5016758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algn="just"/>
            <a:r>
              <a:rPr lang="pt-BR" sz="2000">
                <a:solidFill>
                  <a:srgbClr val="000000"/>
                </a:solidFill>
                <a:latin typeface="Calibri"/>
              </a:rPr>
              <a:t>    </a:t>
            </a:r>
            <a:endParaRPr lang="pt-BR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7200" algn="just">
              <a:buFont typeface="Arial"/>
              <a:buChar char="•"/>
            </a:pPr>
            <a:r>
              <a:rPr lang="pt-BR" sz="2400" b="0" i="0">
                <a:solidFill>
                  <a:srgbClr val="000000"/>
                </a:solidFill>
                <a:latin typeface="Calibri"/>
              </a:rPr>
              <a:t>As Comissões de Normas e de Política apreciaram e o CNAS aprovou as seguintes resoluções: </a:t>
            </a:r>
            <a:r>
              <a:rPr lang="pt-BR" sz="2400" b="0" i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24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457200" algn="just">
              <a:buFont typeface="Arial"/>
              <a:buChar char="•"/>
            </a:pPr>
            <a:endParaRPr lang="pt-BR" sz="2400">
              <a:latin typeface="+mn-lt"/>
              <a:ea typeface="Calibri"/>
              <a:cs typeface="Calibri"/>
            </a:endParaRPr>
          </a:p>
          <a:p>
            <a:pPr algn="just"/>
            <a:endParaRPr lang="pt-BR" sz="1200">
              <a:latin typeface="+mn-lt"/>
              <a:ea typeface="Calibri"/>
              <a:cs typeface="Calibri"/>
            </a:endParaRPr>
          </a:p>
          <a:p>
            <a:pPr marL="742950" lvl="1" indent="-285750" algn="just">
              <a:buFont typeface="Wingdings"/>
              <a:buChar char="v"/>
            </a:pPr>
            <a:r>
              <a:rPr lang="pt-BR" sz="2200" b="1" i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Resolução CNAS/MDS nº 228, de 19 de março de 2026</a:t>
            </a:r>
            <a:r>
              <a:rPr lang="pt-BR" sz="2200" i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, que dispõe sobre a atuação da(o) </a:t>
            </a:r>
            <a:r>
              <a:rPr lang="pt-BR" sz="2200" b="1" i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Orientadora(</a:t>
            </a:r>
            <a:r>
              <a:rPr lang="pt-BR" sz="2200" b="1" i="1" err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or</a:t>
            </a:r>
            <a:r>
              <a:rPr lang="pt-BR" sz="2200" b="1" i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) Social ou Educadora(</a:t>
            </a:r>
            <a:r>
              <a:rPr lang="pt-BR" sz="2200" b="1" i="1" err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or</a:t>
            </a:r>
            <a:r>
              <a:rPr lang="pt-BR" sz="2200" b="1" i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) Social</a:t>
            </a:r>
            <a:r>
              <a:rPr lang="pt-BR" sz="2200" i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 no exercício da função de educadora(</a:t>
            </a:r>
            <a:r>
              <a:rPr lang="pt-BR" sz="2200" i="1" err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or</a:t>
            </a:r>
            <a:r>
              <a:rPr lang="pt-BR" sz="2200" i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) par, junto a povos e comunidades tradicionais, grupos populacionais específicos, refugiadas(os) e migrantes, e regulamenta essa atuação.</a:t>
            </a:r>
          </a:p>
          <a:p>
            <a:pPr marL="742950" lvl="1" indent="-285750" algn="just">
              <a:buFont typeface="Wingdings"/>
              <a:buChar char="v"/>
            </a:pPr>
            <a:endParaRPr lang="pt-BR" sz="2200" i="1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742950" lvl="1" indent="-285750" algn="just">
              <a:buFont typeface="Wingdings"/>
              <a:buChar char="v"/>
            </a:pPr>
            <a:r>
              <a:rPr lang="pt-BR" sz="2200" b="1" i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Resolução CNAS/MDS nº 229, de 23 de março de 2026</a:t>
            </a:r>
            <a:r>
              <a:rPr lang="pt-BR" sz="2200" i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, que altera a Resolução CNAS/MDS nº 144/2024.</a:t>
            </a:r>
          </a:p>
          <a:p>
            <a:pPr algn="just"/>
            <a:endParaRPr lang="pt-BR" sz="2000" i="1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algn="just"/>
            <a:endParaRPr lang="pt-BR" sz="2000" b="1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3718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/>
          <p:cNvSpPr>
            <a:spLocks noChangeArrowheads="1"/>
          </p:cNvSpPr>
          <p:nvPr/>
        </p:nvSpPr>
        <p:spPr bwMode="auto">
          <a:xfrm>
            <a:off x="1138989" y="1023160"/>
            <a:ext cx="9823421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sz="2800" b="1" dirty="0">
                <a:latin typeface="+mn-lt"/>
              </a:rPr>
              <a:t>Apresentação:</a:t>
            </a:r>
            <a:endParaRPr lang="pt-BR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sz="2800" b="1" dirty="0">
              <a:ea typeface="Calibri"/>
              <a:cs typeface="Calibri"/>
            </a:endParaRPr>
          </a:p>
          <a:p>
            <a:endParaRPr lang="pt-BR" sz="2800" b="1" dirty="0">
              <a:latin typeface="Calibri"/>
              <a:ea typeface="Calibri"/>
              <a:cs typeface="Calibri"/>
            </a:endParaRPr>
          </a:p>
          <a:p>
            <a:pPr algn="just"/>
            <a:r>
              <a:rPr lang="pt-BR" sz="22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 Comissão de Política da Assistência Social, no período 2024 – 2026, priorizou o debate e a normatização de redesenhos e parâmetros de programas e serviços socioassistenciais, bem como a promoção da intersetorialidade do SUAS com as políticas setoriais e de defesa e garantia de direitos, em meio à luta permanente do controle social pela garantia do financiamento do SUAS previsto constitucionalmente, objetivando o atendimento das demandas por proteção social. </a:t>
            </a:r>
          </a:p>
          <a:p>
            <a:endParaRPr lang="pt-BR" sz="2800" b="1" dirty="0">
              <a:ea typeface="Calibri"/>
              <a:cs typeface="Calibri"/>
            </a:endParaRPr>
          </a:p>
          <a:p>
            <a:endParaRPr lang="pt-BR" sz="2800" b="1" dirty="0"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2FF379-1F97-B9D6-8363-DDC1283EA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45CD945-8FB7-AD88-AFA9-3ECC30F9932F}"/>
              </a:ext>
            </a:extLst>
          </p:cNvPr>
          <p:cNvSpPr/>
          <p:nvPr/>
        </p:nvSpPr>
        <p:spPr>
          <a:xfrm>
            <a:off x="796523" y="367222"/>
            <a:ext cx="10310464" cy="550920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pt-BR" sz="2400" i="1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algn="just"/>
            <a:r>
              <a:rPr lang="pt-BR" sz="2600" b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Criança e Adolescente:</a:t>
            </a:r>
            <a:endParaRPr lang="pt-BR" sz="2600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algn="just"/>
            <a:endParaRPr lang="pt-BR" sz="2200" b="1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200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Processo de construção do </a:t>
            </a:r>
            <a:r>
              <a:rPr lang="pt-BR" sz="2200" b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Plano Nacional de Convivência Familiar e Comunitária – PNCFC</a:t>
            </a:r>
            <a:r>
              <a:rPr lang="pt-BR" sz="2200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: </a:t>
            </a:r>
          </a:p>
          <a:p>
            <a:pPr algn="just"/>
            <a:endParaRPr lang="pt-BR" sz="1200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742950" lvl="1" indent="-285750" algn="just">
              <a:buFont typeface="Wingdings"/>
              <a:buChar char="v"/>
            </a:pPr>
            <a:r>
              <a:rPr lang="pt-BR" sz="2000" i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As Comissões de Política do Conselho Nacional dos Direitos da Criança e do Adolescente – CONANDA e do CNAS atuaram conjuntamente no processo de revisão do Plano Nacional de Promoção, Proteção e Defesa do Direito de Crianças e Adolescentes à Convivência Familiar e Comunitária – PNCFC; e no acompanhamento da realização da Consulta Pública do novo Plano. </a:t>
            </a:r>
          </a:p>
          <a:p>
            <a:pPr marL="742950" lvl="1" indent="-285750" algn="just">
              <a:buFont typeface="Wingdings"/>
              <a:buChar char="v"/>
            </a:pPr>
            <a:endParaRPr lang="pt-BR" sz="2000" i="1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742950" lvl="1" indent="-285750" algn="just">
              <a:buFont typeface="Wingdings"/>
              <a:buChar char="v"/>
            </a:pPr>
            <a:r>
              <a:rPr lang="pt-BR" sz="2000" i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Criação de Grupo Focal, com representantes das comissões temáticas do CNAS, para elaboração de contribuições ao PNCFC.</a:t>
            </a:r>
          </a:p>
          <a:p>
            <a:pPr marL="742950" lvl="1" indent="-285750" algn="just">
              <a:buFont typeface="Wingdings"/>
              <a:buChar char="v"/>
            </a:pPr>
            <a:endParaRPr lang="pt-BR" sz="2000" i="1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742950" lvl="1" indent="-285750" algn="just">
              <a:buFont typeface="Wingdings"/>
              <a:buChar char="v"/>
            </a:pPr>
            <a:r>
              <a:rPr lang="pt-BR" sz="2000" i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Aprovação da </a:t>
            </a:r>
            <a:r>
              <a:rPr lang="pt-BR" sz="2000" b="1" i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Resolução Conjunta do CNAS/CONANDA nº 1, de 23 de dezembro de 2025</a:t>
            </a:r>
            <a:r>
              <a:rPr lang="pt-BR" sz="2000" i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, que institui o Plano Nacional de Convivência Familiar e Comunitária (PNCFC).</a:t>
            </a:r>
            <a:endParaRPr lang="pt-BR" sz="2000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2732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68483" y="1713682"/>
            <a:ext cx="10020931" cy="261610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pt-BR" sz="2200" b="0" i="0">
                <a:solidFill>
                  <a:srgbClr val="000000"/>
                </a:solidFill>
                <a:latin typeface="Calibri"/>
              </a:rPr>
              <a:t>Apreciação da proposta de retomada do cofinanciamento das Ações Estratégicas do </a:t>
            </a:r>
            <a:r>
              <a:rPr lang="pt-BR" sz="2200" b="1" i="0">
                <a:solidFill>
                  <a:srgbClr val="000000"/>
                </a:solidFill>
                <a:latin typeface="Calibri"/>
              </a:rPr>
              <a:t>Programa de Erradicação do Trabalho Infantil (AEPETI)</a:t>
            </a:r>
            <a:r>
              <a:rPr lang="pt-BR" sz="2200" b="0" i="0">
                <a:solidFill>
                  <a:srgbClr val="000000"/>
                </a:solidFill>
                <a:latin typeface="Calibri"/>
              </a:rPr>
              <a:t>, destacando a necessidade de manter as ações pactuadas em 2013, ainda não consolidadas.</a:t>
            </a:r>
            <a:r>
              <a:rPr lang="pt-BR" sz="2200" b="0" i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22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/>
              <a:buChar char="•"/>
            </a:pPr>
            <a:endParaRPr lang="pt-BR" i="1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742950" lvl="1" indent="-285750" algn="just">
              <a:buFont typeface="Wingdings"/>
              <a:buChar char="v"/>
            </a:pPr>
            <a:r>
              <a:rPr lang="pt-BR" sz="2000" i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Apreciação e aprovação da </a:t>
            </a:r>
            <a:r>
              <a:rPr lang="pt-BR" sz="2000" b="1" i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Resolução CNAS/MDS nº 204, de 15 de agosto de 2025</a:t>
            </a:r>
            <a:r>
              <a:rPr lang="pt-BR" sz="2000" i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que dispõe sobre os critérios de elegibilidade e de partilha para a retomada do cofinanciamento federal destinado à realização das ações estratégicas do Programa de Erradicação do Trabalho Infantil nos estados, no Distrito Federal e nos municípios.</a:t>
            </a:r>
            <a:r>
              <a:rPr lang="pt-BR" sz="20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07335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759E5B-FD20-87D4-FFB2-564858ACC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0F4433F-E13D-D211-AC06-D7A0C1C63949}"/>
              </a:ext>
            </a:extLst>
          </p:cNvPr>
          <p:cNvSpPr/>
          <p:nvPr/>
        </p:nvSpPr>
        <p:spPr>
          <a:xfrm>
            <a:off x="1010236" y="588459"/>
            <a:ext cx="10020931" cy="5847755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pt-BR" sz="22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Apreciação dos resultados da Câmara Técnica da </a:t>
            </a:r>
            <a:r>
              <a:rPr lang="pt-BR" sz="2200" b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Primeira Infância</a:t>
            </a:r>
            <a:r>
              <a:rPr lang="pt-BR" sz="22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da CIT e posterior pactuação, cujo processo de reordenamento foi iniciado em 2023 e contou com representantes da SNAS, do Congemas, do </a:t>
            </a:r>
            <a:r>
              <a:rPr lang="pt-BR" sz="2200" dirty="0" err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Fonseas</a:t>
            </a:r>
            <a:r>
              <a:rPr lang="pt-BR" sz="22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do CNAS e com especialistas da área. </a:t>
            </a:r>
            <a:endParaRPr lang="pt-BR" sz="2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/>
              <a:buChar char="•"/>
            </a:pPr>
            <a:endParaRPr lang="pt-BR" sz="22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358775" algn="just"/>
            <a:r>
              <a:rPr lang="pt-BR" sz="2000" b="1" i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Como resultado desse esforço conjunto, a Comissão de Política apreciou, e o CNAS aprovou, as seguintes resoluções: </a:t>
            </a:r>
            <a:endParaRPr lang="pt-BR" sz="2000" b="1" dirty="0">
              <a:latin typeface="Calibri"/>
              <a:ea typeface="Calibri"/>
              <a:cs typeface="Calibri"/>
            </a:endParaRPr>
          </a:p>
          <a:p>
            <a:pPr algn="just"/>
            <a:endParaRPr lang="pt-BR" sz="2000" i="1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742950" lvl="1" indent="-285750" algn="just">
              <a:buFont typeface="Wingdings"/>
              <a:buChar char="v"/>
            </a:pPr>
            <a:r>
              <a:rPr lang="pt-BR" sz="2000" b="1" i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Resolução CNAS/MDS nº 218, de 25 de novembro de 2025</a:t>
            </a:r>
            <a:r>
              <a:rPr lang="pt-BR" sz="2000" i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que inclui, na Tipificação Nacional de Serviços Socioassistenciais, aprovada por meio da Resolução nº 109, de 11 de novembro de 2009, do Conselho Nacional de Assistência Social – CNAS, o público de Gestantes e Crianças de 0 a 6 anos completos no Serviço de Proteção Social Básica no Domicílio.   </a:t>
            </a:r>
          </a:p>
          <a:p>
            <a:pPr marL="742950" lvl="1" indent="-285750" algn="just">
              <a:buFont typeface="Wingdings"/>
              <a:buChar char="v"/>
            </a:pPr>
            <a:endParaRPr lang="pt-BR" sz="2000" i="1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742950" lvl="1" indent="-285750" algn="just">
              <a:buFont typeface="Wingdings"/>
              <a:buChar char="v"/>
            </a:pPr>
            <a:r>
              <a:rPr lang="pt-BR" sz="2000" b="1" i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Resolução CNAS/MDS nº 219, de 25 de novembro de 2025</a:t>
            </a:r>
            <a:r>
              <a:rPr lang="pt-BR" sz="2000" i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que dispõe sobre a regulamentação do Serviço de Proteção Social Básica no Domicílio para gestantes e crianças de 0 a 6 anos e pactua suas ações no Sistema Único de Assistência Social – SUAS. </a:t>
            </a:r>
          </a:p>
        </p:txBody>
      </p:sp>
    </p:spTree>
    <p:extLst>
      <p:ext uri="{BB962C8B-B14F-4D97-AF65-F5344CB8AC3E}">
        <p14:creationId xmlns:p14="http://schemas.microsoft.com/office/powerpoint/2010/main" val="2860805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68399" y="2536521"/>
            <a:ext cx="9093896" cy="49244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2600" b="1">
              <a:latin typeface="+mn-lt"/>
              <a:ea typeface="Calibri"/>
              <a:cs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AFCFFC2-9AAC-453E-20CF-869930253B7E}"/>
              </a:ext>
            </a:extLst>
          </p:cNvPr>
          <p:cNvSpPr txBox="1"/>
          <p:nvPr/>
        </p:nvSpPr>
        <p:spPr>
          <a:xfrm>
            <a:off x="659191" y="717894"/>
            <a:ext cx="10466411" cy="517064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742950" lvl="1" indent="-285750" algn="just">
              <a:buFont typeface="Wingdings"/>
              <a:buChar char="v"/>
            </a:pPr>
            <a:endParaRPr lang="pt-BR" i="1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algn="just"/>
            <a:endParaRPr lang="pt-BR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457200" indent="-457200" algn="just">
              <a:buFont typeface="Arial"/>
              <a:buChar char="•"/>
            </a:pPr>
            <a:r>
              <a:rPr lang="pt-BR" sz="2200" b="0" i="0">
                <a:solidFill>
                  <a:srgbClr val="000000"/>
                </a:solidFill>
                <a:latin typeface="Calibri"/>
              </a:rPr>
              <a:t>Apreciação da demanda da Secretaria Municipal de Assistência Social de Monte Santo de Minas/MG, que solicitou apoio do CNAS em relação a uma criança em risco de violência institucional. </a:t>
            </a:r>
            <a:r>
              <a:rPr sz="2200" b="0" i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22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2000">
              <a:ea typeface="Calibri"/>
              <a:cs typeface="Calibri"/>
            </a:endParaRPr>
          </a:p>
          <a:p>
            <a:pPr marL="914400" lvl="1" indent="-457200" algn="just">
              <a:buFont typeface="Wingdings"/>
              <a:buChar char="v"/>
            </a:pPr>
            <a:r>
              <a:rPr lang="pt-BR" sz="2000" i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O CNAS enviou ofício ao Secretário Municipal de Assistência Social do município de Monte Santo de Minas – MG, a partir dos subsídios fornecidos pelo DPSE/SNAS/MDS em relação ao Serviço de Acolhimento em Família Acolhedora. </a:t>
            </a:r>
            <a:endParaRPr lang="pt-BR" sz="200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algn="just"/>
            <a:endParaRPr lang="pt-BR" sz="2000" i="1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Arial"/>
              <a:buChar char="•"/>
            </a:pPr>
            <a:r>
              <a:rPr lang="pt-BR" sz="22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Proposição e aprovação, pelo CNAS, de referendo à </a:t>
            </a:r>
            <a:r>
              <a:rPr lang="pt-BR" sz="2200" b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Nota de Posicionamento do CONANDA, contrária à PEC nº 18/2022</a:t>
            </a:r>
            <a:r>
              <a:rPr lang="pt-BR" sz="22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que autoriza o trabalho em regime parcial a partir dos 14 anos. A medida é considerada um retrocesso por violar direitos fundamentais, normas constitucionais, a Convenção nº 138 da OIT e os princípios da proteção integral e da prioridade absoluta.</a:t>
            </a:r>
          </a:p>
          <a:p>
            <a:pPr algn="ctr"/>
            <a:endParaRPr lang="pt-BR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129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0356" y="213070"/>
            <a:ext cx="9764030" cy="150810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2200" b="1" i="0" dirty="0">
                <a:solidFill>
                  <a:srgbClr val="000000"/>
                </a:solidFill>
                <a:latin typeface="Calibri"/>
              </a:rPr>
              <a:t>Emergências e Calamidades</a:t>
            </a:r>
            <a:r>
              <a:rPr lang="pt-BR" sz="2800" b="1" i="0" dirty="0">
                <a:solidFill>
                  <a:srgbClr val="000000"/>
                </a:solidFill>
                <a:latin typeface="Calibri"/>
              </a:rPr>
              <a:t>.</a:t>
            </a:r>
            <a:endParaRPr lang="pt-BR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t-BR" dirty="0"/>
          </a:p>
          <a:p>
            <a:endParaRPr lang="pt-BR" dirty="0">
              <a:latin typeface="+mn-lt"/>
              <a:ea typeface="Calibri"/>
              <a:cs typeface="Calibri"/>
            </a:endParaRPr>
          </a:p>
          <a:p>
            <a:endParaRPr lang="pt-BR" sz="2800" dirty="0">
              <a:latin typeface="+mn-lt"/>
              <a:ea typeface="Calibri"/>
              <a:cs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D2F66FE-1E5A-B7C5-DB54-F8BCE4B5A8FD}"/>
              </a:ext>
            </a:extLst>
          </p:cNvPr>
          <p:cNvSpPr txBox="1"/>
          <p:nvPr/>
        </p:nvSpPr>
        <p:spPr>
          <a:xfrm>
            <a:off x="1010021" y="460100"/>
            <a:ext cx="9998729" cy="62170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 algn="just">
              <a:buFont typeface="Arial"/>
              <a:buChar char="•"/>
            </a:pPr>
            <a:endParaRPr lang="pt-BR" sz="2000" dirty="0">
              <a:solidFill>
                <a:srgbClr val="000000"/>
              </a:solidFill>
              <a:latin typeface="Calibri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000" b="0" i="0" dirty="0">
                <a:solidFill>
                  <a:srgbClr val="000000"/>
                </a:solidFill>
                <a:latin typeface="Calibri"/>
              </a:rPr>
              <a:t>Apreciação e aprovação da </a:t>
            </a:r>
            <a:r>
              <a:rPr lang="pt-BR" sz="2000" b="1" i="0" dirty="0">
                <a:solidFill>
                  <a:srgbClr val="000000"/>
                </a:solidFill>
                <a:latin typeface="Calibri"/>
              </a:rPr>
              <a:t>Resolução CNAS/MDS nº 160, de 19 de julho de 2024</a:t>
            </a:r>
            <a:r>
              <a:rPr lang="pt-BR" sz="2000" b="0" i="0" dirty="0">
                <a:solidFill>
                  <a:srgbClr val="000000"/>
                </a:solidFill>
                <a:latin typeface="Calibri"/>
              </a:rPr>
              <a:t>, que dispõe sobre o repasse de </a:t>
            </a:r>
            <a:r>
              <a:rPr lang="pt-BR" sz="2000" b="1" i="0" dirty="0">
                <a:solidFill>
                  <a:srgbClr val="000000"/>
                </a:solidFill>
                <a:latin typeface="Calibri"/>
              </a:rPr>
              <a:t>recursos extraordinários e emergenciais, oriundos de Medida Provisória</a:t>
            </a:r>
            <a:r>
              <a:rPr lang="pt-BR" sz="2000" b="0" i="0" dirty="0">
                <a:solidFill>
                  <a:srgbClr val="000000"/>
                </a:solidFill>
                <a:latin typeface="Calibri"/>
              </a:rPr>
              <a:t>, para a </a:t>
            </a:r>
            <a:r>
              <a:rPr lang="pt-BR" sz="2000" b="1" i="0" dirty="0">
                <a:solidFill>
                  <a:srgbClr val="000000"/>
                </a:solidFill>
                <a:latin typeface="Calibri"/>
              </a:rPr>
              <a:t>oferta do Serviço de Proteção em Situações de Calamidades Públicas e Emergências aos municípios do Rio Grande do Sul</a:t>
            </a:r>
            <a:r>
              <a:rPr lang="pt-BR" sz="2000" b="0" i="0" dirty="0">
                <a:solidFill>
                  <a:srgbClr val="000000"/>
                </a:solidFill>
                <a:latin typeface="Calibri"/>
              </a:rPr>
              <a:t>, em decorrência da calamidade que atinge o Estado.</a:t>
            </a:r>
            <a:r>
              <a:rPr sz="20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2000" dirty="0">
              <a:ea typeface="Calibri"/>
              <a:cs typeface="Calibri"/>
            </a:endParaRPr>
          </a:p>
          <a:p>
            <a:pPr algn="just"/>
            <a:endParaRPr lang="pt-BR" sz="2000" dirty="0">
              <a:ea typeface="Calibri"/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Apreciação e aprovação da </a:t>
            </a:r>
            <a:r>
              <a:rPr lang="pt-BR" sz="2000" b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Resolução CNAS/MDS nº 194, de 13 de maio de 2025</a:t>
            </a: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que dispõe sobre a instituição e os parâmetros de funcionamento da </a:t>
            </a:r>
            <a:r>
              <a:rPr lang="pt-BR" sz="2000" b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Força de Proteção do Sistema Único de Assistência Social (FORSUAS)</a:t>
            </a: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. </a:t>
            </a:r>
          </a:p>
          <a:p>
            <a:pPr algn="just"/>
            <a:endParaRPr lang="pt-BR" sz="2000" dirty="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Aprovação, pelo CNAS, da tradução da </a:t>
            </a:r>
            <a:r>
              <a:rPr lang="pt-BR" sz="2000" b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Cartilha “SUAS: Modo de Usar”</a:t>
            </a: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para </a:t>
            </a:r>
            <a:r>
              <a:rPr lang="pt-BR" sz="2000" b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inglês, espanhol, crioulo e árabe</a:t>
            </a: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em parceria com o ACNUR, visando ampliar o acesso à informação nas regiões de fronteira.</a:t>
            </a:r>
          </a:p>
          <a:p>
            <a:pPr algn="just"/>
            <a:endParaRPr lang="pt-BR" sz="2000" dirty="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As Comissões de Financiamento e Orçamento e de Política apreciaram e o CNAS aprovou a </a:t>
            </a:r>
            <a:r>
              <a:rPr lang="pt-BR" sz="2000" b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Resolução CNAS/MDS nº 223, de 18 de fevereiro de 2026</a:t>
            </a: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que dispõe sobre os </a:t>
            </a:r>
            <a:r>
              <a:rPr lang="pt-BR" sz="2000" b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parâmetros para o cofinanciamento federal do Serviço de Proteção em Calamidades Públicas e Emergências</a:t>
            </a: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. </a:t>
            </a:r>
          </a:p>
          <a:p>
            <a:pPr algn="ctr"/>
            <a:endParaRPr lang="pt-BR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370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27967" y="836886"/>
            <a:ext cx="9595633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pt-BR" sz="2400">
              <a:latin typeface="+mn-lt"/>
              <a:ea typeface="Calibri"/>
              <a:cs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DC8A381-389F-01DC-832E-8C37069CCABF}"/>
              </a:ext>
            </a:extLst>
          </p:cNvPr>
          <p:cNvSpPr txBox="1"/>
          <p:nvPr/>
        </p:nvSpPr>
        <p:spPr>
          <a:xfrm>
            <a:off x="1011969" y="745420"/>
            <a:ext cx="9764888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200" b="1" i="0" dirty="0">
                <a:solidFill>
                  <a:srgbClr val="000000"/>
                </a:solidFill>
                <a:latin typeface="Calibri"/>
              </a:rPr>
              <a:t>Vigilância e Serviços Socioassistenciais:</a:t>
            </a:r>
            <a:r>
              <a:rPr sz="22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2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2000" dirty="0">
              <a:ea typeface="Calibri"/>
              <a:cs typeface="Calibri"/>
            </a:endParaRPr>
          </a:p>
          <a:p>
            <a:pPr marL="457200" indent="-457200" algn="just">
              <a:buFont typeface="Arial"/>
              <a:buChar char="•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Apreciação do Panorama atual de estruturação da área da vigilância</a:t>
            </a:r>
            <a:r>
              <a:rPr lang="pt-BR" sz="2000" dirty="0">
                <a:solidFill>
                  <a:srgbClr val="FFFFFF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</a:t>
            </a: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socioassistencial da gestão do SUAS no âmbito dos Estados, Municípios e DF apresentado pela SNAS/MDS.</a:t>
            </a:r>
          </a:p>
          <a:p>
            <a:pPr algn="just"/>
            <a:endParaRPr lang="pt-BR" sz="2000" dirty="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Arial"/>
              <a:buChar char="•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Apreciação do escopo de consultoria realizado pela SAGICAD, em parceria com a SNAS, voltada ao fortalecimento do uso dos dados do Cadastro Único pela Vigilância Socioassistencial. </a:t>
            </a:r>
          </a:p>
          <a:p>
            <a:pPr algn="just"/>
            <a:endParaRPr lang="pt-BR" sz="2000" dirty="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Arial"/>
              <a:buChar char="•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Apreciação e aprovação da </a:t>
            </a:r>
            <a:r>
              <a:rPr lang="pt-BR" sz="2000" b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Resolução CNAS nº 235, de 14 de maio de 2026</a:t>
            </a: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 sobre princípios, diretrizes e parâmetros para </a:t>
            </a:r>
            <a:r>
              <a:rPr lang="pt-BR" sz="2000" b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regionalização</a:t>
            </a: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dos serviços de proteção social especial no âmbito do Sistema Único de Assistência Social - SUAS, na oferta do Serviço de Proteção e Atendimento Especializado a Famílias e Indivíduos - PAEFI, Serviço de Proteção Social a Adolescentes em cumprimento de Medida Socioeducativa de Liberdade Assistida e de Prestação de Serviço a Comunidade, Serviço de Acolhimento para Crianças, Adolescentes e Jovens de até vinte e um anos e Serviços de Acolhimento de Adultos e Famílias.</a:t>
            </a:r>
          </a:p>
          <a:p>
            <a:pPr algn="ctr"/>
            <a:endParaRPr lang="pt-BR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1137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38687" y="148030"/>
            <a:ext cx="9758193" cy="6555641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algn="just"/>
            <a:endParaRPr lang="pt-BR" sz="2200" dirty="0">
              <a:highlight>
                <a:srgbClr val="FFFFFF"/>
              </a:highlight>
              <a:latin typeface="+mn-lt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200" dirty="0">
                <a:highlight>
                  <a:srgbClr val="FFFFFF"/>
                </a:highlight>
                <a:latin typeface="+mn-lt"/>
              </a:rPr>
              <a:t>As Comissões de Acompanhamento aos Conselhos e de Política apreciaram a recomendação da SNAS/MDS para regulamentação, por meio de resolução, da fiscalização de entidades que ofertam acolhimento a pessoas com deficiência em residências inclusivas, abrigos e centros-dia, desde que inscritas nos Conselhos de Assistência Social e cadastradas no Cadastro Nacional de Entidades de Assistência Social.</a:t>
            </a:r>
            <a:endParaRPr lang="pt-BR" sz="2200" dirty="0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lvl="1" algn="just"/>
            <a:endParaRPr lang="pt-BR" sz="22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257300" lvl="2" indent="-342900" algn="just">
              <a:buFont typeface="Wingdings"/>
              <a:buChar char="v"/>
            </a:pPr>
            <a:r>
              <a:rPr lang="pt-BR" sz="2000" i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O CNAS retomou a discussão dos parâmetros nacionais de acolhimento para jovens e adultos com deficiência em residências inclusivas no âmbito da Comissão de Política, com a realização de reunião ampliada em junho, tendo como participantes representantes do Conselho Nacional dos Direitos da Pessoa com Deficiência - CONADE;  Conselho Nacional de Saúde - CNS;  Subgrupo de Trabalho do GT sobre Alta Complexidade da Comissão Intergestores Tripartite - CIT;  e municípios que apresentaram suas experiências nesse Subgrupo. A proposta é de criação de um Grupo de Trabalho no âmbito do CNAS para pensar estratégias intersetoriais em relação à integralidade da pessoa com deficiência, com participação do CNAS, CONADE, CNS, órgão gestores dessas políticas, dentre outros convidados.</a:t>
            </a:r>
            <a:endParaRPr lang="pt-BR" sz="20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algn="just"/>
            <a:endParaRPr lang="pt-BR" sz="2400" dirty="0">
              <a:latin typeface="Dashboard"/>
            </a:endParaRPr>
          </a:p>
        </p:txBody>
      </p:sp>
    </p:spTree>
    <p:extLst>
      <p:ext uri="{BB962C8B-B14F-4D97-AF65-F5344CB8AC3E}">
        <p14:creationId xmlns:p14="http://schemas.microsoft.com/office/powerpoint/2010/main" val="24671744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284822" y="1082247"/>
            <a:ext cx="9622355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pt-BR" sz="2400">
              <a:ea typeface="Calibri"/>
              <a:cs typeface="Calibri" panose="020F0502020204030204" pitchFamily="34" charset="0"/>
            </a:endParaRPr>
          </a:p>
          <a:p>
            <a:pPr marL="342900" indent="-342900" algn="just">
              <a:buFontTx/>
              <a:buChar char="-"/>
            </a:pPr>
            <a:endParaRPr lang="pt-BR" sz="2400">
              <a:latin typeface="Dashboard" panose="0000050000000000000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6D8A2B8-F7E8-E828-3A3F-2B27934E6D72}"/>
              </a:ext>
            </a:extLst>
          </p:cNvPr>
          <p:cNvSpPr txBox="1"/>
          <p:nvPr/>
        </p:nvSpPr>
        <p:spPr>
          <a:xfrm>
            <a:off x="926591" y="943146"/>
            <a:ext cx="9980586" cy="261610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pt-BR" sz="2200" b="0" i="0" dirty="0">
                <a:solidFill>
                  <a:srgbClr val="000000"/>
                </a:solidFill>
                <a:latin typeface="Calibri"/>
              </a:rPr>
              <a:t>Discussão sobre o </a:t>
            </a:r>
            <a:r>
              <a:rPr lang="pt-BR" sz="2200" b="1" i="0" dirty="0">
                <a:solidFill>
                  <a:srgbClr val="000000"/>
                </a:solidFill>
                <a:latin typeface="Calibri"/>
              </a:rPr>
              <a:t>Serviço de Acolhimento Institucional Provisório de Pessoas e de seus Acompanhantes que estejam em trânsito e sem condições de autossustento durante o tratamento de doenças graves fora da localidade de residência</a:t>
            </a:r>
            <a:r>
              <a:rPr lang="pt-BR" sz="2200" b="0" i="0" dirty="0">
                <a:solidFill>
                  <a:srgbClr val="000000"/>
                </a:solidFill>
                <a:latin typeface="Calibri"/>
              </a:rPr>
              <a:t>.</a:t>
            </a:r>
            <a:r>
              <a:rPr sz="22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2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2000" dirty="0">
              <a:ea typeface="Calibri"/>
              <a:cs typeface="Calibri"/>
            </a:endParaRPr>
          </a:p>
          <a:p>
            <a:pPr marL="1257300" lvl="2" indent="-342900" algn="just">
              <a:buFont typeface="Wingdings"/>
              <a:buChar char="v"/>
            </a:pPr>
            <a:r>
              <a:rPr lang="pt-BR" sz="2000" i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Foi proposta a criação de um Grupo de Trabalho para discussão e eventual normatização desse serviço, com a participação do Conselho Nacional de Saúde, considerando que este serviço requer atenção do SUS e do SUAS.</a:t>
            </a:r>
            <a:endParaRPr lang="pt-BR" sz="20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algn="ctr"/>
            <a:endParaRPr lang="pt-BR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2138A0C-EB5E-84CB-5758-BC926363FF0F}"/>
              </a:ext>
            </a:extLst>
          </p:cNvPr>
          <p:cNvSpPr txBox="1"/>
          <p:nvPr/>
        </p:nvSpPr>
        <p:spPr>
          <a:xfrm>
            <a:off x="926591" y="3902695"/>
            <a:ext cx="1012162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pt-BR" sz="22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Aprovação da </a:t>
            </a:r>
            <a:r>
              <a:rPr lang="pt-BR" sz="2200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Nota de Posicionamento do CNAS sobre o termo “Serviço de Acolhimento” no Edital MDS nº 20/2025 </a:t>
            </a:r>
            <a:r>
              <a:rPr lang="pt-BR" sz="22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- credenciamento – Entidades privadas sem fins lucrativos que atuam no acolhimento voluntário de pessoas com transtornos por uso de substâncias (TUS).</a:t>
            </a:r>
            <a:endParaRPr lang="pt-BR" sz="22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22299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59281" y="1272184"/>
            <a:ext cx="9435439" cy="76944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pt-BR" sz="2000">
              <a:latin typeface="Dashboard"/>
            </a:endParaRPr>
          </a:p>
          <a:p>
            <a:pPr algn="just"/>
            <a:endParaRPr lang="pt-BR" sz="2400">
              <a:latin typeface="+mn-lt"/>
              <a:ea typeface="Calibri"/>
              <a:cs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9E6A129-4C93-DED5-1AE4-35C004085CD0}"/>
              </a:ext>
            </a:extLst>
          </p:cNvPr>
          <p:cNvSpPr txBox="1"/>
          <p:nvPr/>
        </p:nvSpPr>
        <p:spPr>
          <a:xfrm>
            <a:off x="1201461" y="120953"/>
            <a:ext cx="9412110" cy="67403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200" b="1" i="0" dirty="0">
                <a:solidFill>
                  <a:srgbClr val="000000"/>
                </a:solidFill>
                <a:latin typeface="Calibri"/>
              </a:rPr>
              <a:t>Outras ações:</a:t>
            </a:r>
            <a:r>
              <a:rPr sz="22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2200" dirty="0"/>
          </a:p>
          <a:p>
            <a:endParaRPr lang="pt-BR" sz="2400" dirty="0"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Apreciação da </a:t>
            </a:r>
            <a:r>
              <a:rPr lang="pt-BR" sz="2000" b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cartilha “Mobilização Nacional de Identificação de Pessoas Desaparecidas”</a:t>
            </a: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com o encaminhamento de solicitação à SNAS de parecer sobre o impacto para o SUAS, considerando o fluxo instituído na cartilha.   </a:t>
            </a:r>
          </a:p>
          <a:p>
            <a:pPr marL="342900" indent="-342900" algn="just">
              <a:buFont typeface="Arial"/>
              <a:buChar char="•"/>
            </a:pPr>
            <a:endParaRPr lang="pt-BR" sz="20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Apreciação da Nota Oficial de Esclarecimento do Conselho Nacional dos Direitos da Pessoa Idosa (CNDPI) sobre o chamado </a:t>
            </a:r>
            <a:r>
              <a:rPr lang="pt-BR" sz="2000" b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“Conselho Tutelar da Pessoa Idosa”</a:t>
            </a: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com emissão de Parecer contrário aos projetos de leis de igual natureza, encaminhado para conhecimento das(os) conselheiras(os) do CNAS, bem como à SNAS/MDS e à SNCF/MDS.</a:t>
            </a:r>
          </a:p>
          <a:p>
            <a:pPr marL="342900" indent="-342900" algn="just">
              <a:buFont typeface="Arial"/>
              <a:buChar char="•"/>
            </a:pPr>
            <a:endParaRPr lang="pt-BR" sz="20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As Comissões de Normas e de Política do CNAS sistematizaram as contribuições da consulta pública sobre a Resolução CNAS nº 27, de 19 de setembro de 2011, que caracteriza as ações de assessoramento, defesa e garantia de direitos no âmbito da Assistência Social, resultando na aprovação da </a:t>
            </a:r>
            <a:r>
              <a:rPr lang="pt-BR" sz="2000" b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Resolução CNAS/MDS nº 182, de 13 de fevereiro de 2025</a:t>
            </a: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, que estabelece diretrizes, parâmetros e critérios para a oferta de serviços, programas e projetos de assessoramento, defesa e garantia de direitos no âmbito do SUAS por entidades e organizações da sociedade civil.</a:t>
            </a:r>
          </a:p>
          <a:p>
            <a:pPr marL="342900" indent="-342900" algn="just">
              <a:buFont typeface="Arial"/>
              <a:buChar char="•"/>
            </a:pPr>
            <a:endParaRPr lang="pt-BR" sz="2000" dirty="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1200" dirty="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1200" dirty="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3665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70029" y="456862"/>
            <a:ext cx="9781880" cy="5940088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r>
              <a:rPr lang="pt-BR" sz="2400" b="1" dirty="0">
                <a:highlight>
                  <a:srgbClr val="FFFFFF"/>
                </a:highlight>
                <a:latin typeface="+mn-lt"/>
              </a:rPr>
              <a:t>Ações de Planejamento e de Monitoramento da Comissão:</a:t>
            </a:r>
            <a:endParaRPr lang="pt-BR" dirty="0"/>
          </a:p>
          <a:p>
            <a:pPr algn="just"/>
            <a:endParaRPr lang="pt-BR" sz="2200" b="1" dirty="0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457200" indent="-457200" algn="just">
              <a:buFont typeface="Arial"/>
              <a:buChar char="•"/>
            </a:pPr>
            <a:r>
              <a:rPr lang="pt-BR" sz="2200" b="1" dirty="0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Revisão do Plano de Ação 2024–2026</a:t>
            </a:r>
            <a:endParaRPr lang="pt-BR" sz="2200" dirty="0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algn="just"/>
            <a:r>
              <a:rPr lang="pt-BR" sz="2000" dirty="0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No período de março a maio de 2025, a Comissão de Política iniciou o processo de planejamento  com o apoio e a facilitação da Secretaria de Planejamento, Orçamento e Gestão do MDS – SPOG.</a:t>
            </a:r>
          </a:p>
          <a:p>
            <a:pPr algn="just"/>
            <a:r>
              <a:rPr lang="pt-BR" sz="2000" dirty="0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Numa primeira etapa, foi construída a matriz “SWOT”, uma ferramenta de planejamento estratégico utilizada para avaliar os cenários interno e externo, com o objetivo de diagnosticar a situação atual e auxiliar a Comissão de Política na tomada de decisões, avaliando suas forças, fraquezas, oportunidades e ameaças. Numa segunda etapa, foram definidas a metodologia de trabalho e os objetivos.  </a:t>
            </a:r>
          </a:p>
          <a:p>
            <a:pPr algn="just"/>
            <a:r>
              <a:rPr lang="pt-BR" sz="2000" dirty="0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Como resultado desse processo de construção coletiva, a SPOG/MDS sistematizou as contribuições e apresentou à Comissão o documento </a:t>
            </a:r>
            <a:r>
              <a:rPr lang="pt-BR" sz="2000" b="1" dirty="0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“Planejamento CPAS </a:t>
            </a:r>
            <a:r>
              <a:rPr lang="pt-BR" sz="2000" dirty="0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2025-2026</a:t>
            </a:r>
            <a:r>
              <a:rPr lang="pt-BR" sz="2000" b="1" dirty="0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 – sugestão SPOG”.</a:t>
            </a:r>
            <a:endParaRPr lang="pt-BR" sz="2000" dirty="0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algn="just"/>
            <a:r>
              <a:rPr lang="pt-BR" sz="2000" dirty="0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A Comissão de Política não teve tempo hábil para o fechamento de seu Plano de Ação e propõe que a nova gestão avalie os documentos relacionados a esse processo de planejamento, constantes no dossiê que está sob a guarda da Secretaria Executiva, de forma a subsidiar o planejamento da CPAS 2026/2028.</a:t>
            </a:r>
          </a:p>
          <a:p>
            <a:pPr algn="ctr"/>
            <a:endParaRPr lang="pt-BR" sz="1200" b="1" dirty="0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0670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60BA49-CD72-38ED-D05D-84C8DA864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tângulo 5">
            <a:extLst>
              <a:ext uri="{FF2B5EF4-FFF2-40B4-BE49-F238E27FC236}">
                <a16:creationId xmlns:a16="http://schemas.microsoft.com/office/drawing/2014/main" id="{0ABCEECB-D8C5-E713-C48E-3DE26C664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0767" y="1450270"/>
            <a:ext cx="9978642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t-BR" sz="2800" b="1" dirty="0">
                <a:latin typeface="+mn-lt"/>
              </a:rPr>
              <a:t>Natureza: </a:t>
            </a:r>
            <a:r>
              <a:rPr lang="pt-BR" sz="2800" dirty="0">
                <a:latin typeface="+mn-lt"/>
              </a:rPr>
              <a:t>paritária</a:t>
            </a:r>
            <a:endParaRPr lang="pt-BR" dirty="0"/>
          </a:p>
          <a:p>
            <a:pPr algn="just"/>
            <a:endParaRPr lang="pt-BR" sz="2800" b="1" dirty="0">
              <a:latin typeface="+mn-lt"/>
              <a:ea typeface="Calibri"/>
              <a:cs typeface="Calibri"/>
            </a:endParaRPr>
          </a:p>
          <a:p>
            <a:pPr algn="just"/>
            <a:r>
              <a:rPr lang="pt-BR" sz="2800" b="1" dirty="0">
                <a:latin typeface="+mn-lt"/>
              </a:rPr>
              <a:t>Número de conselheiras(os): 6 (seis)</a:t>
            </a:r>
            <a:endParaRPr lang="pt-BR" sz="2800" dirty="0">
              <a:latin typeface="+mn-lt"/>
              <a:ea typeface="Calibri"/>
              <a:cs typeface="Calibri"/>
            </a:endParaRPr>
          </a:p>
          <a:p>
            <a:pPr algn="just"/>
            <a:endParaRPr lang="pt-BR" sz="2800" b="1" dirty="0">
              <a:latin typeface="+mn-lt"/>
              <a:ea typeface="Calibri"/>
              <a:cs typeface="Calibri"/>
            </a:endParaRPr>
          </a:p>
          <a:p>
            <a:pPr algn="just"/>
            <a:r>
              <a:rPr lang="pt-BR" sz="2800" b="1" dirty="0">
                <a:latin typeface="+mn-lt"/>
              </a:rPr>
              <a:t>Composição: </a:t>
            </a:r>
            <a:r>
              <a:rPr lang="pt-BR" sz="2800" dirty="0">
                <a:latin typeface="+mn-lt"/>
              </a:rPr>
              <a:t>3 conselheiras(os) representantes Governamentais e </a:t>
            </a:r>
            <a:endParaRPr lang="pt-BR" sz="2800" dirty="0">
              <a:latin typeface="+mn-lt"/>
              <a:ea typeface="Calibri"/>
              <a:cs typeface="Calibri"/>
            </a:endParaRPr>
          </a:p>
          <a:p>
            <a:pPr algn="just"/>
            <a:r>
              <a:rPr lang="pt-BR" sz="2800" dirty="0">
                <a:latin typeface="+mn-lt"/>
              </a:rPr>
              <a:t>3 conselheiras (os) representantes da Sociedade Civil.</a:t>
            </a:r>
            <a:endParaRPr lang="pt-BR" sz="2800" dirty="0">
              <a:latin typeface="+mn-lt"/>
              <a:ea typeface="Calibri"/>
              <a:cs typeface="Calibri"/>
            </a:endParaRPr>
          </a:p>
          <a:p>
            <a:pPr algn="just"/>
            <a:endParaRPr lang="pt-BR" sz="2800" b="1" dirty="0">
              <a:latin typeface="+mn-lt"/>
              <a:ea typeface="Calibri"/>
              <a:cs typeface="Calibri"/>
            </a:endParaRPr>
          </a:p>
          <a:p>
            <a:pPr algn="just"/>
            <a:r>
              <a:rPr lang="pt-BR" sz="2800" b="1" dirty="0">
                <a:latin typeface="+mn-lt"/>
              </a:rPr>
              <a:t>Periodicidade das reuniões: </a:t>
            </a:r>
            <a:r>
              <a:rPr lang="pt-BR" sz="2800" dirty="0">
                <a:latin typeface="+mn-lt"/>
              </a:rPr>
              <a:t>mensal</a:t>
            </a:r>
            <a:endParaRPr lang="pt-BR" sz="2800" dirty="0"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84819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994545" y="127779"/>
            <a:ext cx="10003007" cy="689419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pt-BR" sz="2000" b="1" dirty="0">
              <a:highlight>
                <a:srgbClr val="FFFFFF"/>
              </a:highlight>
              <a:latin typeface="+mn-lt"/>
            </a:endParaRPr>
          </a:p>
          <a:p>
            <a:pPr algn="just"/>
            <a:endParaRPr lang="pt-BR" sz="2000" b="1" dirty="0">
              <a:highlight>
                <a:srgbClr val="FFFFFF"/>
              </a:highlight>
              <a:latin typeface="+mn-lt"/>
            </a:endParaRPr>
          </a:p>
          <a:p>
            <a:pPr marL="342900" indent="-342900" algn="just">
              <a:buFont typeface="Arial"/>
              <a:buChar char="•"/>
            </a:pPr>
            <a:r>
              <a:rPr lang="pt-BR" sz="2200" b="1" dirty="0">
                <a:highlight>
                  <a:srgbClr val="FFFFFF"/>
                </a:highlight>
                <a:latin typeface="+mn-lt"/>
              </a:rPr>
              <a:t>Monitoramento da planilha de deliberações da 13ª Conferência Nacional de Assistência Social</a:t>
            </a:r>
            <a:r>
              <a:rPr lang="pt-BR" sz="2200" dirty="0">
                <a:highlight>
                  <a:srgbClr val="FFFFFF"/>
                </a:highlight>
                <a:latin typeface="+mn-lt"/>
              </a:rPr>
              <a:t>, em relação aos temas afetos à Comissão.</a:t>
            </a:r>
            <a:endParaRPr lang="pt-BR" sz="2200" dirty="0">
              <a:ea typeface="Calibri"/>
              <a:cs typeface="Calibri"/>
            </a:endParaRPr>
          </a:p>
          <a:p>
            <a:pPr algn="just"/>
            <a:endParaRPr lang="pt-BR" sz="24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algn="just"/>
            <a:endParaRPr lang="pt-BR" sz="24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algn="just"/>
            <a:r>
              <a:rPr lang="pt-BR" sz="2200" b="1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INDICATIVOS DE TEMAS CONSIDERADOS PRIORITÁRIOS PARA A GESTÃO 2026/2028: </a:t>
            </a:r>
          </a:p>
          <a:p>
            <a:pPr algn="just"/>
            <a:endParaRPr lang="pt-BR" sz="22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algn="just"/>
            <a:r>
              <a:rPr lang="pt-BR" sz="22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 partir de 2026, sugere-se especial atenção à:</a:t>
            </a:r>
          </a:p>
          <a:p>
            <a:pPr algn="just"/>
            <a:endParaRPr lang="pt-BR" sz="22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800100" lvl="1" indent="-342900" algn="just">
              <a:buFont typeface="Wingdings"/>
              <a:buChar char="Ø"/>
            </a:pPr>
            <a:r>
              <a:rPr lang="pt-BR" sz="22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Apreciação da proposta de Resolução Conjunta CNAS/MDS, que dispõe sobre a instituição da Rede Nacional de Capacitação e Educação Permanente do SUAS – RENEP-SUAS.</a:t>
            </a:r>
          </a:p>
          <a:p>
            <a:pPr marL="800100" lvl="1" indent="-342900" algn="just">
              <a:buFont typeface="Wingdings"/>
              <a:buChar char="Ø"/>
            </a:pPr>
            <a:endParaRPr lang="pt-BR" sz="22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800100" lvl="1" indent="-342900" algn="just">
              <a:buFont typeface="Wingdings"/>
              <a:buChar char="Ø"/>
            </a:pPr>
            <a:r>
              <a:rPr lang="pt-BR" sz="22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Continuidade da discussão da minuta de Resolução do CNAS sobre os parâmetros nacionais de acolhimento para jovens e adultos com deficiência em residências inclusivas. </a:t>
            </a:r>
          </a:p>
          <a:p>
            <a:pPr marL="342900" indent="-342900" algn="just">
              <a:buFont typeface="Arial"/>
              <a:buChar char="•"/>
            </a:pPr>
            <a:endParaRPr lang="pt-BR" sz="22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Arial"/>
              <a:buChar char="•"/>
            </a:pPr>
            <a:endParaRPr lang="pt-BR" sz="22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endParaRPr lang="pt-BR" sz="1200" dirty="0">
              <a:highlight>
                <a:srgbClr val="FFFFFF"/>
              </a:highlight>
              <a:ea typeface="Calibri"/>
              <a:cs typeface="Calibri"/>
            </a:endParaRPr>
          </a:p>
          <a:p>
            <a:endParaRPr lang="pt-BR" sz="1200" dirty="0">
              <a:highlight>
                <a:srgbClr val="FFFFFF"/>
              </a:highlight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56349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5F620A-21F7-25A8-1402-4701CA147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035A8F2-C012-13D3-BB7D-5F1030285EA9}"/>
              </a:ext>
            </a:extLst>
          </p:cNvPr>
          <p:cNvSpPr/>
          <p:nvPr/>
        </p:nvSpPr>
        <p:spPr>
          <a:xfrm>
            <a:off x="716384" y="607557"/>
            <a:ext cx="9917760" cy="600164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257300" lvl="2" indent="-342900" algn="just">
              <a:buFont typeface="Wingdings"/>
              <a:buChar char="Ø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Continuidade da discussão sobre o Serviço de Acolhimento Institucional Provisório de Pessoas e de seus Acompanhantes que estejam em trânsito e sem condições de autossustento durante o tratamento de doenças graves fora da localidade de residência. </a:t>
            </a:r>
            <a:endParaRPr lang="pt-BR" sz="2000" dirty="0">
              <a:highlight>
                <a:srgbClr val="FFFFFF"/>
              </a:highlight>
              <a:ea typeface="Calibri"/>
              <a:cs typeface="Calibri"/>
            </a:endParaRPr>
          </a:p>
          <a:p>
            <a:pPr lvl="2" algn="just"/>
            <a:endParaRPr lang="pt-BR" sz="20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257300" lvl="2" indent="-342900" algn="just">
              <a:buFont typeface="Wingdings"/>
              <a:buChar char="Ø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Acompanhamento do processo de transição do Programa Criança Feliz para o Serviço de Acompanhamento do processo de transição do Programa Criança Feliz para o Serviço de Proteção Social Básica no Domicílio para Gestantes e Crianças de 0 a 6 anos.</a:t>
            </a:r>
            <a:endParaRPr lang="pt-BR" sz="2000" dirty="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 algn="just"/>
            <a:endParaRPr lang="pt-BR" sz="20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257300" lvl="2" indent="-342900" algn="just">
              <a:buFont typeface="Wingdings"/>
              <a:buChar char="Ø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III Plano Decenal da Assistência Social – 2027/2037.</a:t>
            </a:r>
          </a:p>
          <a:p>
            <a:pPr lvl="2" algn="just"/>
            <a:endParaRPr lang="pt-BR" sz="20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257300" lvl="2" indent="-342900" algn="just">
              <a:buFont typeface="Wingdings"/>
              <a:buChar char="Ø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Pactos de aprimoramento de gestão do SUAS.</a:t>
            </a:r>
          </a:p>
          <a:p>
            <a:pPr lvl="2" algn="just"/>
            <a:endParaRPr lang="pt-BR" sz="20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257300" lvl="2" indent="-342900" algn="just">
              <a:buFont typeface="Wingdings"/>
              <a:buChar char="Ø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Desdobramentos após a aprovação PEC nº 383/2017 na Câmara, e PEC nº 7/2026 no Senado.</a:t>
            </a:r>
          </a:p>
          <a:p>
            <a:pPr lvl="2" algn="just"/>
            <a:endParaRPr lang="pt-BR" sz="2000" dirty="0"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257300" lvl="2" indent="-342900" algn="just">
              <a:buFont typeface="Wingdings"/>
              <a:buChar char="Ø"/>
            </a:pPr>
            <a:r>
              <a:rPr lang="pt-BR" sz="20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Atualização de normativas estruturantes do SUAS.</a:t>
            </a:r>
          </a:p>
          <a:p>
            <a:endParaRPr lang="pt-BR" sz="1200" dirty="0">
              <a:highlight>
                <a:srgbClr val="FFFFFF"/>
              </a:highlight>
              <a:ea typeface="Calibri"/>
              <a:cs typeface="Calibri"/>
            </a:endParaRPr>
          </a:p>
          <a:p>
            <a:endParaRPr lang="pt-BR" sz="1200" dirty="0">
              <a:highlight>
                <a:srgbClr val="FFFFFF"/>
              </a:highlight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4326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294914" y="983742"/>
            <a:ext cx="9850606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t-BR" sz="2400">
                <a:latin typeface="+mn-lt"/>
              </a:rPr>
              <a:t>	</a:t>
            </a:r>
            <a:endParaRPr lang="pt-BR" sz="2400">
              <a:latin typeface="+mn-lt"/>
              <a:ea typeface="Calibri"/>
              <a:cs typeface="Calibri"/>
            </a:endParaRPr>
          </a:p>
          <a:p>
            <a:pPr algn="just"/>
            <a:endParaRPr lang="pt-BR" sz="2400">
              <a:latin typeface="Dashboard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85B4C66-EC64-30C0-86F8-28D7E4C65B58}"/>
              </a:ext>
            </a:extLst>
          </p:cNvPr>
          <p:cNvSpPr txBox="1"/>
          <p:nvPr/>
        </p:nvSpPr>
        <p:spPr>
          <a:xfrm>
            <a:off x="1288372" y="979524"/>
            <a:ext cx="9192987" cy="44935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sz="2200" b="1" i="0" dirty="0">
                <a:solidFill>
                  <a:srgbClr val="000000"/>
                </a:solidFill>
                <a:latin typeface="Calibri"/>
              </a:rPr>
              <a:t>CONSIDERAÇÕES FINAIS:</a:t>
            </a:r>
            <a:r>
              <a:rPr sz="2200" b="0" i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 </a:t>
            </a:r>
            <a:endParaRPr lang="pt-BR" sz="22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2200" dirty="0">
              <a:ea typeface="Calibri"/>
              <a:cs typeface="Calibri"/>
            </a:endParaRPr>
          </a:p>
          <a:p>
            <a:pPr algn="just"/>
            <a:r>
              <a:rPr lang="pt-BR" sz="22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 Comissão de Política da Assistência Social requer um planejamento flexível, considerando as múltiplas demandas e possui como desafio permanente a avaliação de seu Plano de Ação a cada seis meses para eleição de prioridades.</a:t>
            </a:r>
            <a:endParaRPr lang="pt-BR" sz="2200" dirty="0">
              <a:latin typeface="Calibri"/>
              <a:ea typeface="Calibri"/>
              <a:cs typeface="Calibri"/>
            </a:endParaRPr>
          </a:p>
          <a:p>
            <a:pPr algn="just"/>
            <a:endParaRPr lang="pt-BR" sz="2200" dirty="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2200" dirty="0">
              <a:highlight>
                <a:srgbClr val="FFFFFF"/>
              </a:highlight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2200" dirty="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Com a aprovação da PEC nº 7/2026 no Senado, as demandas tendem a aumentar, visando o direcionamento das prioridades relacionadas à atualização de normativas estruturantes do SUAS e às pactuações da Comissão Intergestores Tripartite – CIT para a partilha de recursos destinados ao cofinanciamento do SUAS.</a:t>
            </a:r>
          </a:p>
        </p:txBody>
      </p:sp>
    </p:spTree>
    <p:extLst>
      <p:ext uri="{BB962C8B-B14F-4D97-AF65-F5344CB8AC3E}">
        <p14:creationId xmlns:p14="http://schemas.microsoft.com/office/powerpoint/2010/main" val="20304423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691013" y="940426"/>
            <a:ext cx="8555277" cy="480131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2400" b="1" dirty="0">
                <a:latin typeface="+mn-lt"/>
              </a:rPr>
              <a:t>Obrigada!</a:t>
            </a:r>
          </a:p>
          <a:p>
            <a:pPr algn="ctr"/>
            <a:endParaRPr lang="pt-BR" sz="2400" b="1" dirty="0">
              <a:latin typeface="+mn-lt"/>
            </a:endParaRPr>
          </a:p>
          <a:p>
            <a:pPr algn="ctr"/>
            <a:r>
              <a:rPr lang="pt-BR" sz="2400" b="1" dirty="0">
                <a:latin typeface="+mn-lt"/>
              </a:rPr>
              <a:t>Ricardo de Santana Marques </a:t>
            </a:r>
          </a:p>
          <a:p>
            <a:pPr algn="ctr"/>
            <a:r>
              <a:rPr lang="pt-BR" sz="2400" dirty="0">
                <a:latin typeface="+mn-lt"/>
              </a:rPr>
              <a:t>Coordenador</a:t>
            </a:r>
          </a:p>
          <a:p>
            <a:pPr algn="ctr"/>
            <a:r>
              <a:rPr lang="pt-BR" sz="2400" dirty="0">
                <a:latin typeface="+mn-lt"/>
              </a:rPr>
              <a:t>Comissão de Política da Assistência Social</a:t>
            </a:r>
          </a:p>
          <a:p>
            <a:pPr algn="ctr"/>
            <a:endParaRPr lang="pt-BR" sz="2400" b="1" dirty="0">
              <a:latin typeface="+mn-lt"/>
            </a:endParaRPr>
          </a:p>
          <a:p>
            <a:pPr algn="ctr"/>
            <a:r>
              <a:rPr lang="pt-BR" sz="2400" b="1" dirty="0">
                <a:latin typeface="+mn-lt"/>
              </a:rPr>
              <a:t>E-mail: </a:t>
            </a:r>
            <a:r>
              <a:rPr lang="pt-BR" sz="2400" b="1" dirty="0">
                <a:latin typeface="+mn-lt"/>
                <a:hlinkClick r:id="rId3"/>
              </a:rPr>
              <a:t>cnas.politica@mds.gov.br</a:t>
            </a:r>
            <a:endParaRPr lang="pt-BR" sz="2400" b="1" dirty="0">
              <a:latin typeface="+mn-lt"/>
            </a:endParaRPr>
          </a:p>
          <a:p>
            <a:pPr algn="ctr"/>
            <a:endParaRPr lang="pt-BR" sz="2400" dirty="0">
              <a:latin typeface="+mn-lt"/>
            </a:endParaRPr>
          </a:p>
          <a:p>
            <a:r>
              <a:rPr lang="pt-BR" sz="1900" b="1" dirty="0">
                <a:latin typeface="+mn-lt"/>
              </a:rPr>
              <a:t>Siga o CNAS nas redes sociais:</a:t>
            </a:r>
          </a:p>
          <a:p>
            <a:r>
              <a:rPr lang="pt-BR" sz="1900" dirty="0">
                <a:latin typeface="+mn-lt"/>
              </a:rPr>
              <a:t>Blog: http://www.blogcnas.com </a:t>
            </a:r>
            <a:br>
              <a:rPr lang="pt-BR" sz="1900" dirty="0">
                <a:latin typeface="+mn-lt"/>
              </a:rPr>
            </a:br>
            <a:r>
              <a:rPr lang="pt-BR" sz="1900" dirty="0">
                <a:latin typeface="+mn-lt"/>
              </a:rPr>
              <a:t>Youtube: https://www.youtube.com/user/CanalCNAS</a:t>
            </a:r>
          </a:p>
          <a:p>
            <a:r>
              <a:rPr lang="pt-BR" sz="1900" dirty="0">
                <a:latin typeface="+mn-lt"/>
              </a:rPr>
              <a:t>Instagram: https://www.instagram.com/cnasoficial</a:t>
            </a:r>
          </a:p>
          <a:p>
            <a:r>
              <a:rPr lang="pt-BR" sz="1900" dirty="0">
                <a:latin typeface="+mn-lt"/>
              </a:rPr>
              <a:t>Facebook: http://www.facebook.com/conselhocnas</a:t>
            </a:r>
            <a:br>
              <a:rPr lang="pt-BR" sz="1900" dirty="0">
                <a:latin typeface="+mn-lt"/>
              </a:rPr>
            </a:br>
            <a:r>
              <a:rPr lang="pt-BR" sz="1900" dirty="0">
                <a:latin typeface="+mn-lt"/>
              </a:rPr>
              <a:t>Twitter: http://www.twitter.com/conselhocnas </a:t>
            </a:r>
          </a:p>
        </p:txBody>
      </p:sp>
    </p:spTree>
    <p:extLst>
      <p:ext uri="{BB962C8B-B14F-4D97-AF65-F5344CB8AC3E}">
        <p14:creationId xmlns:p14="http://schemas.microsoft.com/office/powerpoint/2010/main" val="796802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95667" y="503246"/>
            <a:ext cx="9421909" cy="5601533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algn="just"/>
            <a:endParaRPr lang="pt-BR" sz="2800" b="1">
              <a:latin typeface="+mn-lt"/>
              <a:ea typeface="Calibri"/>
              <a:cs typeface="Calibri"/>
            </a:endParaRPr>
          </a:p>
          <a:p>
            <a:pPr algn="just"/>
            <a:r>
              <a:rPr lang="pt-BR" sz="2800" b="1">
                <a:latin typeface="+mn-lt"/>
              </a:rPr>
              <a:t>Integrantes da CPAS – Gestão 2024/2026:</a:t>
            </a:r>
            <a:endParaRPr lang="pt-BR" sz="2800">
              <a:latin typeface="+mn-lt"/>
              <a:ea typeface="Calibri"/>
              <a:cs typeface="Calibri"/>
            </a:endParaRPr>
          </a:p>
          <a:p>
            <a:pPr algn="just"/>
            <a:endParaRPr lang="pt-BR" sz="1200">
              <a:latin typeface="+mn-lt"/>
              <a:ea typeface="Calibri"/>
              <a:cs typeface="Calibri"/>
            </a:endParaRPr>
          </a:p>
          <a:p>
            <a:pPr algn="just"/>
            <a:endParaRPr lang="pt-BR" sz="2300" b="1">
              <a:latin typeface="Calibri"/>
              <a:ea typeface="Calibri"/>
              <a:cs typeface="Calibri"/>
            </a:endParaRPr>
          </a:p>
          <a:p>
            <a:pPr algn="just"/>
            <a:r>
              <a:rPr lang="pt-BR" sz="2200" b="1">
                <a:latin typeface="Calibri"/>
                <a:ea typeface="Calibri"/>
                <a:cs typeface="Calibri"/>
              </a:rPr>
              <a:t>Sociedade Civil:</a:t>
            </a:r>
            <a:endParaRPr lang="en-US" sz="2200">
              <a:latin typeface="Calibri"/>
              <a:ea typeface="Calibri"/>
              <a:cs typeface="Calibri"/>
            </a:endParaRPr>
          </a:p>
          <a:p>
            <a:pPr marL="342900" indent="-342900" algn="just">
              <a:buFont typeface="Arial,Sans-Serif"/>
              <a:buChar char="•"/>
            </a:pPr>
            <a:r>
              <a:rPr lang="pt-BR" sz="2200">
                <a:latin typeface="Calibri"/>
                <a:ea typeface="Calibri"/>
                <a:cs typeface="Calibri"/>
              </a:rPr>
              <a:t>Emilene Oliveira Araújo </a:t>
            </a:r>
          </a:p>
          <a:p>
            <a:pPr marL="342900" indent="-342900" algn="just">
              <a:buFont typeface="Arial,Sans-Serif"/>
              <a:buChar char="•"/>
            </a:pPr>
            <a:r>
              <a:rPr lang="pt-BR" sz="2200" err="1">
                <a:latin typeface="Calibri"/>
                <a:ea typeface="Calibri"/>
                <a:cs typeface="Calibri"/>
              </a:rPr>
              <a:t>Rafaelly</a:t>
            </a:r>
            <a:r>
              <a:rPr lang="pt-BR" sz="2200">
                <a:latin typeface="Calibri"/>
                <a:ea typeface="Calibri"/>
                <a:cs typeface="Calibri"/>
              </a:rPr>
              <a:t> Machado da Silva</a:t>
            </a:r>
            <a:endParaRPr lang="pt-BR" sz="2200">
              <a:ea typeface="Calibri"/>
              <a:cs typeface="Calibri"/>
            </a:endParaRPr>
          </a:p>
          <a:p>
            <a:pPr marL="342900" indent="-342900" algn="just">
              <a:buFont typeface="Arial,Sans-Serif"/>
              <a:buChar char="•"/>
            </a:pPr>
            <a:r>
              <a:rPr lang="pt-BR" sz="2200">
                <a:latin typeface="Calibri"/>
                <a:ea typeface="Calibri"/>
                <a:cs typeface="Calibri"/>
              </a:rPr>
              <a:t>Andréia Fernandes </a:t>
            </a:r>
            <a:endParaRPr lang="pt-BR" sz="2200">
              <a:ea typeface="Calibri"/>
              <a:cs typeface="Calibri"/>
            </a:endParaRPr>
          </a:p>
          <a:p>
            <a:pPr algn="just"/>
            <a:endParaRPr lang="pt-BR" sz="2200">
              <a:latin typeface="Calibri"/>
              <a:ea typeface="Calibri"/>
              <a:cs typeface="Calibri"/>
            </a:endParaRPr>
          </a:p>
          <a:p>
            <a:pPr algn="just"/>
            <a:r>
              <a:rPr lang="pt-BR" sz="2200" b="1">
                <a:latin typeface="Calibri"/>
                <a:ea typeface="Calibri"/>
                <a:cs typeface="Calibri"/>
              </a:rPr>
              <a:t>Governo:</a:t>
            </a:r>
            <a:endParaRPr lang="pt-BR" sz="2200" b="1">
              <a:ea typeface="Calibri"/>
              <a:cs typeface="Calibri"/>
            </a:endParaRPr>
          </a:p>
          <a:p>
            <a:pPr marL="457200" indent="-457200" algn="just">
              <a:buFont typeface="Arial"/>
              <a:buChar char="•"/>
            </a:pPr>
            <a:r>
              <a:rPr lang="pt-BR" sz="2200">
                <a:latin typeface="+mn-lt"/>
                <a:ea typeface="Calibri"/>
                <a:cs typeface="Calibri"/>
              </a:rPr>
              <a:t>Regis Aparecido Andrade Spíndola</a:t>
            </a:r>
          </a:p>
          <a:p>
            <a:pPr marL="457200" indent="-457200" algn="just">
              <a:buFont typeface="Arial"/>
              <a:buChar char="•"/>
            </a:pPr>
            <a:r>
              <a:rPr lang="pt-BR" sz="2200" err="1">
                <a:latin typeface="+mn-lt"/>
                <a:ea typeface="Calibri"/>
                <a:cs typeface="Calibri"/>
              </a:rPr>
              <a:t>Eutália</a:t>
            </a:r>
            <a:r>
              <a:rPr lang="pt-BR" sz="2200">
                <a:latin typeface="+mn-lt"/>
                <a:ea typeface="Calibri"/>
                <a:cs typeface="Calibri"/>
              </a:rPr>
              <a:t> Barbosa Rodrigues/ </a:t>
            </a:r>
            <a:r>
              <a:rPr lang="pt-BR" sz="2200" err="1">
                <a:latin typeface="+mn-lt"/>
                <a:ea typeface="Calibri"/>
                <a:cs typeface="Calibri"/>
              </a:rPr>
              <a:t>Edgilson</a:t>
            </a:r>
            <a:r>
              <a:rPr lang="pt-BR" sz="2200">
                <a:latin typeface="+mn-lt"/>
                <a:ea typeface="Calibri"/>
                <a:cs typeface="Calibri"/>
              </a:rPr>
              <a:t> Tavares de Araújo</a:t>
            </a:r>
          </a:p>
          <a:p>
            <a:pPr marL="457200" indent="-457200" algn="just">
              <a:buFont typeface="Arial"/>
              <a:buChar char="•"/>
            </a:pPr>
            <a:r>
              <a:rPr lang="pt-BR" sz="2200">
                <a:latin typeface="+mn-lt"/>
                <a:ea typeface="Calibri"/>
                <a:cs typeface="Calibri"/>
              </a:rPr>
              <a:t>Marcílio Marquesini Ferrari/Ricardo de Santana Marques</a:t>
            </a:r>
          </a:p>
          <a:p>
            <a:pPr marL="342900" indent="-342900">
              <a:buFont typeface="Arial"/>
              <a:buChar char="•"/>
            </a:pPr>
            <a:endParaRPr lang="pt-BR" sz="2300">
              <a:latin typeface="+mn-lt"/>
              <a:ea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endParaRPr lang="pt-BR" sz="2300" b="1">
              <a:latin typeface="+mn-lt"/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pt-BR" sz="2300" b="1"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6703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92BA23-FD29-E7A8-092F-6FE288EE9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2C1516D-87F2-142A-CAD8-62158F461374}"/>
              </a:ext>
            </a:extLst>
          </p:cNvPr>
          <p:cNvSpPr/>
          <p:nvPr/>
        </p:nvSpPr>
        <p:spPr>
          <a:xfrm>
            <a:off x="1331424" y="672579"/>
            <a:ext cx="8804426" cy="5232202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endParaRPr lang="pt-BR" sz="2400" b="1">
              <a:latin typeface="+mn-lt"/>
              <a:ea typeface="Calibri"/>
              <a:cs typeface="Calibri"/>
            </a:endParaRPr>
          </a:p>
          <a:p>
            <a:pPr algn="just"/>
            <a:r>
              <a:rPr lang="pt-BR" sz="2400" b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Em 2025, a Comissão passou a contar com a participação dos Membros Externos, conforme prevê o Art. 32 do Regimento Interno do CNAS: </a:t>
            </a:r>
          </a:p>
          <a:p>
            <a:pPr algn="just"/>
            <a:endParaRPr lang="pt-BR" sz="2400"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algn="just"/>
            <a:r>
              <a:rPr lang="pt-BR" sz="2200" b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Indicações da Sociedade Civil: </a:t>
            </a:r>
            <a:endParaRPr lang="pt-BR" sz="2200" b="1">
              <a:ea typeface="Calibri"/>
              <a:cs typeface="Calibri"/>
            </a:endParaRPr>
          </a:p>
          <a:p>
            <a:pPr algn="just"/>
            <a:endParaRPr lang="pt-BR" sz="22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Arial"/>
              <a:buChar char="•"/>
            </a:pPr>
            <a:r>
              <a:rPr lang="pt-BR" sz="2200">
                <a:latin typeface="+mn-lt"/>
                <a:ea typeface="Calibri"/>
                <a:cs typeface="Calibri"/>
              </a:rPr>
              <a:t>Leonardo Koury Martins;</a:t>
            </a:r>
            <a:endParaRPr lang="pt-BR" sz="2200">
              <a:ea typeface="Calibri"/>
              <a:cs typeface="Calibri"/>
            </a:endParaRPr>
          </a:p>
          <a:p>
            <a:pPr marL="457200" indent="-457200" algn="just">
              <a:buFont typeface="Arial"/>
              <a:buChar char="•"/>
            </a:pPr>
            <a:r>
              <a:rPr lang="pt-BR" sz="2200">
                <a:latin typeface="+mn-lt"/>
                <a:ea typeface="Calibri"/>
                <a:cs typeface="Calibri"/>
              </a:rPr>
              <a:t>Maria Aline Gomes Barbosa.</a:t>
            </a:r>
          </a:p>
          <a:p>
            <a:pPr marL="457200" indent="-457200" algn="just">
              <a:buFont typeface="Arial"/>
              <a:buChar char="•"/>
            </a:pPr>
            <a:endParaRPr lang="pt-BR" sz="2200">
              <a:latin typeface="+mn-lt"/>
              <a:ea typeface="Calibri"/>
              <a:cs typeface="Calibri"/>
            </a:endParaRPr>
          </a:p>
          <a:p>
            <a:pPr algn="just"/>
            <a:r>
              <a:rPr lang="pt-BR" sz="2200" b="1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Indicações do Governo:</a:t>
            </a:r>
            <a:r>
              <a:rPr lang="pt-BR" sz="2200"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 </a:t>
            </a:r>
          </a:p>
          <a:p>
            <a:pPr marL="457200" indent="-457200" algn="just">
              <a:buFont typeface="Arial"/>
              <a:buChar char="•"/>
            </a:pPr>
            <a:r>
              <a:rPr lang="pt-BR" sz="2200">
                <a:latin typeface="+mn-lt"/>
                <a:ea typeface="Calibri"/>
                <a:cs typeface="Calibri"/>
              </a:rPr>
              <a:t>Denise Colin;</a:t>
            </a:r>
          </a:p>
          <a:p>
            <a:pPr marL="457200" indent="-457200" algn="just">
              <a:buFont typeface="Arial"/>
              <a:buChar char="•"/>
            </a:pPr>
            <a:r>
              <a:rPr lang="pt-BR" sz="2200">
                <a:latin typeface="+mn-lt"/>
                <a:ea typeface="Calibri"/>
                <a:cs typeface="Calibri"/>
              </a:rPr>
              <a:t>Anderson Lopes Miranda.</a:t>
            </a:r>
          </a:p>
          <a:p>
            <a:endParaRPr lang="pt-BR" sz="2800" b="1"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1057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28383" y="1554179"/>
            <a:ext cx="8931057" cy="310854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pt-BR" altLang="pt-BR" sz="2600" b="1">
                <a:latin typeface="+mn-lt"/>
                <a:ea typeface="Calibri"/>
                <a:cs typeface="Calibri"/>
              </a:rPr>
              <a:t>No âmbito da Secretaria Executiva do CNAS,  a  CPAS conta com a assessoria técnica e operacional da Coordenação de Política: </a:t>
            </a:r>
            <a:endParaRPr lang="pt-BR" altLang="pt-BR" sz="2600">
              <a:latin typeface="+mn-lt"/>
              <a:ea typeface="Calibri"/>
              <a:cs typeface="Calibri"/>
            </a:endParaRPr>
          </a:p>
          <a:p>
            <a:endParaRPr lang="pt-BR" altLang="pt-BR" sz="2600">
              <a:latin typeface="+mn-lt"/>
              <a:ea typeface="Calibri"/>
              <a:cs typeface="Calibri"/>
            </a:endParaRPr>
          </a:p>
          <a:p>
            <a:r>
              <a:rPr lang="pt-BR" altLang="pt-BR" sz="2600" b="1">
                <a:latin typeface="+mn-lt"/>
                <a:ea typeface="Calibri"/>
                <a:cs typeface="Calibri"/>
              </a:rPr>
              <a:t>Servidores:</a:t>
            </a:r>
            <a:endParaRPr lang="pt-BR"/>
          </a:p>
          <a:p>
            <a:endParaRPr lang="pt-BR" altLang="pt-BR" sz="2600">
              <a:latin typeface="+mn-lt"/>
              <a:ea typeface="Calibri"/>
              <a:cs typeface="Calibr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altLang="pt-BR" sz="2200">
                <a:latin typeface="+mn-lt"/>
                <a:ea typeface="Calibri"/>
                <a:cs typeface="Calibri"/>
              </a:rPr>
              <a:t>Maria Auxiliadora Pereira, Coordenadora</a:t>
            </a:r>
            <a:endParaRPr lang="pt-BR" sz="2200">
              <a:ea typeface="Calibri"/>
              <a:cs typeface="Calibr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altLang="pt-BR" sz="2200" err="1">
                <a:latin typeface="+mn-lt"/>
                <a:ea typeface="Calibri"/>
                <a:cs typeface="Calibri"/>
              </a:rPr>
              <a:t>Rafaelly</a:t>
            </a:r>
            <a:r>
              <a:rPr lang="pt-BR" altLang="pt-BR" sz="2200">
                <a:latin typeface="+mn-lt"/>
                <a:ea typeface="Calibri"/>
                <a:cs typeface="Calibri"/>
              </a:rPr>
              <a:t> Lopes Albuquerque, Assistente Administrativo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altLang="pt-BR" sz="2200" err="1">
                <a:latin typeface="+mn-lt"/>
                <a:ea typeface="Calibri"/>
                <a:cs typeface="Calibri"/>
              </a:rPr>
              <a:t>Rosiely</a:t>
            </a:r>
            <a:r>
              <a:rPr lang="pt-BR" altLang="pt-BR" sz="2200">
                <a:latin typeface="+mn-lt"/>
                <a:ea typeface="Calibri"/>
                <a:cs typeface="Calibri"/>
              </a:rPr>
              <a:t> Bomfim, Auxiliar de Escritório</a:t>
            </a:r>
            <a:endParaRPr lang="pt-BR" sz="2200"/>
          </a:p>
        </p:txBody>
      </p:sp>
    </p:spTree>
    <p:extLst>
      <p:ext uri="{BB962C8B-B14F-4D97-AF65-F5344CB8AC3E}">
        <p14:creationId xmlns:p14="http://schemas.microsoft.com/office/powerpoint/2010/main" val="2894318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20360" y="539681"/>
            <a:ext cx="8928672" cy="58169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t-BR" sz="2600" b="1">
                <a:solidFill>
                  <a:prstClr val="black"/>
                </a:solidFill>
                <a:highlight>
                  <a:srgbClr val="FFFFFF"/>
                </a:highlight>
                <a:latin typeface="+mn-lt"/>
              </a:rPr>
              <a:t>Competências da Comissão de Política – CPAS (</a:t>
            </a:r>
            <a:r>
              <a:rPr lang="pt-BR" sz="2600">
                <a:solidFill>
                  <a:prstClr val="black"/>
                </a:solidFill>
                <a:highlight>
                  <a:srgbClr val="FFFFFF"/>
                </a:highlight>
                <a:latin typeface="+mn-lt"/>
              </a:rPr>
              <a:t>Art. 35, Inciso I, da Resolução CNAS/MDS nº 157/2024):</a:t>
            </a:r>
            <a:endParaRPr lang="pt-BR" sz="2600">
              <a:solidFill>
                <a:prstClr val="black"/>
              </a:solidFill>
              <a:highlight>
                <a:srgbClr val="FFFFFF"/>
              </a:highlight>
              <a:ea typeface="Calibri"/>
              <a:cs typeface="Calibri"/>
            </a:endParaRPr>
          </a:p>
          <a:p>
            <a:pPr algn="just"/>
            <a:endParaRPr lang="pt-BR" sz="2000">
              <a:solidFill>
                <a:prstClr val="black"/>
              </a:solidFill>
              <a:highlight>
                <a:srgbClr val="C6C6C6"/>
              </a:highlight>
              <a:latin typeface="+mn-lt"/>
              <a:ea typeface="Calibri"/>
              <a:cs typeface="Calibri"/>
            </a:endParaRPr>
          </a:p>
          <a:p>
            <a:pPr algn="just"/>
            <a:r>
              <a:rPr lang="pt-BR" sz="2000" b="1">
                <a:solidFill>
                  <a:prstClr val="black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a)</a:t>
            </a:r>
            <a:r>
              <a:rPr lang="pt-BR" sz="2000">
                <a:solidFill>
                  <a:prstClr val="black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 assessorar o CNAS no exercício do controle social no que se refere à fiscalização da política de assistência social, por meio do acompanhamento e da avaliação da gestão do SUAS;</a:t>
            </a:r>
            <a:endParaRPr lang="pt-BR" sz="2000">
              <a:solidFill>
                <a:prstClr val="black"/>
              </a:solidFill>
              <a:highlight>
                <a:srgbClr val="C6C6C6"/>
              </a:highlight>
              <a:ea typeface="Calibri"/>
              <a:cs typeface="Calibri"/>
            </a:endParaRPr>
          </a:p>
          <a:p>
            <a:pPr algn="just"/>
            <a:endParaRPr lang="pt-BR" sz="2000">
              <a:solidFill>
                <a:prstClr val="black"/>
              </a:solidFill>
              <a:highlight>
                <a:srgbClr val="C6C6C6"/>
              </a:highlight>
              <a:latin typeface="Calibri"/>
              <a:ea typeface="Calibri"/>
              <a:cs typeface="Calibri"/>
            </a:endParaRPr>
          </a:p>
          <a:p>
            <a:pPr algn="just"/>
            <a:r>
              <a:rPr lang="pt-BR" sz="2000" b="1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b)</a:t>
            </a:r>
            <a:r>
              <a:rPr lang="pt-BR" sz="2000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subsidiar o acompanhamento e a fiscalização da manutenção, expansão e aprimoramento, no âmbito do CNAS, dos serviços e programas da Rede Socioassistencial, bem como de projetos de enfrentamento da pobreza; </a:t>
            </a:r>
            <a:endParaRPr lang="pt-BR" sz="2000">
              <a:solidFill>
                <a:prstClr val="black"/>
              </a:solidFill>
              <a:highlight>
                <a:srgbClr val="C6C6C6"/>
              </a:highlight>
              <a:latin typeface="Calibri"/>
              <a:ea typeface="Calibri"/>
              <a:cs typeface="Calibri"/>
            </a:endParaRPr>
          </a:p>
          <a:p>
            <a:pPr algn="just"/>
            <a:endParaRPr lang="pt-BR" sz="2000">
              <a:solidFill>
                <a:prstClr val="black"/>
              </a:solidFill>
              <a:highlight>
                <a:srgbClr val="C6C6C6"/>
              </a:highlight>
              <a:latin typeface="Calibri"/>
              <a:ea typeface="Calibri"/>
              <a:cs typeface="Calibri"/>
            </a:endParaRPr>
          </a:p>
          <a:p>
            <a:pPr algn="just"/>
            <a:r>
              <a:rPr lang="pt-BR" sz="2000" b="1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c)</a:t>
            </a:r>
            <a:r>
              <a:rPr lang="pt-BR" sz="2000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acompanhar o Cadastro Único, bem como fazer proposições de alteração e aperfeiçoamento desse Cadastro público; </a:t>
            </a:r>
            <a:endParaRPr lang="pt-BR" sz="2000">
              <a:solidFill>
                <a:prstClr val="black"/>
              </a:solidFill>
              <a:highlight>
                <a:srgbClr val="C6C6C6"/>
              </a:highlight>
              <a:latin typeface="Calibri"/>
              <a:ea typeface="Calibri"/>
              <a:cs typeface="Calibri"/>
            </a:endParaRPr>
          </a:p>
          <a:p>
            <a:pPr algn="just"/>
            <a:endParaRPr lang="pt-BR" sz="2000">
              <a:solidFill>
                <a:prstClr val="black"/>
              </a:solidFill>
              <a:highlight>
                <a:srgbClr val="C6C6C6"/>
              </a:highlight>
              <a:latin typeface="Calibri"/>
              <a:ea typeface="Calibri"/>
              <a:cs typeface="Calibri"/>
            </a:endParaRPr>
          </a:p>
          <a:p>
            <a:pPr algn="just"/>
            <a:r>
              <a:rPr lang="pt-BR" sz="2000" b="1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d)</a:t>
            </a:r>
            <a:r>
              <a:rPr lang="pt-BR" sz="2000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fortalecer a intersetorialidade para o aprimoramento do SUAS; e </a:t>
            </a:r>
            <a:endParaRPr lang="pt-BR" sz="2000">
              <a:solidFill>
                <a:prstClr val="black"/>
              </a:solidFill>
              <a:highlight>
                <a:srgbClr val="C6C6C6"/>
              </a:highlight>
              <a:latin typeface="Calibri"/>
              <a:ea typeface="Calibri"/>
              <a:cs typeface="Calibri"/>
            </a:endParaRPr>
          </a:p>
          <a:p>
            <a:pPr algn="just"/>
            <a:endParaRPr lang="pt-BR" sz="2000">
              <a:solidFill>
                <a:prstClr val="black"/>
              </a:solidFill>
              <a:highlight>
                <a:srgbClr val="C6C6C6"/>
              </a:highlight>
              <a:latin typeface="Calibri"/>
              <a:ea typeface="Calibri"/>
              <a:cs typeface="Calibri"/>
            </a:endParaRPr>
          </a:p>
          <a:p>
            <a:pPr algn="just"/>
            <a:r>
              <a:rPr lang="pt-BR" sz="2000" b="1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e)</a:t>
            </a:r>
            <a:r>
              <a:rPr lang="pt-BR" sz="2000">
                <a:solidFill>
                  <a:prstClr val="blac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debater e fazer proposições para a implementação das prioridades do CNAS em relação à política da assistência social.</a:t>
            </a:r>
            <a:endParaRPr lang="pt-BR" sz="2000">
              <a:solidFill>
                <a:prstClr val="black"/>
              </a:solidFill>
              <a:highlight>
                <a:srgbClr val="C6C6C6"/>
              </a:highlight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5890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1049964" y="1063190"/>
            <a:ext cx="9832707" cy="36009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1" algn="ctr"/>
            <a:endParaRPr lang="pt-BR" sz="2200" b="1" dirty="0">
              <a:latin typeface="+mn-lt"/>
            </a:endParaRPr>
          </a:p>
          <a:p>
            <a:pPr marL="0" lvl="1"/>
            <a:r>
              <a:rPr lang="pt-BR" sz="2600" b="1" dirty="0">
                <a:latin typeface="+mn-lt"/>
              </a:rPr>
              <a:t>PRINCIPAIS AÇÕES REALIZADAS DA CPAS- GESTÃO 2024/2026:</a:t>
            </a:r>
            <a:endParaRPr lang="pt-BR" sz="2600" dirty="0">
              <a:latin typeface="+mn-lt"/>
              <a:ea typeface="Calibri"/>
              <a:cs typeface="Calibri"/>
            </a:endParaRPr>
          </a:p>
          <a:p>
            <a:endParaRPr lang="pt-BR" sz="2600" b="1" dirty="0">
              <a:ea typeface="Calibri"/>
              <a:cs typeface="Calibri"/>
            </a:endParaRPr>
          </a:p>
          <a:p>
            <a:endParaRPr lang="pt-BR" sz="2200" b="1" dirty="0">
              <a:solidFill>
                <a:srgbClr val="000000"/>
              </a:solidFill>
              <a:latin typeface="+mn-lt"/>
              <a:ea typeface="Calibri"/>
              <a:cs typeface="Calibri"/>
            </a:endParaRPr>
          </a:p>
          <a:p>
            <a:pPr algn="just"/>
            <a:r>
              <a:rPr lang="pt-BR" sz="2200" dirty="0">
                <a:solidFill>
                  <a:srgbClr val="000000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A estrutura do SUAS pauta-se no atendimento das demandas de proteção social considerando o ciclo de vida das(os) usuárias(os), garantindo a continuidade do cuidado. Diante disso, cabe destacar que a divisão das ações desta Comissão em temas nessa apresentação possui caráter predominantemente pedagógico em relação à atuação prática e à articulação dos serviços, sem prejuízo à visão sistêmica e integrada do SUAS.</a:t>
            </a:r>
            <a:endParaRPr lang="pt-BR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8749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970988" y="634696"/>
            <a:ext cx="9752167" cy="524553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defTabSz="685800">
              <a:defRPr/>
            </a:pPr>
            <a:endParaRPr lang="pt-BR" sz="2000">
              <a:solidFill>
                <a:prstClr val="black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pt-BR" sz="2800" b="1">
                <a:solidFill>
                  <a:prstClr val="black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População em Situação de Rua:</a:t>
            </a:r>
            <a:endParaRPr lang="pt-BR" sz="2800">
              <a:solidFill>
                <a:prstClr val="black"/>
              </a:solidFill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algn="ctr" defTabSz="685800">
              <a:lnSpc>
                <a:spcPct val="90000"/>
              </a:lnSpc>
              <a:spcBef>
                <a:spcPts val="750"/>
              </a:spcBef>
            </a:pPr>
            <a:endParaRPr lang="pt-BR" sz="2200" b="1">
              <a:solidFill>
                <a:prstClr val="black"/>
              </a:solidFill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342900" indent="-342900" algn="just" defTabSz="685800">
              <a:lnSpc>
                <a:spcPct val="90000"/>
              </a:lnSpc>
              <a:spcBef>
                <a:spcPts val="750"/>
              </a:spcBef>
              <a:buFont typeface="Arial"/>
              <a:buChar char="•"/>
            </a:pPr>
            <a:r>
              <a:rPr lang="pt-BR" sz="2200">
                <a:solidFill>
                  <a:prstClr val="black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As Comissões de Normas e de Política debateram a gestão dos serviços ofertados pelos Centros POP, bem como a necessidade de definir diretrizes e parâmetros para a </a:t>
            </a:r>
            <a:r>
              <a:rPr lang="pt-BR" sz="2200" b="1">
                <a:solidFill>
                  <a:prstClr val="black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inscrição das ofertas socioassistenciais nos Conselhos de Assistência Social dos municípios e do Distrito Federal</a:t>
            </a:r>
            <a:r>
              <a:rPr lang="pt-BR" sz="2200">
                <a:solidFill>
                  <a:prstClr val="black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. </a:t>
            </a:r>
          </a:p>
          <a:p>
            <a:pPr algn="just" defTabSz="685800">
              <a:lnSpc>
                <a:spcPct val="90000"/>
              </a:lnSpc>
              <a:spcBef>
                <a:spcPts val="750"/>
              </a:spcBef>
            </a:pPr>
            <a:endParaRPr lang="pt-BR" sz="2200">
              <a:solidFill>
                <a:prstClr val="black"/>
              </a:solidFill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marL="742950" lvl="1" indent="-285750" algn="just" defTabSz="685800">
              <a:lnSpc>
                <a:spcPct val="90000"/>
              </a:lnSpc>
              <a:spcBef>
                <a:spcPts val="750"/>
              </a:spcBef>
              <a:buFont typeface="Wingdings"/>
              <a:buChar char="v"/>
            </a:pPr>
            <a:r>
              <a:rPr lang="pt-BR" sz="2000" i="1">
                <a:solidFill>
                  <a:prstClr val="black"/>
                </a:solidFill>
                <a:highlight>
                  <a:srgbClr val="FFFFFF"/>
                </a:highlight>
                <a:latin typeface="+mn-lt"/>
                <a:ea typeface="Calibri"/>
                <a:cs typeface="Calibri"/>
              </a:rPr>
              <a:t>Foi solicitado ao Grupo de Trabalho da Comissão Intergestores Tripartite (GT-CIT), responsável pelo acompanhamento da Política Nacional para a População em Situação de Rua, o aprofundamento da discussão acerca da natureza, da estrutura e da execução das ofertas, inclusive em parceria com organizações da sociedade civil, a fim de subsidiar o CNAS na elaboração de normatização complementar.</a:t>
            </a:r>
          </a:p>
          <a:p>
            <a:pPr marL="742950" lvl="1" indent="-285750" defTabSz="685800">
              <a:lnSpc>
                <a:spcPct val="90000"/>
              </a:lnSpc>
              <a:spcBef>
                <a:spcPts val="750"/>
              </a:spcBef>
              <a:buFont typeface="Wingdings"/>
              <a:buChar char="v"/>
            </a:pPr>
            <a:endParaRPr lang="pt-BR" i="1">
              <a:solidFill>
                <a:prstClr val="black"/>
              </a:solidFill>
              <a:highlight>
                <a:srgbClr val="FFFFFF"/>
              </a:highlight>
              <a:latin typeface="+mn-lt"/>
              <a:ea typeface="Calibri"/>
              <a:cs typeface="Calibri"/>
            </a:endParaRPr>
          </a:p>
          <a:p>
            <a:pPr indent="-457200" defTabSz="685800">
              <a:lnSpc>
                <a:spcPct val="90000"/>
              </a:lnSpc>
              <a:spcBef>
                <a:spcPts val="750"/>
              </a:spcBef>
              <a:buFont typeface="Arial"/>
              <a:buChar char="•"/>
            </a:pPr>
            <a:endParaRPr lang="pt-BR" sz="2000">
              <a:solidFill>
                <a:prstClr val="black"/>
              </a:solidFill>
              <a:highlight>
                <a:srgbClr val="FFFFFF"/>
              </a:highlight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63408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4170</Words>
  <Application>Microsoft Office PowerPoint</Application>
  <PresentationFormat>Widescreen</PresentationFormat>
  <Paragraphs>281</Paragraphs>
  <Slides>33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43" baseType="lpstr">
      <vt:lpstr>20</vt:lpstr>
      <vt:lpstr>Aptos</vt:lpstr>
      <vt:lpstr>Arial</vt:lpstr>
      <vt:lpstr>Arial,Sans-Serif</vt:lpstr>
      <vt:lpstr>Calibri</vt:lpstr>
      <vt:lpstr>Calibri Light</vt:lpstr>
      <vt:lpstr>Dashboard</vt:lpstr>
      <vt:lpstr>Wingdings</vt:lpstr>
      <vt:lpstr>Wingdings,Sans-Serif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Isabela Viana Silva</dc:creator>
  <cp:lastModifiedBy>Rosiely Alves de Brito Bomfim</cp:lastModifiedBy>
  <cp:revision>5</cp:revision>
  <dcterms:created xsi:type="dcterms:W3CDTF">2019-10-07T19:12:36Z</dcterms:created>
  <dcterms:modified xsi:type="dcterms:W3CDTF">2026-06-11T16:12:00Z</dcterms:modified>
</cp:coreProperties>
</file>