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modernComment_152_21C74B45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38" r:id="rId3"/>
    <p:sldId id="364" r:id="rId4"/>
    <p:sldId id="362" r:id="rId5"/>
    <p:sldId id="363" r:id="rId6"/>
    <p:sldId id="365" r:id="rId7"/>
    <p:sldId id="359" r:id="rId8"/>
    <p:sldId id="361" r:id="rId9"/>
    <p:sldId id="360" r:id="rId10"/>
    <p:sldId id="366" r:id="rId11"/>
    <p:sldId id="353" r:id="rId12"/>
  </p:sldIdLst>
  <p:sldSz cx="12192000" cy="68580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58E3A2A-18D6-421B-FA48-C6F0750B6DC4}" name="Thais Pereira Braga" initials="TPB" userId="S::thais.braga@mds.gov.br::1a051f58-6340-4510-9f62-a006a085de1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900"/>
    <a:srgbClr val="13174D"/>
    <a:srgbClr val="73BFB2"/>
    <a:srgbClr val="6EC26E"/>
    <a:srgbClr val="BA76BC"/>
    <a:srgbClr val="C9E749"/>
    <a:srgbClr val="A8929B"/>
    <a:srgbClr val="63A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67" autoAdjust="0"/>
    <p:restoredTop sz="93851" autoAdjust="0"/>
  </p:normalViewPr>
  <p:slideViewPr>
    <p:cSldViewPr snapToGrid="0">
      <p:cViewPr varScale="1">
        <p:scale>
          <a:sx n="64" d="100"/>
          <a:sy n="64" d="100"/>
        </p:scale>
        <p:origin x="79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9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121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modernComment_152_21C74B4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2CBF5F9-A7A6-4F9F-91CA-DC533FA7E8A5}" authorId="{058E3A2A-18D6-421B-FA48-C6F0750B6DC4}" created="2024-06-07T18:24:12.59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566709061" sldId="338"/>
      <ac:spMk id="2" creationId="{9942AFC6-12D9-FA6A-77C8-B5884A79215D}"/>
    </ac:deMkLst>
    <p188:txBody>
      <a:bodyPr/>
      <a:lstStyle/>
      <a:p>
        <a:r>
          <a:rPr lang="pt-BR"/>
          <a:t>II - destinar aos conselhos de assistência social percentual dos recursos oriundos do Índice de Gestão Descentralizada do SUAS - IGDSUAS e do Índice de Gestão Descentralizada do Programa Bolsa Família - IGD PBF, na forma da Lei.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052927D-7346-4564-AAC2-5E6F7B9E9DE1}" type="datetimeFigureOut">
              <a:rPr lang="pt-BR"/>
              <a:pPr>
                <a:defRPr/>
              </a:pPr>
              <a:t>01/12/2024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os estilos de texto Mestres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475444D-D117-4078-ABAA-AD77077E5712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A0854-0727-499A-BEE2-5ED3A4A2F0DE}" type="datetimeFigureOut">
              <a:rPr lang="pt-BR"/>
              <a:pPr>
                <a:defRPr/>
              </a:pPr>
              <a:t>01/12/2024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472AB-9A55-41BB-BFCA-9442E29CE49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86439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6E1C2-9056-454F-B317-29EB088E3D27}" type="datetimeFigureOut">
              <a:rPr lang="pt-BR"/>
              <a:pPr>
                <a:defRPr/>
              </a:pPr>
              <a:t>01/12/2024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BDDE03-7AA8-45FA-852A-C749B20DC50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887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FB5CE-8D35-4A6D-BF99-994371E4F43A}" type="datetimeFigureOut">
              <a:rPr lang="pt-BR"/>
              <a:pPr>
                <a:defRPr/>
              </a:pPr>
              <a:t>01/12/2024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7A385-CE05-41B0-A3A5-50AB548067E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4346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4894-C80B-4BFD-A64C-B1CD5D43FA6A}" type="datetimeFigureOut">
              <a:rPr lang="pt-BR"/>
              <a:pPr>
                <a:defRPr/>
              </a:pPr>
              <a:t>01/12/2024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2757D-CAC0-47C5-9EF4-2877D9AF203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74474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623EE-55B7-4262-9005-DAE16B3ACE74}" type="datetimeFigureOut">
              <a:rPr lang="pt-BR"/>
              <a:pPr>
                <a:defRPr/>
              </a:pPr>
              <a:t>01/12/2024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485670-546A-4541-9217-DC466932913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54240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C3AC6-71C5-4C88-AA37-ECE0094DEB82}" type="datetimeFigureOut">
              <a:rPr lang="pt-BR"/>
              <a:pPr>
                <a:defRPr/>
              </a:pPr>
              <a:t>01/12/2024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C6D17-3504-45A6-A9BD-0E4ECA4AB29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9763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0145-7CD9-4732-A1D9-6EC1D01BCF38}" type="datetimeFigureOut">
              <a:rPr lang="pt-BR"/>
              <a:pPr>
                <a:defRPr/>
              </a:pPr>
              <a:t>01/12/2024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6EE44-7291-4CF6-B587-DD71F0ACAE2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58079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C048-C76D-4E5D-970F-F6746872543B}" type="datetimeFigureOut">
              <a:rPr lang="pt-BR"/>
              <a:pPr>
                <a:defRPr/>
              </a:pPr>
              <a:t>01/12/2024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F1655-AF49-4F01-9804-A2007D1923D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1090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2FE3-41C7-4DC7-9456-3229E05ECBFA}" type="datetimeFigureOut">
              <a:rPr lang="pt-BR"/>
              <a:pPr>
                <a:defRPr/>
              </a:pPr>
              <a:t>01/12/2024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9742E-2CCB-416F-A365-1C5F12536A3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25834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C012D-E308-4761-A6E0-4742786EF908}" type="datetimeFigureOut">
              <a:rPr lang="pt-BR"/>
              <a:pPr>
                <a:defRPr/>
              </a:pPr>
              <a:t>01/12/2024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12685-AB31-4562-BD30-9DC10E81D28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8396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97628-9B7F-4DF6-8547-E544FE82BF07}" type="datetimeFigureOut">
              <a:rPr lang="pt-BR"/>
              <a:pPr>
                <a:defRPr/>
              </a:pPr>
              <a:t>01/12/2024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6270B-F115-4265-AF63-641984AC452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4848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Editar estilos de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E64B43-233A-482F-9E19-446B4AC88DED}" type="datetimeFigureOut">
              <a:rPr lang="pt-BR"/>
              <a:pPr>
                <a:defRPr/>
              </a:pPr>
              <a:t>01/12/2024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fld id="{F813C1E5-52B1-422C-A884-D05A6C3A7376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cnas@mds.gov.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52_21C74B4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260D43EA-81E2-4B4F-8B6B-30CE3F5DE4CA}"/>
              </a:ext>
            </a:extLst>
          </p:cNvPr>
          <p:cNvSpPr/>
          <p:nvPr/>
        </p:nvSpPr>
        <p:spPr>
          <a:xfrm>
            <a:off x="4257675" y="5420921"/>
            <a:ext cx="3676650" cy="707886"/>
          </a:xfrm>
          <a:prstGeom prst="roundRect">
            <a:avLst/>
          </a:prstGeom>
          <a:solidFill>
            <a:srgbClr val="FFC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Boa Vista/RR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2 e 3 de dezembro 2024</a:t>
            </a:r>
          </a:p>
        </p:txBody>
      </p:sp>
      <p:sp>
        <p:nvSpPr>
          <p:cNvPr id="2051" name="Retângulo 5"/>
          <p:cNvSpPr>
            <a:spLocks noChangeArrowheads="1"/>
          </p:cNvSpPr>
          <p:nvPr/>
        </p:nvSpPr>
        <p:spPr bwMode="auto">
          <a:xfrm>
            <a:off x="893009" y="1598664"/>
            <a:ext cx="10088563" cy="1161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  <a:spcAft>
                <a:spcPts val="800"/>
              </a:spcAft>
            </a:pPr>
            <a:r>
              <a:rPr lang="pt-BR" sz="6600" b="1" dirty="0"/>
              <a:t>Reunião Regional Norte</a:t>
            </a:r>
            <a:endParaRPr lang="pt-BR" altLang="pt-BR" sz="6600" dirty="0">
              <a:solidFill>
                <a:srgbClr val="13174D"/>
              </a:solidFill>
              <a:latin typeface="Dashboard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941689" y="3081867"/>
            <a:ext cx="90398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/>
              <a:t>Fator Amazônico, mudanças climáticas e Proteção Social: </a:t>
            </a:r>
            <a:r>
              <a:rPr lang="pt-BR" sz="4000" dirty="0">
                <a:solidFill>
                  <a:schemeClr val="accent1">
                    <a:lumMod val="50000"/>
                  </a:schemeClr>
                </a:solidFill>
              </a:rPr>
              <a:t>Qual o papel do SUAS?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BC59449-9FDC-0A91-1E66-6BB36B2B81E0}"/>
              </a:ext>
            </a:extLst>
          </p:cNvPr>
          <p:cNvSpPr txBox="1"/>
          <p:nvPr/>
        </p:nvSpPr>
        <p:spPr>
          <a:xfrm>
            <a:off x="750872" y="3179227"/>
            <a:ext cx="1069025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b="1" dirty="0">
                <a:solidFill>
                  <a:srgbClr val="FF0000"/>
                </a:solidFill>
              </a:rPr>
              <a:t>“A rua do ribeirinho é líquida e nunca será asfaltada”, </a:t>
            </a:r>
            <a:r>
              <a:rPr lang="pt-BR" sz="3200" dirty="0"/>
              <a:t>portanto, o custo de logística é diferente, então o investimento também precisa ser diferente.</a:t>
            </a:r>
          </a:p>
          <a:p>
            <a:pPr algn="just"/>
            <a:r>
              <a:rPr lang="pt-BR" sz="3200" dirty="0"/>
              <a:t>Isso é o fator amazônico!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4B1A186-EEA8-68D8-0DDA-D73FE5791471}"/>
              </a:ext>
            </a:extLst>
          </p:cNvPr>
          <p:cNvSpPr txBox="1"/>
          <p:nvPr/>
        </p:nvSpPr>
        <p:spPr>
          <a:xfrm>
            <a:off x="1034321" y="1876926"/>
            <a:ext cx="1023828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"Na Amazônia, a </a:t>
            </a:r>
            <a:r>
              <a:rPr lang="pt-BR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forma convencional </a:t>
            </a:r>
            <a:r>
              <a:rPr lang="pt-BR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executar </a:t>
            </a:r>
            <a:r>
              <a:rPr lang="pt-BR" sz="3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qualquer</a:t>
            </a:r>
            <a:r>
              <a:rPr lang="pt-BR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política pública, não funciona“</a:t>
            </a:r>
            <a:endParaRPr lang="pt-BR" sz="32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BF70A13-E67E-810C-CA9D-525B7A1BB11E}"/>
              </a:ext>
            </a:extLst>
          </p:cNvPr>
          <p:cNvSpPr txBox="1"/>
          <p:nvPr/>
        </p:nvSpPr>
        <p:spPr>
          <a:xfrm>
            <a:off x="7211631" y="5466413"/>
            <a:ext cx="4060971" cy="584775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just"/>
            <a:r>
              <a:rPr lang="pt-BR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POBREZA CLIMÁTICA</a:t>
            </a:r>
            <a:r>
              <a:rPr lang="pt-BR" sz="3200" b="1" dirty="0">
                <a:solidFill>
                  <a:srgbClr val="FF0000"/>
                </a:solidFill>
              </a:rPr>
              <a:t>...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AF2C715-8109-3C58-89FA-4D1B313C8C43}"/>
              </a:ext>
            </a:extLst>
          </p:cNvPr>
          <p:cNvSpPr txBox="1"/>
          <p:nvPr/>
        </p:nvSpPr>
        <p:spPr>
          <a:xfrm>
            <a:off x="1576058" y="173775"/>
            <a:ext cx="9039883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Fator Amazônico, mudanças climáticas e Proteção Social: </a:t>
            </a:r>
            <a:r>
              <a:rPr lang="pt-BR" sz="3600" b="1" dirty="0">
                <a:solidFill>
                  <a:srgbClr val="0070C0"/>
                </a:solidFill>
              </a:rPr>
              <a:t>Qual o papel do SUAS?</a:t>
            </a:r>
          </a:p>
        </p:txBody>
      </p:sp>
    </p:spTree>
    <p:extLst>
      <p:ext uri="{BB962C8B-B14F-4D97-AF65-F5344CB8AC3E}">
        <p14:creationId xmlns:p14="http://schemas.microsoft.com/office/powerpoint/2010/main" val="4263459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tângulo 5"/>
          <p:cNvSpPr>
            <a:spLocks noChangeArrowheads="1"/>
          </p:cNvSpPr>
          <p:nvPr/>
        </p:nvSpPr>
        <p:spPr bwMode="auto">
          <a:xfrm>
            <a:off x="330981" y="-520605"/>
            <a:ext cx="10721077" cy="2383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endParaRPr lang="pt-BR" altLang="pt-BR" sz="3200" b="1" dirty="0"/>
          </a:p>
          <a:p>
            <a:pPr algn="ctr" eaLnBrk="1" hangingPunct="1">
              <a:spcAft>
                <a:spcPts val="800"/>
              </a:spcAft>
            </a:pPr>
            <a:br>
              <a:rPr lang="pt-BR" sz="3600" dirty="0"/>
            </a:br>
            <a:br>
              <a:rPr lang="pt-BR" sz="3600" dirty="0"/>
            </a:br>
            <a:endParaRPr lang="pt-BR" altLang="pt-BR" sz="36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9942AFC6-12D9-FA6A-77C8-B5884A79215D}"/>
              </a:ext>
            </a:extLst>
          </p:cNvPr>
          <p:cNvSpPr txBox="1"/>
          <p:nvPr/>
        </p:nvSpPr>
        <p:spPr>
          <a:xfrm>
            <a:off x="919189" y="1863253"/>
            <a:ext cx="972528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err="1"/>
              <a:t>Aldenora</a:t>
            </a:r>
            <a:r>
              <a:rPr lang="pt-BR" sz="3600" dirty="0"/>
              <a:t> González</a:t>
            </a:r>
          </a:p>
          <a:p>
            <a:pPr algn="ctr"/>
            <a:r>
              <a:rPr lang="pt-BR" sz="3600" dirty="0"/>
              <a:t>Instituo </a:t>
            </a:r>
            <a:r>
              <a:rPr lang="pt-BR" sz="3600" dirty="0" err="1"/>
              <a:t>EcoVida</a:t>
            </a:r>
            <a:endParaRPr lang="pt-BR" sz="3600" dirty="0"/>
          </a:p>
          <a:p>
            <a:pPr algn="ctr"/>
            <a:r>
              <a:rPr lang="pt-BR" sz="3600" dirty="0"/>
              <a:t>Conselho Nacional de Assistência Social</a:t>
            </a:r>
          </a:p>
          <a:p>
            <a:pPr algn="ctr"/>
            <a:r>
              <a:rPr lang="pt-BR" sz="3600" dirty="0"/>
              <a:t>E-mail: </a:t>
            </a:r>
            <a:r>
              <a:rPr lang="pt-BR" sz="3600" dirty="0">
                <a:hlinkClick r:id="rId3"/>
              </a:rPr>
              <a:t>cnas@mds.gov.br</a:t>
            </a:r>
            <a:r>
              <a:rPr lang="pt-BR" sz="3600" dirty="0"/>
              <a:t> </a:t>
            </a:r>
          </a:p>
          <a:p>
            <a:pPr algn="ctr"/>
            <a:r>
              <a:rPr lang="pt-BR" sz="3600" dirty="0"/>
              <a:t>Telefone: (61) 2030.2403</a:t>
            </a:r>
          </a:p>
          <a:p>
            <a:pPr algn="ctr"/>
            <a:endParaRPr lang="pt-BR" sz="2800" dirty="0"/>
          </a:p>
          <a:p>
            <a:pPr algn="ctr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022072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E2DE90AD-04AB-C928-EA1B-7372AC5444D3}"/>
              </a:ext>
            </a:extLst>
          </p:cNvPr>
          <p:cNvSpPr txBox="1"/>
          <p:nvPr/>
        </p:nvSpPr>
        <p:spPr>
          <a:xfrm>
            <a:off x="923123" y="2358504"/>
            <a:ext cx="1034575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dirty="0">
                <a:latin typeface="+mn-lt"/>
              </a:rPr>
              <a:t>O termo </a:t>
            </a:r>
            <a:r>
              <a:rPr lang="pt-BR" sz="3200" b="1" dirty="0">
                <a:solidFill>
                  <a:srgbClr val="FF0000"/>
                </a:solidFill>
                <a:latin typeface="+mn-lt"/>
              </a:rPr>
              <a:t>“Fator Amazônico” </a:t>
            </a:r>
            <a:r>
              <a:rPr lang="pt-BR" sz="3200" dirty="0">
                <a:latin typeface="+mn-lt"/>
              </a:rPr>
              <a:t>ou </a:t>
            </a:r>
            <a:r>
              <a:rPr lang="pt-BR" sz="3200" b="1" dirty="0">
                <a:solidFill>
                  <a:srgbClr val="FF0000"/>
                </a:solidFill>
                <a:latin typeface="+mn-lt"/>
              </a:rPr>
              <a:t>“Custo Amazônico” </a:t>
            </a:r>
            <a:r>
              <a:rPr lang="pt-BR" sz="3200" dirty="0">
                <a:latin typeface="+mn-lt"/>
              </a:rPr>
              <a:t>é utilizado para se referir aos </a:t>
            </a:r>
            <a:r>
              <a:rPr lang="pt-BR" sz="3200" b="1" u="sng" dirty="0">
                <a:latin typeface="+mn-lt"/>
              </a:rPr>
              <a:t>custos adicionais </a:t>
            </a:r>
            <a:r>
              <a:rPr lang="pt-BR" sz="3200" dirty="0">
                <a:latin typeface="+mn-lt"/>
              </a:rPr>
              <a:t>de logística e transporte que empresas e governos precisam arcar para realizar operações comerciais, infraestruturais ou de serviços na região amazônica do Brasil.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34C747F-BD8A-A3E7-C984-C9E519778C5E}"/>
              </a:ext>
            </a:extLst>
          </p:cNvPr>
          <p:cNvSpPr txBox="1"/>
          <p:nvPr/>
        </p:nvSpPr>
        <p:spPr>
          <a:xfrm>
            <a:off x="923123" y="958971"/>
            <a:ext cx="6093500" cy="721736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4000" b="1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 que é o fator amazônico?</a:t>
            </a:r>
          </a:p>
        </p:txBody>
      </p:sp>
    </p:spTree>
    <p:extLst>
      <p:ext uri="{BB962C8B-B14F-4D97-AF65-F5344CB8AC3E}">
        <p14:creationId xmlns:p14="http://schemas.microsoft.com/office/powerpoint/2010/main" val="566709061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67D59148-F75B-5915-B035-3D0CF7D23FBB}"/>
              </a:ext>
            </a:extLst>
          </p:cNvPr>
          <p:cNvSpPr txBox="1"/>
          <p:nvPr/>
        </p:nvSpPr>
        <p:spPr>
          <a:xfrm>
            <a:off x="674557" y="1517995"/>
            <a:ext cx="10717968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600" dirty="0"/>
              <a:t>O </a:t>
            </a:r>
            <a:r>
              <a:rPr lang="pt-BR" sz="2600" b="1" dirty="0"/>
              <a:t>“Fator Amazônico” </a:t>
            </a:r>
            <a:r>
              <a:rPr lang="pt-BR" sz="2600" dirty="0"/>
              <a:t>afeta diretamente os preços e a qualidade dos produtos e serviços na região, uma vez que as empresas precisam repassar esses custos adicionais para o consumidor final, ou, no caso de políticas públicas, para a população, que já é desfavorecida socialmente.</a:t>
            </a:r>
          </a:p>
          <a:p>
            <a:pPr algn="just"/>
            <a:endParaRPr lang="pt-BR" sz="2600" dirty="0"/>
          </a:p>
          <a:p>
            <a:pPr algn="just"/>
            <a:r>
              <a:rPr lang="pt-BR" sz="2600" dirty="0"/>
              <a:t>Esses custos são influenciados pela </a:t>
            </a:r>
            <a:r>
              <a:rPr lang="pt-BR" sz="2600" dirty="0">
                <a:solidFill>
                  <a:srgbClr val="FF0000"/>
                </a:solidFill>
              </a:rPr>
              <a:t>complexidade da região amazônica</a:t>
            </a:r>
            <a:r>
              <a:rPr lang="pt-BR" sz="2600" dirty="0"/>
              <a:t>, que apresenta uma vasta </a:t>
            </a:r>
            <a:r>
              <a:rPr lang="pt-BR" sz="2600" dirty="0">
                <a:solidFill>
                  <a:srgbClr val="FF0000"/>
                </a:solidFill>
              </a:rPr>
              <a:t>extensão territorial </a:t>
            </a:r>
            <a:r>
              <a:rPr lang="pt-BR" sz="2600" dirty="0"/>
              <a:t>e um ambiente de </a:t>
            </a:r>
            <a:r>
              <a:rPr lang="pt-BR" sz="2600" dirty="0">
                <a:solidFill>
                  <a:srgbClr val="FF0000"/>
                </a:solidFill>
              </a:rPr>
              <a:t>difícil acesso</a:t>
            </a:r>
            <a:r>
              <a:rPr lang="pt-BR" sz="2600" dirty="0"/>
              <a:t>, com amplas </a:t>
            </a:r>
            <a:r>
              <a:rPr lang="pt-BR" sz="2600" dirty="0">
                <a:solidFill>
                  <a:srgbClr val="FF0000"/>
                </a:solidFill>
              </a:rPr>
              <a:t>áreas cobertas por floresta</a:t>
            </a:r>
            <a:r>
              <a:rPr lang="pt-BR" sz="2600" dirty="0"/>
              <a:t>, </a:t>
            </a:r>
            <a:r>
              <a:rPr lang="pt-BR" sz="2600" dirty="0">
                <a:solidFill>
                  <a:srgbClr val="FF0000"/>
                </a:solidFill>
              </a:rPr>
              <a:t>rios</a:t>
            </a:r>
            <a:r>
              <a:rPr lang="pt-BR" sz="2600" dirty="0"/>
              <a:t> e </a:t>
            </a:r>
            <a:r>
              <a:rPr lang="pt-BR" sz="2600" dirty="0">
                <a:solidFill>
                  <a:srgbClr val="FF0000"/>
                </a:solidFill>
              </a:rPr>
              <a:t>estradas precárias</a:t>
            </a:r>
            <a:r>
              <a:rPr lang="pt-BR" sz="2600" dirty="0"/>
              <a:t>.</a:t>
            </a:r>
          </a:p>
          <a:p>
            <a:pPr algn="just"/>
            <a:endParaRPr lang="pt-BR" sz="2600" dirty="0"/>
          </a:p>
          <a:p>
            <a:pPr algn="just"/>
            <a:r>
              <a:rPr lang="pt-BR" sz="2600" dirty="0"/>
              <a:t>Além disso, a região é conhecida por apresentar uma </a:t>
            </a:r>
            <a:r>
              <a:rPr lang="pt-BR" sz="2600" dirty="0">
                <a:solidFill>
                  <a:srgbClr val="FF0000"/>
                </a:solidFill>
              </a:rPr>
              <a:t>alta umidade </a:t>
            </a:r>
            <a:r>
              <a:rPr lang="pt-BR" sz="2600" dirty="0"/>
              <a:t>relativa do ar e </a:t>
            </a:r>
            <a:r>
              <a:rPr lang="pt-BR" sz="2600" dirty="0">
                <a:solidFill>
                  <a:srgbClr val="FF0000"/>
                </a:solidFill>
              </a:rPr>
              <a:t>variações climáticas extremas</a:t>
            </a:r>
            <a:r>
              <a:rPr lang="pt-BR" sz="2600" dirty="0"/>
              <a:t>, o que pode afetar a logística e os custos de manutenção de equipamentos, insumos e materiais perecíveis.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9F11875-002C-3985-185D-F2C3CDA0744D}"/>
              </a:ext>
            </a:extLst>
          </p:cNvPr>
          <p:cNvSpPr txBox="1"/>
          <p:nvPr/>
        </p:nvSpPr>
        <p:spPr>
          <a:xfrm>
            <a:off x="4232223" y="212735"/>
            <a:ext cx="3602636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FF0000"/>
                </a:solidFill>
              </a:rPr>
              <a:t>CAUSAS</a:t>
            </a:r>
          </a:p>
          <a:p>
            <a:pPr algn="ctr"/>
            <a:r>
              <a:rPr lang="pt-BR" sz="3600" b="1" dirty="0"/>
              <a:t>Fator Amazônico</a:t>
            </a:r>
            <a:endParaRPr lang="pt-BR" sz="3600" b="1" i="1" dirty="0"/>
          </a:p>
        </p:txBody>
      </p:sp>
    </p:spTree>
    <p:extLst>
      <p:ext uri="{BB962C8B-B14F-4D97-AF65-F5344CB8AC3E}">
        <p14:creationId xmlns:p14="http://schemas.microsoft.com/office/powerpoint/2010/main" val="288417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022DF727-0FDE-F31E-9BF6-6A378290E487}"/>
              </a:ext>
            </a:extLst>
          </p:cNvPr>
          <p:cNvSpPr txBox="1"/>
          <p:nvPr/>
        </p:nvSpPr>
        <p:spPr>
          <a:xfrm>
            <a:off x="849823" y="2204353"/>
            <a:ext cx="1049235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800" b="1" dirty="0"/>
              <a:t>Degradação do capital natural, ecossistemas e pobreza</a:t>
            </a:r>
          </a:p>
          <a:p>
            <a:pPr algn="just"/>
            <a:r>
              <a:rPr lang="pt-BR" sz="2800" dirty="0"/>
              <a:t>As mudanças climáticas, aliadas a outras atividades humanas (desmatamento, práticas agrícolas inadequadas, exploração excessiva de recursos e poluição), estão causando uma grave degradação dos ecossistemas e do capital natural, gerando mais pessoas pobres.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5D01FAB-714F-AE65-3789-7B847B064555}"/>
              </a:ext>
            </a:extLst>
          </p:cNvPr>
          <p:cNvSpPr txBox="1"/>
          <p:nvPr/>
        </p:nvSpPr>
        <p:spPr>
          <a:xfrm>
            <a:off x="849823" y="4653647"/>
            <a:ext cx="1023828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800" dirty="0"/>
              <a:t>A destruição ambiental afeta as populações pobres, especialmente as rurais, cujos meios de vida dependem desproporcionalmente dos ecossistemas.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1C30590B-4699-6DDC-7A4B-9F6F25D0F26A}"/>
              </a:ext>
            </a:extLst>
          </p:cNvPr>
          <p:cNvSpPr txBox="1"/>
          <p:nvPr/>
        </p:nvSpPr>
        <p:spPr>
          <a:xfrm>
            <a:off x="639580" y="185946"/>
            <a:ext cx="10912839" cy="181588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FF0000"/>
                </a:solidFill>
              </a:rPr>
              <a:t>OUTRAS CAUSAS</a:t>
            </a:r>
          </a:p>
          <a:p>
            <a:pPr algn="ctr"/>
            <a:r>
              <a:rPr lang="pt-BR" sz="3600" b="1" dirty="0">
                <a:solidFill>
                  <a:schemeClr val="accent1">
                    <a:lumMod val="75000"/>
                  </a:schemeClr>
                </a:solidFill>
              </a:rPr>
              <a:t>Fator Amazônico </a:t>
            </a:r>
            <a:r>
              <a:rPr lang="pt-BR" sz="3600" b="1" dirty="0">
                <a:solidFill>
                  <a:srgbClr val="FF0000"/>
                </a:solidFill>
              </a:rPr>
              <a:t>+</a:t>
            </a:r>
            <a:r>
              <a:rPr lang="pt-BR" sz="3600" b="1" dirty="0">
                <a:solidFill>
                  <a:schemeClr val="accent1">
                    <a:lumMod val="75000"/>
                  </a:schemeClr>
                </a:solidFill>
              </a:rPr>
              <a:t> mudanças climáticas</a:t>
            </a:r>
          </a:p>
          <a:p>
            <a:pPr algn="ctr"/>
            <a:r>
              <a:rPr lang="pt-BR" sz="2000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famílias em situação de pobreza estão mais expostas as mudanças climáticas e sofrem mais seus impactos.</a:t>
            </a:r>
            <a:endParaRPr lang="pt-BR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573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61188D58-78EC-C8AF-DF5D-8211F3F6B5BA}"/>
              </a:ext>
            </a:extLst>
          </p:cNvPr>
          <p:cNvSpPr txBox="1"/>
          <p:nvPr/>
        </p:nvSpPr>
        <p:spPr>
          <a:xfrm>
            <a:off x="542145" y="863322"/>
            <a:ext cx="1110771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chemeClr val="accent1">
                    <a:lumMod val="75000"/>
                  </a:schemeClr>
                </a:solidFill>
              </a:rPr>
              <a:t>Fator Amazônico, mudanças climáticas</a:t>
            </a:r>
          </a:p>
          <a:p>
            <a:pPr algn="ctr"/>
            <a:r>
              <a:rPr lang="pt-BR" sz="3600" b="1" dirty="0">
                <a:solidFill>
                  <a:srgbClr val="FF0000"/>
                </a:solidFill>
              </a:rPr>
              <a:t>+ culpabilização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E613505-4DF6-CF05-E901-FE8346204A99}"/>
              </a:ext>
            </a:extLst>
          </p:cNvPr>
          <p:cNvSpPr txBox="1"/>
          <p:nvPr/>
        </p:nvSpPr>
        <p:spPr>
          <a:xfrm>
            <a:off x="1284157" y="2823505"/>
            <a:ext cx="962368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800" i="1" dirty="0"/>
              <a:t>É bom lembrar que, a </a:t>
            </a:r>
            <a:r>
              <a:rPr lang="pt-BR" sz="2800" b="1" i="1" dirty="0"/>
              <a:t>pobreza não é a única nem a principal </a:t>
            </a:r>
            <a:r>
              <a:rPr lang="pt-BR" sz="2800" i="1" dirty="0"/>
              <a:t>causa da degradação do capital natural na região.</a:t>
            </a:r>
          </a:p>
          <a:p>
            <a:pPr algn="just"/>
            <a:r>
              <a:rPr lang="pt-BR" sz="2800" i="1" dirty="0"/>
              <a:t>Na Amazônia, a produção agroindustrial para mercados internacionais tem sido a principal causa do desmatamento desde 1990, devido a práticas de pastagem extensiva, cultivo de soja, plantações de dendezeiros.</a:t>
            </a:r>
          </a:p>
        </p:txBody>
      </p:sp>
    </p:spTree>
    <p:extLst>
      <p:ext uri="{BB962C8B-B14F-4D97-AF65-F5344CB8AC3E}">
        <p14:creationId xmlns:p14="http://schemas.microsoft.com/office/powerpoint/2010/main" val="2037084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CFBBC70-4AB9-5240-2AEA-C0B40845C986}"/>
              </a:ext>
            </a:extLst>
          </p:cNvPr>
          <p:cNvSpPr txBox="1"/>
          <p:nvPr/>
        </p:nvSpPr>
        <p:spPr>
          <a:xfrm>
            <a:off x="708910" y="1839963"/>
            <a:ext cx="10064646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600" dirty="0"/>
              <a:t>Nas Políticas Públicas voltadas à Assistência Social, sabemos que as populações amazônicas, incluindo comunidades indígenas e ribeirinhas, enfrentam dificuldades socioeconômicas significativas, com altos índices de pobreza e exclusão social.</a:t>
            </a:r>
          </a:p>
          <a:p>
            <a:pPr algn="just"/>
            <a:endParaRPr lang="pt-BR" sz="2600" dirty="0"/>
          </a:p>
          <a:p>
            <a:pPr algn="just"/>
            <a:r>
              <a:rPr lang="pt-BR" sz="2600" dirty="0"/>
              <a:t>A falta de acesso a serviços de assistência social adequados agrava as condições de vulnerabilidade dessas populações.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6CD150A-F6E9-60D2-3A5B-2505C63D6AF5}"/>
              </a:ext>
            </a:extLst>
          </p:cNvPr>
          <p:cNvSpPr txBox="1"/>
          <p:nvPr/>
        </p:nvSpPr>
        <p:spPr>
          <a:xfrm>
            <a:off x="708910" y="4882338"/>
            <a:ext cx="9998439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600" dirty="0"/>
              <a:t>A pandemia expôs essa fragilidade ao empurrar milhares de pessoas para a pobreza extrema em apenas um ano, causando um retrocesso de anos na luta contra a pobreza.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E411EBB-550B-1C50-30E5-4542FAD6A457}"/>
              </a:ext>
            </a:extLst>
          </p:cNvPr>
          <p:cNvSpPr txBox="1"/>
          <p:nvPr/>
        </p:nvSpPr>
        <p:spPr>
          <a:xfrm>
            <a:off x="1576058" y="173775"/>
            <a:ext cx="9039883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Fator Amazônico, mudanças climáticas e Proteção Social: </a:t>
            </a:r>
            <a:r>
              <a:rPr lang="pt-BR" sz="3600" b="1" dirty="0">
                <a:solidFill>
                  <a:srgbClr val="0070C0"/>
                </a:solidFill>
              </a:rPr>
              <a:t>Qual o papel do SUAS?</a:t>
            </a:r>
          </a:p>
        </p:txBody>
      </p:sp>
    </p:spTree>
    <p:extLst>
      <p:ext uri="{BB962C8B-B14F-4D97-AF65-F5344CB8AC3E}">
        <p14:creationId xmlns:p14="http://schemas.microsoft.com/office/powerpoint/2010/main" val="2049507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4505B42B-682A-1CA5-CB8D-75C3F3E03DE7}"/>
              </a:ext>
            </a:extLst>
          </p:cNvPr>
          <p:cNvSpPr txBox="1"/>
          <p:nvPr/>
        </p:nvSpPr>
        <p:spPr>
          <a:xfrm>
            <a:off x="871302" y="2574433"/>
            <a:ext cx="1044939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400" dirty="0"/>
              <a:t>Frente aos fenômenos meteorológicos extremos e desastres, as transferências de renda permitem: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/>
              <a:t> apoiar a renda, o consumo e os meios de vida das famílias pobres e têm o potencial de apoiar sua resiliência.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Diante da degradação dos ecossistemas, as transferências de renda podem e devem contribuir para: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/>
              <a:t> Incentivar comportamentos e ações mais respeitosos ao meio ambiente, contribuindo, ao mesmo tempo, para a redução da pobreza.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0D25FC8E-13D7-E06B-A936-CE704617E5A3}"/>
              </a:ext>
            </a:extLst>
          </p:cNvPr>
          <p:cNvSpPr txBox="1"/>
          <p:nvPr/>
        </p:nvSpPr>
        <p:spPr>
          <a:xfrm>
            <a:off x="1576058" y="173775"/>
            <a:ext cx="9039883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Fator Amazônico, mudanças climáticas e Proteção Social: </a:t>
            </a:r>
            <a:r>
              <a:rPr lang="pt-BR" sz="3600" b="1" dirty="0">
                <a:solidFill>
                  <a:srgbClr val="0070C0"/>
                </a:solidFill>
              </a:rPr>
              <a:t>Qual o papel do SUAS?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03BD22E-B885-6261-19B6-53A81754A9D4}"/>
              </a:ext>
            </a:extLst>
          </p:cNvPr>
          <p:cNvSpPr txBox="1"/>
          <p:nvPr/>
        </p:nvSpPr>
        <p:spPr>
          <a:xfrm>
            <a:off x="2399675" y="1374104"/>
            <a:ext cx="7176539" cy="954107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Como proteger as famílias mais vulneráveis de novas ameaças climáticas?</a:t>
            </a:r>
            <a:endParaRPr lang="pt-B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445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F0E18E61-F051-F1A7-BF6C-82C6EA8BE1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062712"/>
              </p:ext>
            </p:extLst>
          </p:nvPr>
        </p:nvGraphicFramePr>
        <p:xfrm>
          <a:off x="580867" y="1901949"/>
          <a:ext cx="11030263" cy="41690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7422">
                  <a:extLst>
                    <a:ext uri="{9D8B030D-6E8A-4147-A177-3AD203B41FA5}">
                      <a16:colId xmlns:a16="http://schemas.microsoft.com/office/drawing/2014/main" val="1249774203"/>
                    </a:ext>
                  </a:extLst>
                </a:gridCol>
                <a:gridCol w="2128603">
                  <a:extLst>
                    <a:ext uri="{9D8B030D-6E8A-4147-A177-3AD203B41FA5}">
                      <a16:colId xmlns:a16="http://schemas.microsoft.com/office/drawing/2014/main" val="651721032"/>
                    </a:ext>
                  </a:extLst>
                </a:gridCol>
                <a:gridCol w="3672590">
                  <a:extLst>
                    <a:ext uri="{9D8B030D-6E8A-4147-A177-3AD203B41FA5}">
                      <a16:colId xmlns:a16="http://schemas.microsoft.com/office/drawing/2014/main" val="3940245226"/>
                    </a:ext>
                  </a:extLst>
                </a:gridCol>
                <a:gridCol w="3201648">
                  <a:extLst>
                    <a:ext uri="{9D8B030D-6E8A-4147-A177-3AD203B41FA5}">
                      <a16:colId xmlns:a16="http://schemas.microsoft.com/office/drawing/2014/main" val="175387792"/>
                    </a:ext>
                  </a:extLst>
                </a:gridCol>
              </a:tblGrid>
              <a:tr h="4079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Desafios Climáticos</a:t>
                      </a:r>
                      <a:endParaRPr lang="pt-B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7820" marR="6782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Impáctos Sociais</a:t>
                      </a:r>
                      <a:endParaRPr lang="pt-B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7820" marR="67820" marT="0" marB="0"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Proteção Social em resposta as mudanças climáticas</a:t>
                      </a:r>
                      <a:endParaRPr lang="pt-B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7820" marR="67820" marT="0" marB="0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237197"/>
                  </a:ext>
                </a:extLst>
              </a:tr>
              <a:tr h="17771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Aumento de eventos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climáticos extremos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 desastres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7820" marR="67820" marT="0" marB="0"/>
                </a:tc>
                <a:tc rowSpan="2"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pt-P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Pobreza;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pt-P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Insegurança 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Alimentar;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pt-P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Perda 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 ativos e meios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 subsistência;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pt-P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Custos elevados dos serviços e produtos.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7820" marR="678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Reduzir os níveis de pobreza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crônica e transitória de famílias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pobres e vulneráveis expostas a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choques climáticos (ADAPTAÇÃO)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7820" marR="6782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Integração entre</a:t>
                      </a:r>
                      <a:r>
                        <a:rPr lang="pt-B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proteção social e agenda climática: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Financiamento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Governança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Instrumentos</a:t>
                      </a:r>
                      <a:r>
                        <a:rPr lang="pt-B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programas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Mecanismos operacionais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7820" marR="67820" marT="0" marB="0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090659"/>
                  </a:ext>
                </a:extLst>
              </a:tr>
              <a:tr h="14990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Degradação 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 capital natural 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P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 dos ecossistemas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7820" marR="67820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Proteger meios de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vida e serviços ecossistêmicos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7820" marR="6782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268596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9B76F99B-2639-315B-C338-AB231FE9981B}"/>
              </a:ext>
            </a:extLst>
          </p:cNvPr>
          <p:cNvSpPr txBox="1"/>
          <p:nvPr/>
        </p:nvSpPr>
        <p:spPr>
          <a:xfrm>
            <a:off x="1576058" y="173775"/>
            <a:ext cx="90398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/>
              <a:t>Fator Amazônico, mudanças climáticas e Proteção Social: </a:t>
            </a:r>
            <a:r>
              <a:rPr lang="pt-BR" sz="4000" b="1" dirty="0">
                <a:solidFill>
                  <a:srgbClr val="0070C0"/>
                </a:solidFill>
              </a:rPr>
              <a:t>Qual o papel do SUAS?</a:t>
            </a:r>
          </a:p>
        </p:txBody>
      </p:sp>
    </p:spTree>
    <p:extLst>
      <p:ext uri="{BB962C8B-B14F-4D97-AF65-F5344CB8AC3E}">
        <p14:creationId xmlns:p14="http://schemas.microsoft.com/office/powerpoint/2010/main" val="573588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CADD917-BA92-3E72-88B4-FC0F72A9DE45}"/>
              </a:ext>
            </a:extLst>
          </p:cNvPr>
          <p:cNvSpPr txBox="1"/>
          <p:nvPr/>
        </p:nvSpPr>
        <p:spPr>
          <a:xfrm>
            <a:off x="544643" y="1978263"/>
            <a:ext cx="1084788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800" b="1" u="sng" dirty="0">
                <a:solidFill>
                  <a:srgbClr val="0070C0"/>
                </a:solidFill>
              </a:rPr>
              <a:t>CONSIDERAR</a:t>
            </a:r>
          </a:p>
          <a:p>
            <a:pPr algn="just"/>
            <a:r>
              <a:rPr lang="pt-BR" sz="2800" dirty="0"/>
              <a:t>Estabelecer o Fator Amazônico como critério ponderador para a formulação e implementação de políticas públicas.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/>
              <a:t>Isso significa considerar as particularidades da região, incluindo custos adicionais de logística, transporte e infraestrutura, além de considerar questões relacionadas a condições climáticas e geográficas adversas na avaliação da viabilidade de operacionalização das políticas. 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6B27058C-1D4B-F716-E474-A45E36A44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5300" y="421964"/>
            <a:ext cx="8041400" cy="60649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pt-BR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Proteção social e mudanças climáticas</a:t>
            </a:r>
            <a:endParaRPr lang="pt-BR" sz="36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18181DC4-D5BF-11F3-44E3-3548B9AAA6BE}"/>
              </a:ext>
            </a:extLst>
          </p:cNvPr>
          <p:cNvSpPr txBox="1"/>
          <p:nvPr/>
        </p:nvSpPr>
        <p:spPr>
          <a:xfrm>
            <a:off x="1737725" y="1028454"/>
            <a:ext cx="7885961" cy="830997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Como proteger as famílias mais vulneráveis de novas ameaças climáticas e da pobreza?</a:t>
            </a:r>
            <a:endParaRPr lang="pt-B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247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4623</TotalTime>
  <Words>837</Words>
  <Application>Microsoft Office PowerPoint</Application>
  <PresentationFormat>Widescreen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Dashboard</vt:lpstr>
      <vt:lpstr>Symbol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Proteção social e mudanças climáticas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Isabela Viana Silva</dc:creator>
  <cp:lastModifiedBy>User</cp:lastModifiedBy>
  <cp:revision>342</cp:revision>
  <dcterms:created xsi:type="dcterms:W3CDTF">2019-10-07T19:12:36Z</dcterms:created>
  <dcterms:modified xsi:type="dcterms:W3CDTF">2024-12-01T21:22:02Z</dcterms:modified>
</cp:coreProperties>
</file>