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36" r:id="rId3"/>
    <p:sldId id="381" r:id="rId4"/>
    <p:sldId id="338" r:id="rId5"/>
    <p:sldId id="376" r:id="rId6"/>
    <p:sldId id="340" r:id="rId7"/>
    <p:sldId id="342" r:id="rId8"/>
    <p:sldId id="343" r:id="rId9"/>
    <p:sldId id="339" r:id="rId10"/>
    <p:sldId id="383" r:id="rId11"/>
    <p:sldId id="384" r:id="rId12"/>
    <p:sldId id="386" r:id="rId13"/>
    <p:sldId id="387" r:id="rId14"/>
    <p:sldId id="388" r:id="rId15"/>
    <p:sldId id="363" r:id="rId16"/>
    <p:sldId id="389" r:id="rId17"/>
    <p:sldId id="390" r:id="rId18"/>
    <p:sldId id="392" r:id="rId19"/>
    <p:sldId id="393" r:id="rId20"/>
    <p:sldId id="394" r:id="rId21"/>
    <p:sldId id="372" r:id="rId22"/>
  </p:sldIdLst>
  <p:sldSz cx="12192000" cy="6858000"/>
  <p:notesSz cx="6858000" cy="9144000"/>
  <p:defaultTextStyle>
    <a:defPPr>
      <a:defRPr lang="pt-B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00"/>
    <a:srgbClr val="13174D"/>
    <a:srgbClr val="73BFB2"/>
    <a:srgbClr val="6EC26E"/>
    <a:srgbClr val="BA76BC"/>
    <a:srgbClr val="C9E749"/>
    <a:srgbClr val="A8929B"/>
    <a:srgbClr val="63A0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0BDEB6-2818-83B7-351A-56924C8AD44A}" v="102" dt="2026-04-30T17:49:27.345"/>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Lúcia Soares" userId="9e71c0c28b27f815" providerId="LiveId" clId="{345E23EB-6027-423B-881F-8DF5F6AE4FD9}"/>
    <pc:docChg chg="custSel modSld">
      <pc:chgData name="Ana Lúcia Soares" userId="9e71c0c28b27f815" providerId="LiveId" clId="{345E23EB-6027-423B-881F-8DF5F6AE4FD9}" dt="2026-04-03T16:42:41.671" v="305" actId="20577"/>
      <pc:docMkLst>
        <pc:docMk/>
      </pc:docMkLst>
      <pc:sldChg chg="modSp mod">
        <pc:chgData name="Ana Lúcia Soares" userId="9e71c0c28b27f815" providerId="LiveId" clId="{345E23EB-6027-423B-881F-8DF5F6AE4FD9}" dt="2026-04-03T16:33:31.067" v="229" actId="20577"/>
        <pc:sldMkLst>
          <pc:docMk/>
          <pc:sldMk cId="201526807" sldId="383"/>
        </pc:sldMkLst>
        <pc:spChg chg="mod">
          <ac:chgData name="Ana Lúcia Soares" userId="9e71c0c28b27f815" providerId="LiveId" clId="{345E23EB-6027-423B-881F-8DF5F6AE4FD9}" dt="2026-04-03T16:33:31.067" v="229" actId="20577"/>
          <ac:spMkLst>
            <pc:docMk/>
            <pc:sldMk cId="201526807" sldId="383"/>
            <ac:spMk id="2" creationId="{00000000-0000-0000-0000-000000000000}"/>
          </ac:spMkLst>
        </pc:spChg>
      </pc:sldChg>
      <pc:sldChg chg="modSp mod">
        <pc:chgData name="Ana Lúcia Soares" userId="9e71c0c28b27f815" providerId="LiveId" clId="{345E23EB-6027-423B-881F-8DF5F6AE4FD9}" dt="2026-04-03T16:36:28.169" v="280" actId="207"/>
        <pc:sldMkLst>
          <pc:docMk/>
          <pc:sldMk cId="1170582332" sldId="384"/>
        </pc:sldMkLst>
        <pc:spChg chg="mod">
          <ac:chgData name="Ana Lúcia Soares" userId="9e71c0c28b27f815" providerId="LiveId" clId="{345E23EB-6027-423B-881F-8DF5F6AE4FD9}" dt="2026-04-03T16:36:28.169" v="280" actId="207"/>
          <ac:spMkLst>
            <pc:docMk/>
            <pc:sldMk cId="1170582332" sldId="384"/>
            <ac:spMk id="2" creationId="{00000000-0000-0000-0000-000000000000}"/>
          </ac:spMkLst>
        </pc:spChg>
      </pc:sldChg>
      <pc:sldChg chg="modSp mod">
        <pc:chgData name="Ana Lúcia Soares" userId="9e71c0c28b27f815" providerId="LiveId" clId="{345E23EB-6027-423B-881F-8DF5F6AE4FD9}" dt="2026-04-03T16:41:43.942" v="282" actId="20577"/>
        <pc:sldMkLst>
          <pc:docMk/>
          <pc:sldMk cId="4003904373" sldId="392"/>
        </pc:sldMkLst>
        <pc:spChg chg="mod">
          <ac:chgData name="Ana Lúcia Soares" userId="9e71c0c28b27f815" providerId="LiveId" clId="{345E23EB-6027-423B-881F-8DF5F6AE4FD9}" dt="2026-04-03T16:41:43.942" v="282" actId="20577"/>
          <ac:spMkLst>
            <pc:docMk/>
            <pc:sldMk cId="4003904373" sldId="392"/>
            <ac:spMk id="2" creationId="{00000000-0000-0000-0000-000000000000}"/>
          </ac:spMkLst>
        </pc:spChg>
      </pc:sldChg>
      <pc:sldChg chg="modSp mod">
        <pc:chgData name="Ana Lúcia Soares" userId="9e71c0c28b27f815" providerId="LiveId" clId="{345E23EB-6027-423B-881F-8DF5F6AE4FD9}" dt="2026-04-03T16:42:41.671" v="305" actId="20577"/>
        <pc:sldMkLst>
          <pc:docMk/>
          <pc:sldMk cId="3272499884" sldId="393"/>
        </pc:sldMkLst>
        <pc:spChg chg="mod">
          <ac:chgData name="Ana Lúcia Soares" userId="9e71c0c28b27f815" providerId="LiveId" clId="{345E23EB-6027-423B-881F-8DF5F6AE4FD9}" dt="2026-04-03T16:42:41.671" v="305" actId="20577"/>
          <ac:spMkLst>
            <pc:docMk/>
            <pc:sldMk cId="3272499884" sldId="39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052927D-7346-4564-AAC2-5E6F7B9E9DE1}" type="datetimeFigureOut">
              <a:rPr lang="pt-BR"/>
              <a:pPr>
                <a:defRPr/>
              </a:pPr>
              <a:t>11/06/2026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noProof="0"/>
              <a:t>Clique para editar os estilos de texto Mestres</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475444D-D117-4078-ABAA-AD77077E5712}" type="slidenum">
              <a:rPr lang="pt-BR" altLang="pt-BR"/>
              <a:pPr/>
              <a:t>‹nº›</a:t>
            </a:fld>
            <a:endParaRPr lang="pt-BR" alt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dicio.com.br/literacia/" TargetMode="External"/><Relationship Id="rId7" Type="http://schemas.openxmlformats.org/officeDocument/2006/relationships/hyperlink" Target="https://itsrio.org/pt/artigos/o-que-sao-literacias-de-midia-e-como-elas-impactam-o-futuro-da-educacao/"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edocente.com.br/blog/qual-diferenca-literacia-letramento/" TargetMode="External"/><Relationship Id="rId5" Type="http://schemas.openxmlformats.org/officeDocument/2006/relationships/hyperlink" Target="https://www.infopedia.pt/dicionarios/lingua-portuguesa/literacia" TargetMode="External"/><Relationship Id="rId4" Type="http://schemas.openxmlformats.org/officeDocument/2006/relationships/hyperlink" Target="https://www.scielo.br/j/rcefac/a/kJwkPSf38Q5NDNxgRtBwqMR/?lang=pt&amp;format=pd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3475444D-D117-4078-ABAA-AD77077E5712}" type="slidenum">
              <a:rPr lang="pt-BR" altLang="pt-BR" smtClean="0"/>
              <a:pPr/>
              <a:t>2</a:t>
            </a:fld>
            <a:endParaRPr lang="pt-BR" altLang="pt-BR"/>
          </a:p>
        </p:txBody>
      </p:sp>
    </p:spTree>
    <p:extLst>
      <p:ext uri="{BB962C8B-B14F-4D97-AF65-F5344CB8AC3E}">
        <p14:creationId xmlns:p14="http://schemas.microsoft.com/office/powerpoint/2010/main" val="395528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CE02B-2333-B972-54C2-B6F4D613FD1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4595D5D-623A-EED1-42E7-7A9F05A96BB5}"/>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B1C8E9A-B148-771F-E65A-0E55C6E2E6CF}"/>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B17A2C97-D136-A299-D9D9-9381AD493A62}"/>
              </a:ext>
            </a:extLst>
          </p:cNvPr>
          <p:cNvSpPr>
            <a:spLocks noGrp="1"/>
          </p:cNvSpPr>
          <p:nvPr>
            <p:ph type="sldNum" sz="quarter" idx="10"/>
          </p:nvPr>
        </p:nvSpPr>
        <p:spPr/>
        <p:txBody>
          <a:bodyPr/>
          <a:lstStyle/>
          <a:p>
            <a:fld id="{3475444D-D117-4078-ABAA-AD77077E5712}" type="slidenum">
              <a:rPr lang="pt-BR" altLang="pt-BR" smtClean="0"/>
              <a:pPr/>
              <a:t>3</a:t>
            </a:fld>
            <a:endParaRPr lang="pt-BR" altLang="pt-BR"/>
          </a:p>
        </p:txBody>
      </p:sp>
    </p:spTree>
    <p:extLst>
      <p:ext uri="{BB962C8B-B14F-4D97-AF65-F5344CB8AC3E}">
        <p14:creationId xmlns:p14="http://schemas.microsoft.com/office/powerpoint/2010/main" val="2675361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u="none" strike="noStrike" kern="1200" dirty="0">
                <a:solidFill>
                  <a:schemeClr val="tx1"/>
                </a:solidFill>
                <a:effectLst/>
                <a:latin typeface="+mn-lt"/>
                <a:ea typeface="+mn-ea"/>
                <a:cs typeface="+mn-cs"/>
              </a:rPr>
              <a:t>Literacia</a:t>
            </a:r>
            <a:r>
              <a:rPr lang="pt-BR" sz="1200" b="0" u="none" strike="noStrike" kern="1200" dirty="0">
                <a:solidFill>
                  <a:schemeClr val="tx1"/>
                </a:solidFill>
                <a:effectLst/>
                <a:latin typeface="+mn-lt"/>
                <a:ea typeface="+mn-ea"/>
                <a:cs typeface="+mn-cs"/>
              </a:rPr>
              <a:t> é a capacidade de ler, compreender, interpretar e aplicar informações escritas, numéricas e visuais na vida cotidiana. Enquanto a </a:t>
            </a:r>
            <a:r>
              <a:rPr lang="pt-BR" sz="1200" b="0" i="1" u="none" strike="noStrike" kern="1200" dirty="0">
                <a:solidFill>
                  <a:schemeClr val="tx1"/>
                </a:solidFill>
                <a:effectLst/>
                <a:latin typeface="+mn-lt"/>
                <a:ea typeface="+mn-ea"/>
                <a:cs typeface="+mn-cs"/>
              </a:rPr>
              <a:t>alfabetização</a:t>
            </a:r>
            <a:r>
              <a:rPr lang="pt-BR" sz="1200" b="0" u="none" strike="noStrike" kern="1200" dirty="0">
                <a:solidFill>
                  <a:schemeClr val="tx1"/>
                </a:solidFill>
                <a:effectLst/>
                <a:latin typeface="+mn-lt"/>
                <a:ea typeface="+mn-ea"/>
                <a:cs typeface="+mn-cs"/>
              </a:rPr>
              <a:t> ensina o código (decodificar letras), a literacia foca no uso social e prático dessas habilidades para adquirir conhecimento e participar ativamente na sociedade. [</a:t>
            </a:r>
            <a:r>
              <a:rPr lang="pt-BR" sz="1200" b="0" u="none" strike="noStrike" kern="1200" dirty="0">
                <a:solidFill>
                  <a:schemeClr val="tx1"/>
                </a:solidFill>
                <a:effectLst/>
                <a:latin typeface="+mn-lt"/>
                <a:ea typeface="+mn-ea"/>
                <a:cs typeface="+mn-cs"/>
                <a:hlinkClick r:id="rId3"/>
              </a:rPr>
              <a:t>1</a:t>
            </a:r>
            <a:r>
              <a:rPr lang="pt-BR" sz="1200" b="0" u="none" strike="noStrike" kern="1200" dirty="0">
                <a:solidFill>
                  <a:schemeClr val="tx1"/>
                </a:solidFill>
                <a:effectLst/>
                <a:latin typeface="+mn-lt"/>
                <a:ea typeface="+mn-ea"/>
                <a:cs typeface="+mn-cs"/>
              </a:rPr>
              <a:t>, </a:t>
            </a:r>
            <a:r>
              <a:rPr lang="pt-BR" sz="1200" b="0" u="none" strike="noStrike" kern="1200" dirty="0">
                <a:solidFill>
                  <a:schemeClr val="tx1"/>
                </a:solidFill>
                <a:effectLst/>
                <a:latin typeface="+mn-lt"/>
                <a:ea typeface="+mn-ea"/>
                <a:cs typeface="+mn-cs"/>
                <a:hlinkClick r:id="rId4"/>
              </a:rPr>
              <a:t>2</a:t>
            </a:r>
            <a:r>
              <a:rPr lang="pt-BR" sz="1200" b="0" u="none" strike="noStrike" kern="1200" dirty="0">
                <a:solidFill>
                  <a:schemeClr val="tx1"/>
                </a:solidFill>
                <a:effectLst/>
                <a:latin typeface="+mn-lt"/>
                <a:ea typeface="+mn-ea"/>
                <a:cs typeface="+mn-cs"/>
              </a:rPr>
              <a:t>, </a:t>
            </a:r>
            <a:r>
              <a:rPr lang="pt-BR" sz="1200" b="0" u="none" strike="noStrike" kern="1200" dirty="0">
                <a:solidFill>
                  <a:schemeClr val="tx1"/>
                </a:solidFill>
                <a:effectLst/>
                <a:latin typeface="+mn-lt"/>
                <a:ea typeface="+mn-ea"/>
                <a:cs typeface="+mn-cs"/>
                <a:hlinkClick r:id="rId5"/>
              </a:rPr>
              <a:t>3</a:t>
            </a:r>
            <a:r>
              <a:rPr lang="pt-BR" sz="1200" b="0" u="none" strike="noStrike" kern="1200" dirty="0">
                <a:solidFill>
                  <a:schemeClr val="tx1"/>
                </a:solidFill>
                <a:effectLst/>
                <a:latin typeface="+mn-lt"/>
                <a:ea typeface="+mn-ea"/>
                <a:cs typeface="+mn-cs"/>
              </a:rPr>
              <a:t>, </a:t>
            </a:r>
            <a:r>
              <a:rPr lang="pt-BR" sz="1200" b="0" u="none" strike="noStrike" kern="1200" dirty="0">
                <a:solidFill>
                  <a:schemeClr val="tx1"/>
                </a:solidFill>
                <a:effectLst/>
                <a:latin typeface="+mn-lt"/>
                <a:ea typeface="+mn-ea"/>
                <a:cs typeface="+mn-cs"/>
                <a:hlinkClick r:id="rId6"/>
              </a:rPr>
              <a:t>4</a:t>
            </a:r>
            <a:r>
              <a:rPr lang="pt-BR" sz="1200" b="0" u="none" strike="noStrike" kern="1200" dirty="0">
                <a:solidFill>
                  <a:schemeClr val="tx1"/>
                </a:solidFill>
                <a:effectLst/>
                <a:latin typeface="+mn-lt"/>
                <a:ea typeface="+mn-ea"/>
                <a:cs typeface="+mn-cs"/>
              </a:rPr>
              <a:t>]</a:t>
            </a:r>
          </a:p>
          <a:p>
            <a:r>
              <a:rPr lang="pt-BR" sz="1200" b="0" u="none" strike="noStrike" kern="1200" dirty="0">
                <a:solidFill>
                  <a:schemeClr val="tx1"/>
                </a:solidFill>
                <a:effectLst/>
                <a:latin typeface="+mn-lt"/>
                <a:ea typeface="+mn-ea"/>
                <a:cs typeface="+mn-cs"/>
              </a:rPr>
              <a:t>O termo, originado do inglês </a:t>
            </a:r>
            <a:r>
              <a:rPr lang="pt-BR" sz="1200" b="0" i="1" u="none" strike="noStrike" kern="1200" dirty="0" err="1">
                <a:solidFill>
                  <a:schemeClr val="tx1"/>
                </a:solidFill>
                <a:effectLst/>
                <a:latin typeface="+mn-lt"/>
                <a:ea typeface="+mn-ea"/>
                <a:cs typeface="+mn-cs"/>
              </a:rPr>
              <a:t>literacy</a:t>
            </a:r>
            <a:r>
              <a:rPr lang="pt-BR" sz="1200" b="0" u="none" strike="noStrike" kern="1200" dirty="0">
                <a:solidFill>
                  <a:schemeClr val="tx1"/>
                </a:solidFill>
                <a:effectLst/>
                <a:latin typeface="+mn-lt"/>
                <a:ea typeface="+mn-ea"/>
                <a:cs typeface="+mn-cs"/>
              </a:rPr>
              <a:t>, é usado em vários contextos: [</a:t>
            </a:r>
            <a:r>
              <a:rPr lang="pt-BR" sz="1200" b="0" u="none" strike="noStrike" kern="1200" dirty="0">
                <a:solidFill>
                  <a:schemeClr val="tx1"/>
                </a:solidFill>
                <a:effectLst/>
                <a:latin typeface="+mn-lt"/>
                <a:ea typeface="+mn-ea"/>
                <a:cs typeface="+mn-cs"/>
                <a:hlinkClick r:id="rId7"/>
              </a:rPr>
              <a:t>1</a:t>
            </a:r>
            <a:r>
              <a:rPr lang="pt-BR" sz="1200" b="0" u="none" strike="noStrike" kern="1200" dirty="0">
                <a:solidFill>
                  <a:schemeClr val="tx1"/>
                </a:solidFill>
                <a:effectLst/>
                <a:latin typeface="+mn-lt"/>
                <a:ea typeface="+mn-ea"/>
                <a:cs typeface="+mn-cs"/>
              </a:rPr>
              <a:t>]</a:t>
            </a:r>
          </a:p>
          <a:p>
            <a:r>
              <a:rPr lang="pt-BR" sz="1200" b="1" u="none" strike="noStrike" kern="1200" dirty="0">
                <a:solidFill>
                  <a:schemeClr val="tx1"/>
                </a:solidFill>
                <a:effectLst/>
                <a:latin typeface="+mn-lt"/>
                <a:ea typeface="+mn-ea"/>
                <a:cs typeface="+mn-cs"/>
              </a:rPr>
              <a:t>Literacia Digital:</a:t>
            </a:r>
            <a:r>
              <a:rPr lang="pt-BR" sz="1200" b="0" u="none" strike="noStrike" kern="1200" dirty="0">
                <a:solidFill>
                  <a:schemeClr val="tx1"/>
                </a:solidFill>
                <a:effectLst/>
                <a:latin typeface="+mn-lt"/>
                <a:ea typeface="+mn-ea"/>
                <a:cs typeface="+mn-cs"/>
              </a:rPr>
              <a:t> Capacidade de navegar, avaliar e criar conteúdo com segurança usando tecnologias digitais, redes sociais e internet.</a:t>
            </a:r>
          </a:p>
          <a:p>
            <a:endParaRPr lang="pt-BR" dirty="0"/>
          </a:p>
        </p:txBody>
      </p:sp>
      <p:sp>
        <p:nvSpPr>
          <p:cNvPr id="4" name="Espaço Reservado para Número de Slide 3"/>
          <p:cNvSpPr>
            <a:spLocks noGrp="1"/>
          </p:cNvSpPr>
          <p:nvPr>
            <p:ph type="sldNum" sz="quarter" idx="5"/>
          </p:nvPr>
        </p:nvSpPr>
        <p:spPr/>
        <p:txBody>
          <a:bodyPr/>
          <a:lstStyle/>
          <a:p>
            <a:fld id="{3475444D-D117-4078-ABAA-AD77077E5712}" type="slidenum">
              <a:rPr lang="pt-BR" altLang="pt-BR" smtClean="0"/>
              <a:pPr/>
              <a:t>18</a:t>
            </a:fld>
            <a:endParaRPr lang="pt-BR" altLang="pt-BR"/>
          </a:p>
        </p:txBody>
      </p:sp>
    </p:spTree>
    <p:extLst>
      <p:ext uri="{BB962C8B-B14F-4D97-AF65-F5344CB8AC3E}">
        <p14:creationId xmlns:p14="http://schemas.microsoft.com/office/powerpoint/2010/main" val="3305973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3475444D-D117-4078-ABAA-AD77077E5712}" type="slidenum">
              <a:rPr lang="pt-BR" altLang="pt-BR" smtClean="0"/>
              <a:pPr/>
              <a:t>20</a:t>
            </a:fld>
            <a:endParaRPr lang="pt-BR" altLang="pt-BR"/>
          </a:p>
        </p:txBody>
      </p:sp>
    </p:spTree>
    <p:extLst>
      <p:ext uri="{BB962C8B-B14F-4D97-AF65-F5344CB8AC3E}">
        <p14:creationId xmlns:p14="http://schemas.microsoft.com/office/powerpoint/2010/main" val="1755605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3475444D-D117-4078-ABAA-AD77077E5712}" type="slidenum">
              <a:rPr lang="pt-BR" altLang="pt-BR" smtClean="0"/>
              <a:pPr/>
              <a:t>21</a:t>
            </a:fld>
            <a:endParaRPr lang="pt-BR" altLang="pt-BR"/>
          </a:p>
        </p:txBody>
      </p:sp>
    </p:spTree>
    <p:extLst>
      <p:ext uri="{BB962C8B-B14F-4D97-AF65-F5344CB8AC3E}">
        <p14:creationId xmlns:p14="http://schemas.microsoft.com/office/powerpoint/2010/main" val="1506647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lvl1pPr>
              <a:defRPr/>
            </a:lvl1pPr>
          </a:lstStyle>
          <a:p>
            <a:pPr>
              <a:defRPr/>
            </a:pPr>
            <a:fld id="{83EA0854-0727-499A-BEE2-5ED3A4A2F0DE}" type="datetimeFigureOut">
              <a:rPr lang="pt-BR"/>
              <a:pPr>
                <a:defRPr/>
              </a:pPr>
              <a:t>11/06/2026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fld id="{215472AB-9A55-41BB-BFCA-9442E29CE495}" type="slidenum">
              <a:rPr lang="pt-BR" altLang="pt-BR"/>
              <a:pPr/>
              <a:t>‹nº›</a:t>
            </a:fld>
            <a:endParaRPr lang="pt-BR" altLang="pt-BR"/>
          </a:p>
        </p:txBody>
      </p:sp>
    </p:spTree>
    <p:extLst>
      <p:ext uri="{BB962C8B-B14F-4D97-AF65-F5344CB8AC3E}">
        <p14:creationId xmlns:p14="http://schemas.microsoft.com/office/powerpoint/2010/main" val="586439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5606E1C2-9056-454F-B317-29EB088E3D27}" type="datetimeFigureOut">
              <a:rPr lang="pt-BR"/>
              <a:pPr>
                <a:defRPr/>
              </a:pPr>
              <a:t>11/06/2026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fld id="{E5BDDE03-7AA8-45FA-852A-C749B20DC504}" type="slidenum">
              <a:rPr lang="pt-BR" altLang="pt-BR"/>
              <a:pPr/>
              <a:t>‹nº›</a:t>
            </a:fld>
            <a:endParaRPr lang="pt-BR" altLang="pt-BR"/>
          </a:p>
        </p:txBody>
      </p:sp>
    </p:spTree>
    <p:extLst>
      <p:ext uri="{BB962C8B-B14F-4D97-AF65-F5344CB8AC3E}">
        <p14:creationId xmlns:p14="http://schemas.microsoft.com/office/powerpoint/2010/main" val="88870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1"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1"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B30FB5CE-8D35-4A6D-BF99-994371E4F43A}" type="datetimeFigureOut">
              <a:rPr lang="pt-BR"/>
              <a:pPr>
                <a:defRPr/>
              </a:pPr>
              <a:t>11/06/2026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fld id="{E0C7A385-CE05-41B0-A3A5-50AB548067EC}" type="slidenum">
              <a:rPr lang="pt-BR" altLang="pt-BR"/>
              <a:pPr/>
              <a:t>‹nº›</a:t>
            </a:fld>
            <a:endParaRPr lang="pt-BR" altLang="pt-BR"/>
          </a:p>
        </p:txBody>
      </p:sp>
    </p:spTree>
    <p:extLst>
      <p:ext uri="{BB962C8B-B14F-4D97-AF65-F5344CB8AC3E}">
        <p14:creationId xmlns:p14="http://schemas.microsoft.com/office/powerpoint/2010/main" val="263434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37BC4894-C80B-4BFD-A64C-B1CD5D43FA6A}" type="datetimeFigureOut">
              <a:rPr lang="pt-BR"/>
              <a:pPr>
                <a:defRPr/>
              </a:pPr>
              <a:t>11/06/2026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fld id="{BD52757D-CAC0-47C5-9EF4-2877D9AF203B}" type="slidenum">
              <a:rPr lang="pt-BR" altLang="pt-BR"/>
              <a:pPr/>
              <a:t>‹nº›</a:t>
            </a:fld>
            <a:endParaRPr lang="pt-BR" altLang="pt-BR"/>
          </a:p>
        </p:txBody>
      </p:sp>
    </p:spTree>
    <p:extLst>
      <p:ext uri="{BB962C8B-B14F-4D97-AF65-F5344CB8AC3E}">
        <p14:creationId xmlns:p14="http://schemas.microsoft.com/office/powerpoint/2010/main" val="2074474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0"/>
            <a:ext cx="10515600" cy="2852737"/>
          </a:xfrm>
        </p:spPr>
        <p:txBody>
          <a:bodyPr anchor="b"/>
          <a:lstStyle>
            <a:lvl1pPr>
              <a:defRPr sz="4500"/>
            </a:lvl1pPr>
          </a:lstStyle>
          <a:p>
            <a:r>
              <a:rPr lang="pt-BR"/>
              <a:t>Clique para editar o título mestre</a:t>
            </a:r>
          </a:p>
        </p:txBody>
      </p:sp>
      <p:sp>
        <p:nvSpPr>
          <p:cNvPr id="3" name="Espaço Reservado para Texto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lvl1pPr>
              <a:defRPr/>
            </a:lvl1pPr>
          </a:lstStyle>
          <a:p>
            <a:pPr>
              <a:defRPr/>
            </a:pPr>
            <a:fld id="{872623EE-55B7-4262-9005-DAE16B3ACE74}" type="datetimeFigureOut">
              <a:rPr lang="pt-BR"/>
              <a:pPr>
                <a:defRPr/>
              </a:pPr>
              <a:t>11/06/2026</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fld id="{6D485670-546A-4541-9217-DC4669329136}" type="slidenum">
              <a:rPr lang="pt-BR" altLang="pt-BR"/>
              <a:pPr/>
              <a:t>‹nº›</a:t>
            </a:fld>
            <a:endParaRPr lang="pt-BR" altLang="pt-BR"/>
          </a:p>
        </p:txBody>
      </p:sp>
    </p:spTree>
    <p:extLst>
      <p:ext uri="{BB962C8B-B14F-4D97-AF65-F5344CB8AC3E}">
        <p14:creationId xmlns:p14="http://schemas.microsoft.com/office/powerpoint/2010/main" val="2054240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3"/>
          <p:cNvSpPr>
            <a:spLocks noGrp="1"/>
          </p:cNvSpPr>
          <p:nvPr>
            <p:ph type="dt" sz="half" idx="10"/>
          </p:nvPr>
        </p:nvSpPr>
        <p:spPr/>
        <p:txBody>
          <a:bodyPr/>
          <a:lstStyle>
            <a:lvl1pPr>
              <a:defRPr/>
            </a:lvl1pPr>
          </a:lstStyle>
          <a:p>
            <a:pPr>
              <a:defRPr/>
            </a:pPr>
            <a:fld id="{966C3AC6-71C5-4C88-AA37-ECE0094DEB82}" type="datetimeFigureOut">
              <a:rPr lang="pt-BR"/>
              <a:pPr>
                <a:defRPr/>
              </a:pPr>
              <a:t>11/06/2026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fld id="{594C6D17-3504-45A6-A9BD-0E4ECA4AB290}" type="slidenum">
              <a:rPr lang="pt-BR" altLang="pt-BR"/>
              <a:pPr/>
              <a:t>‹nº›</a:t>
            </a:fld>
            <a:endParaRPr lang="pt-BR" altLang="pt-BR"/>
          </a:p>
        </p:txBody>
      </p:sp>
    </p:spTree>
    <p:extLst>
      <p:ext uri="{BB962C8B-B14F-4D97-AF65-F5344CB8AC3E}">
        <p14:creationId xmlns:p14="http://schemas.microsoft.com/office/powerpoint/2010/main" val="309763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7"/>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4" name="Espaço Reservado para Conteúdo 3"/>
          <p:cNvSpPr>
            <a:spLocks noGrp="1"/>
          </p:cNvSpPr>
          <p:nvPr>
            <p:ph sz="half" idx="2"/>
          </p:nvPr>
        </p:nvSpPr>
        <p:spPr>
          <a:xfrm>
            <a:off x="839789"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6" name="Espaço Reservado para Conteúdo 5"/>
          <p:cNvSpPr>
            <a:spLocks noGrp="1"/>
          </p:cNvSpPr>
          <p:nvPr>
            <p:ph sz="quarter" idx="4"/>
          </p:nvPr>
        </p:nvSpPr>
        <p:spPr>
          <a:xfrm>
            <a:off x="6172201"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3"/>
          <p:cNvSpPr>
            <a:spLocks noGrp="1"/>
          </p:cNvSpPr>
          <p:nvPr>
            <p:ph type="dt" sz="half" idx="10"/>
          </p:nvPr>
        </p:nvSpPr>
        <p:spPr/>
        <p:txBody>
          <a:bodyPr/>
          <a:lstStyle>
            <a:lvl1pPr>
              <a:defRPr/>
            </a:lvl1pPr>
          </a:lstStyle>
          <a:p>
            <a:pPr>
              <a:defRPr/>
            </a:pPr>
            <a:fld id="{49300145-7CD9-4732-A1D9-6EC1D01BCF38}" type="datetimeFigureOut">
              <a:rPr lang="pt-BR"/>
              <a:pPr>
                <a:defRPr/>
              </a:pPr>
              <a:t>11/06/2026</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fld id="{0BC6EE44-7291-4CF6-B587-DD71F0ACAE2B}" type="slidenum">
              <a:rPr lang="pt-BR" altLang="pt-BR"/>
              <a:pPr/>
              <a:t>‹nº›</a:t>
            </a:fld>
            <a:endParaRPr lang="pt-BR" altLang="pt-BR"/>
          </a:p>
        </p:txBody>
      </p:sp>
    </p:spTree>
    <p:extLst>
      <p:ext uri="{BB962C8B-B14F-4D97-AF65-F5344CB8AC3E}">
        <p14:creationId xmlns:p14="http://schemas.microsoft.com/office/powerpoint/2010/main" val="2858079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3"/>
          <p:cNvSpPr>
            <a:spLocks noGrp="1"/>
          </p:cNvSpPr>
          <p:nvPr>
            <p:ph type="dt" sz="half" idx="10"/>
          </p:nvPr>
        </p:nvSpPr>
        <p:spPr/>
        <p:txBody>
          <a:bodyPr/>
          <a:lstStyle>
            <a:lvl1pPr>
              <a:defRPr/>
            </a:lvl1pPr>
          </a:lstStyle>
          <a:p>
            <a:pPr>
              <a:defRPr/>
            </a:pPr>
            <a:fld id="{3E62C048-C76D-4E5D-970F-F6746872543B}" type="datetimeFigureOut">
              <a:rPr lang="pt-BR"/>
              <a:pPr>
                <a:defRPr/>
              </a:pPr>
              <a:t>11/06/2026</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fld id="{2C2F1655-AF49-4F01-9804-A2007D1923D4}" type="slidenum">
              <a:rPr lang="pt-BR" altLang="pt-BR"/>
              <a:pPr/>
              <a:t>‹nº›</a:t>
            </a:fld>
            <a:endParaRPr lang="pt-BR" altLang="pt-BR"/>
          </a:p>
        </p:txBody>
      </p:sp>
    </p:spTree>
    <p:extLst>
      <p:ext uri="{BB962C8B-B14F-4D97-AF65-F5344CB8AC3E}">
        <p14:creationId xmlns:p14="http://schemas.microsoft.com/office/powerpoint/2010/main" val="1510905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189A2FE3-41C7-4DC7-9456-3229E05ECBFA}" type="datetimeFigureOut">
              <a:rPr lang="pt-BR"/>
              <a:pPr>
                <a:defRPr/>
              </a:pPr>
              <a:t>11/06/2026</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fld id="{6359742E-2CCB-416F-A365-1C5F12536A33}" type="slidenum">
              <a:rPr lang="pt-BR" altLang="pt-BR"/>
              <a:pPr/>
              <a:t>‹nº›</a:t>
            </a:fld>
            <a:endParaRPr lang="pt-BR" altLang="pt-BR"/>
          </a:p>
        </p:txBody>
      </p:sp>
    </p:spTree>
    <p:extLst>
      <p:ext uri="{BB962C8B-B14F-4D97-AF65-F5344CB8AC3E}">
        <p14:creationId xmlns:p14="http://schemas.microsoft.com/office/powerpoint/2010/main" val="2625834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3"/>
          <p:cNvSpPr>
            <a:spLocks noGrp="1"/>
          </p:cNvSpPr>
          <p:nvPr>
            <p:ph type="dt" sz="half" idx="10"/>
          </p:nvPr>
        </p:nvSpPr>
        <p:spPr/>
        <p:txBody>
          <a:bodyPr/>
          <a:lstStyle>
            <a:lvl1pPr>
              <a:defRPr/>
            </a:lvl1pPr>
          </a:lstStyle>
          <a:p>
            <a:pPr>
              <a:defRPr/>
            </a:pPr>
            <a:fld id="{6A7C012D-E308-4761-A6E0-4742786EF908}" type="datetimeFigureOut">
              <a:rPr lang="pt-BR"/>
              <a:pPr>
                <a:defRPr/>
              </a:pPr>
              <a:t>11/06/2026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fld id="{63A12685-AB31-4562-BD30-9DC10E81D28F}" type="slidenum">
              <a:rPr lang="pt-BR" altLang="pt-BR"/>
              <a:pPr/>
              <a:t>‹nº›</a:t>
            </a:fld>
            <a:endParaRPr lang="pt-BR" altLang="pt-BR"/>
          </a:p>
        </p:txBody>
      </p:sp>
    </p:spTree>
    <p:extLst>
      <p:ext uri="{BB962C8B-B14F-4D97-AF65-F5344CB8AC3E}">
        <p14:creationId xmlns:p14="http://schemas.microsoft.com/office/powerpoint/2010/main" val="2583960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pt-BR" noProof="0"/>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3"/>
          <p:cNvSpPr>
            <a:spLocks noGrp="1"/>
          </p:cNvSpPr>
          <p:nvPr>
            <p:ph type="dt" sz="half" idx="10"/>
          </p:nvPr>
        </p:nvSpPr>
        <p:spPr/>
        <p:txBody>
          <a:bodyPr/>
          <a:lstStyle>
            <a:lvl1pPr>
              <a:defRPr/>
            </a:lvl1pPr>
          </a:lstStyle>
          <a:p>
            <a:pPr>
              <a:defRPr/>
            </a:pPr>
            <a:fld id="{92D97628-9B7F-4DF6-8547-E544FE82BF07}" type="datetimeFigureOut">
              <a:rPr lang="pt-BR"/>
              <a:pPr>
                <a:defRPr/>
              </a:pPr>
              <a:t>11/06/2026</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fld id="{97A6270B-F115-4265-AF63-641984AC4529}" type="slidenum">
              <a:rPr lang="pt-BR" altLang="pt-BR"/>
              <a:pPr/>
              <a:t>‹nº›</a:t>
            </a:fld>
            <a:endParaRPr lang="pt-BR" altLang="pt-BR"/>
          </a:p>
        </p:txBody>
      </p:sp>
    </p:spTree>
    <p:extLst>
      <p:ext uri="{BB962C8B-B14F-4D97-AF65-F5344CB8AC3E}">
        <p14:creationId xmlns:p14="http://schemas.microsoft.com/office/powerpoint/2010/main" val="648481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título mestre</a:t>
            </a:r>
          </a:p>
        </p:txBody>
      </p:sp>
      <p:sp>
        <p:nvSpPr>
          <p:cNvPr id="1027" name="Espaço Reservado para Texto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Editar estilos de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03E64B43-233A-482F-9E19-446B4AC88DED}" type="datetimeFigureOut">
              <a:rPr lang="pt-BR"/>
              <a:pPr>
                <a:defRPr/>
              </a:pPr>
              <a:t>11/06/2026</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F813C1E5-52B1-422C-A884-D05A6C3A7376}" type="slidenum">
              <a:rPr lang="pt-BR" altLang="pt-BR"/>
              <a:pPr/>
              <a:t>‹nº›</a:t>
            </a:fld>
            <a:endParaRPr lang="pt-BR"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tângulo: Cantos Arredondados 2">
            <a:extLst>
              <a:ext uri="{FF2B5EF4-FFF2-40B4-BE49-F238E27FC236}">
                <a16:creationId xmlns:a16="http://schemas.microsoft.com/office/drawing/2014/main" id="{260D43EA-81E2-4B4F-8B6B-30CE3F5DE4CA}"/>
              </a:ext>
            </a:extLst>
          </p:cNvPr>
          <p:cNvSpPr/>
          <p:nvPr/>
        </p:nvSpPr>
        <p:spPr>
          <a:xfrm>
            <a:off x="4405900" y="4866923"/>
            <a:ext cx="3676650" cy="523220"/>
          </a:xfrm>
          <a:prstGeom prst="roundRect">
            <a:avLst/>
          </a:prstGeom>
          <a:solidFill>
            <a:srgbClr val="FFC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51" name="Retângulo 5"/>
          <p:cNvSpPr>
            <a:spLocks noChangeArrowheads="1"/>
          </p:cNvSpPr>
          <p:nvPr/>
        </p:nvSpPr>
        <p:spPr bwMode="auto">
          <a:xfrm>
            <a:off x="1051717" y="261610"/>
            <a:ext cx="10088563" cy="4048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07000"/>
              </a:lnSpc>
              <a:spcAft>
                <a:spcPts val="800"/>
              </a:spcAft>
            </a:pPr>
            <a:endParaRPr lang="pt-BR" altLang="pt-BR" sz="4000" b="1" dirty="0">
              <a:solidFill>
                <a:schemeClr val="accent1">
                  <a:lumMod val="50000"/>
                </a:schemeClr>
              </a:solidFill>
              <a:latin typeface="Dashboard" panose="00000500000000000000" pitchFamily="50" charset="0"/>
            </a:endParaRPr>
          </a:p>
          <a:p>
            <a:pPr eaLnBrk="1" hangingPunct="1">
              <a:lnSpc>
                <a:spcPct val="107000"/>
              </a:lnSpc>
              <a:spcAft>
                <a:spcPts val="800"/>
              </a:spcAft>
            </a:pPr>
            <a:endParaRPr lang="pt-BR" altLang="pt-BR" sz="4000" b="1" dirty="0">
              <a:solidFill>
                <a:schemeClr val="accent1">
                  <a:lumMod val="50000"/>
                </a:schemeClr>
              </a:solidFill>
              <a:latin typeface="Dashboard" panose="00000500000000000000" pitchFamily="50" charset="0"/>
            </a:endParaRPr>
          </a:p>
          <a:p>
            <a:pPr algn="ctr" eaLnBrk="1" hangingPunct="1">
              <a:lnSpc>
                <a:spcPct val="107000"/>
              </a:lnSpc>
              <a:spcAft>
                <a:spcPts val="800"/>
              </a:spcAft>
            </a:pPr>
            <a:r>
              <a:rPr lang="pt-BR" altLang="pt-BR" sz="5000" b="1" dirty="0">
                <a:solidFill>
                  <a:schemeClr val="accent5">
                    <a:lumMod val="50000"/>
                  </a:schemeClr>
                </a:solidFill>
                <a:latin typeface="+mn-lt"/>
              </a:rPr>
              <a:t>Comissão de Acompanhamento de Benefícios </a:t>
            </a:r>
            <a:r>
              <a:rPr lang="pt-BR" altLang="pt-BR" sz="5000" b="1" dirty="0" err="1">
                <a:solidFill>
                  <a:schemeClr val="accent5">
                    <a:lumMod val="50000"/>
                  </a:schemeClr>
                </a:solidFill>
                <a:latin typeface="+mn-lt"/>
              </a:rPr>
              <a:t>Socioassistencias</a:t>
            </a:r>
            <a:r>
              <a:rPr lang="pt-BR" altLang="pt-BR" sz="5000" b="1" dirty="0">
                <a:solidFill>
                  <a:schemeClr val="accent5">
                    <a:lumMod val="50000"/>
                  </a:schemeClr>
                </a:solidFill>
                <a:latin typeface="+mn-lt"/>
              </a:rPr>
              <a:t> e Transferência de Renda </a:t>
            </a:r>
            <a:endParaRPr lang="pt-BR" altLang="pt-BR" sz="5000" dirty="0">
              <a:solidFill>
                <a:schemeClr val="accent5">
                  <a:lumMod val="50000"/>
                </a:schemeClr>
              </a:solidFill>
              <a:latin typeface="+mn-l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90751D51-9579-40BC-877D-CA4ACBF21FA4}"/>
              </a:ext>
            </a:extLst>
          </p:cNvPr>
          <p:cNvSpPr txBox="1"/>
          <p:nvPr/>
        </p:nvSpPr>
        <p:spPr>
          <a:xfrm>
            <a:off x="3983277" y="4836146"/>
            <a:ext cx="4509370" cy="584775"/>
          </a:xfrm>
          <a:prstGeom prst="rect">
            <a:avLst/>
          </a:prstGeom>
          <a:noFill/>
        </p:spPr>
        <p:txBody>
          <a:bodyPr wrap="square" lIns="91440" tIns="45720" rIns="91440" bIns="45720" rtlCol="0" anchor="t">
            <a:spAutoFit/>
          </a:bodyPr>
          <a:lstStyle/>
          <a:p>
            <a:pPr algn="ctr"/>
            <a:r>
              <a:rPr lang="pt-BR" altLang="pt-BR" sz="3200" b="1">
                <a:solidFill>
                  <a:srgbClr val="13174D"/>
                </a:solidFill>
                <a:latin typeface="+mn-lt"/>
                <a:ea typeface="Calibri"/>
                <a:cs typeface="Times New Roman"/>
              </a:rPr>
              <a:t>Gestão 2024/2026</a:t>
            </a:r>
            <a:endParaRPr lang="pt-BR" altLang="pt-BR" sz="3200" b="1">
              <a:solidFill>
                <a:srgbClr val="13174D"/>
              </a:solidFill>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671926" y="984939"/>
            <a:ext cx="9877645" cy="5539978"/>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a:buFont typeface="Arial" panose="020B0604020202020204" pitchFamily="34" charset="0"/>
              <a:buChar char="•"/>
            </a:pPr>
            <a:r>
              <a:rPr lang="pt-BR" sz="2000" b="1" dirty="0"/>
              <a:t>Construção da Resolução de Benefícios Eventuais </a:t>
            </a:r>
            <a:endParaRPr lang="pt-BR" sz="2000" dirty="0"/>
          </a:p>
          <a:p>
            <a:pPr marL="742950" lvl="1" indent="-285750">
              <a:buFont typeface="Courier New" panose="02070309020205020404" pitchFamily="49" charset="0"/>
              <a:buChar char="o"/>
            </a:pPr>
            <a:r>
              <a:rPr lang="pt-BR" sz="2000" dirty="0"/>
              <a:t>a Comissão desenvolveu um conjunto amplo e contínuo de atividades voltadas à formulação, qualificação e consolidação da Resolução sobre Benefícios Eventuais, através de debates técnicos e conceituais, com participação de especialistas, estudiosos do tema e do então Departamento de Benefícios Assistenciais, buscando subsidiar a construção da normativa;</a:t>
            </a:r>
          </a:p>
          <a:p>
            <a:pPr marL="742950" lvl="1" indent="-285750">
              <a:buFont typeface="Courier New" panose="02070309020205020404" pitchFamily="49" charset="0"/>
              <a:buChar char="o"/>
            </a:pPr>
            <a:r>
              <a:rPr lang="pt-BR" sz="2000" dirty="0"/>
              <a:t>Amplos debates técnicos sobre atuação da assistência social na atenção a comunidades vulneráveis em/por  situações de calamidades públicas e emergências, a necessidade de clareza conceitual, da discussão sobre o acolhimento, da manifestação das violências, da insegurança alimentar e sobre o trabalho sazonal ; </a:t>
            </a:r>
          </a:p>
          <a:p>
            <a:pPr marL="742950" lvl="1" indent="-285750">
              <a:buFont typeface="Courier New" panose="02070309020205020404" pitchFamily="49" charset="0"/>
              <a:buChar char="o"/>
            </a:pPr>
            <a:r>
              <a:rPr lang="pt-BR" sz="2000" dirty="0"/>
              <a:t>Revisão da minuta normativa, consulta pública e consolidação do texto final; </a:t>
            </a:r>
          </a:p>
          <a:p>
            <a:pPr marL="742950" lvl="1" indent="-285750">
              <a:buFont typeface="Courier New" panose="02070309020205020404" pitchFamily="49" charset="0"/>
              <a:buChar char="o"/>
            </a:pPr>
            <a:r>
              <a:rPr lang="pt-BR" sz="2000" dirty="0"/>
              <a:t>Publicação da Resolução em outubro de 2025, definindo parâmetros orientadores para estados, municípios e DF; </a:t>
            </a:r>
          </a:p>
          <a:p>
            <a:pPr marL="742950" lvl="1" indent="-285750">
              <a:buFont typeface="Courier New" panose="02070309020205020404" pitchFamily="49" charset="0"/>
              <a:buChar char="o"/>
            </a:pPr>
            <a:r>
              <a:rPr lang="pt-BR" sz="2000" dirty="0"/>
              <a:t>Planejamento de estratégias de divulgação, implementação e elaboração de versão comentada da normativa.</a:t>
            </a:r>
          </a:p>
          <a:p>
            <a:pPr marL="285750" indent="-285750" defTabSz="685800">
              <a:buFont typeface="Arial" panose="020B0604020202020204" pitchFamily="34" charset="0"/>
              <a:buChar char="•"/>
              <a:defRPr/>
            </a:pPr>
            <a:endParaRPr lang="pt-BR" dirty="0"/>
          </a:p>
          <a:p>
            <a:pPr marL="285750" indent="-285750" defTabSz="685800">
              <a:buFont typeface="Arial" panose="020B0604020202020204" pitchFamily="34" charset="0"/>
              <a:buChar char="•"/>
              <a:defRPr/>
            </a:pPr>
            <a:endParaRPr lang="pt-BR" dirty="0"/>
          </a:p>
        </p:txBody>
      </p:sp>
    </p:spTree>
    <p:extLst>
      <p:ext uri="{BB962C8B-B14F-4D97-AF65-F5344CB8AC3E}">
        <p14:creationId xmlns:p14="http://schemas.microsoft.com/office/powerpoint/2010/main" val="20152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649624" y="483133"/>
            <a:ext cx="9877645" cy="6155531"/>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defTabSz="685800">
              <a:buFont typeface="Arial" panose="020B0604020202020204" pitchFamily="34" charset="0"/>
              <a:buChar char="•"/>
              <a:defRPr/>
            </a:pPr>
            <a:endParaRPr lang="pt-BR" sz="1700" dirty="0"/>
          </a:p>
          <a:p>
            <a:pPr marL="285750" indent="-285750" defTabSz="685800">
              <a:buFont typeface="Arial" panose="020B0604020202020204" pitchFamily="34" charset="0"/>
              <a:buChar char="•"/>
              <a:defRPr/>
            </a:pPr>
            <a:r>
              <a:rPr lang="pt-BR" sz="1700" b="1" dirty="0"/>
              <a:t>Demandas Externas e Orientações Técnicas</a:t>
            </a:r>
            <a:r>
              <a:rPr lang="pt-BR" sz="1700" dirty="0"/>
              <a:t/>
            </a:r>
            <a:br>
              <a:rPr lang="pt-BR" sz="1700" dirty="0"/>
            </a:br>
            <a:r>
              <a:rPr lang="pt-BR" sz="1700" dirty="0"/>
              <a:t>Apreciação e encaminhamento de consultas de estados e municípios sobre concessão de benefícios socioassistenciais, Benefícios Eventuais e aplicação de legislações relacionadas à proteção </a:t>
            </a:r>
            <a:r>
              <a:rPr lang="pt-BR" sz="1700" dirty="0" err="1"/>
              <a:t>social.apoi</a:t>
            </a:r>
            <a:r>
              <a:rPr lang="pt-BR" sz="1700" dirty="0"/>
              <a:t> técnico junto com a </a:t>
            </a:r>
            <a:r>
              <a:rPr lang="pt-BR" sz="1700" dirty="0" err="1"/>
              <a:t>snbas</a:t>
            </a:r>
            <a:r>
              <a:rPr lang="pt-BR" sz="1700" dirty="0"/>
              <a:t> em </a:t>
            </a:r>
            <a:r>
              <a:rPr lang="pt-BR" sz="1700" dirty="0" err="1"/>
              <a:t>sc</a:t>
            </a:r>
            <a:r>
              <a:rPr lang="pt-BR" sz="1700" dirty="0"/>
              <a:t>, es, </a:t>
            </a:r>
            <a:r>
              <a:rPr lang="pt-BR" sz="1700" dirty="0" err="1"/>
              <a:t>rs</a:t>
            </a:r>
            <a:endParaRPr lang="pt-BR" sz="1700" dirty="0"/>
          </a:p>
          <a:p>
            <a:pPr marL="285750" indent="-285750" defTabSz="685800">
              <a:buFont typeface="Arial" panose="020B0604020202020204" pitchFamily="34" charset="0"/>
              <a:buChar char="•"/>
              <a:defRPr/>
            </a:pPr>
            <a:endParaRPr lang="pt-BR" sz="1700" dirty="0"/>
          </a:p>
          <a:p>
            <a:pPr marL="285750" indent="-285750">
              <a:buFont typeface="Arial" panose="020B0604020202020204" pitchFamily="34" charset="0"/>
              <a:buChar char="•"/>
            </a:pPr>
            <a:r>
              <a:rPr lang="pt-BR" sz="1700" b="1" dirty="0"/>
              <a:t>Benefício de Prestação Continuada (BPC)</a:t>
            </a:r>
            <a:endParaRPr lang="pt-BR" sz="1700" dirty="0"/>
          </a:p>
          <a:p>
            <a:pPr marL="742950" lvl="1" indent="-285750">
              <a:buFont typeface="Courier New" panose="02070309020205020404" pitchFamily="49" charset="0"/>
              <a:buChar char="o"/>
            </a:pPr>
            <a:r>
              <a:rPr lang="pt-BR" sz="1700" dirty="0"/>
              <a:t>Debates com INSS, SNAS e SNBA sobre acesso, atendimento e atualização cadastral; </a:t>
            </a:r>
          </a:p>
          <a:p>
            <a:pPr marL="742950" lvl="1" indent="-285750">
              <a:buFont typeface="Courier New" panose="02070309020205020404" pitchFamily="49" charset="0"/>
              <a:buChar char="o"/>
            </a:pPr>
            <a:r>
              <a:rPr lang="pt-BR" sz="1700" dirty="0"/>
              <a:t>Discussão sobre impactos da virtualização dos serviços e redução do atendimento presencial; </a:t>
            </a:r>
          </a:p>
          <a:p>
            <a:pPr marL="742950" lvl="1" indent="-285750">
              <a:buFont typeface="Courier New" panose="02070309020205020404" pitchFamily="49" charset="0"/>
              <a:buChar char="o"/>
            </a:pPr>
            <a:r>
              <a:rPr lang="pt-BR" sz="1700" dirty="0"/>
              <a:t>Reflexões sobre inclusão digital e equidade no acesso ao benefício; </a:t>
            </a:r>
          </a:p>
          <a:p>
            <a:pPr marL="742950" lvl="1" indent="-285750">
              <a:buFont typeface="Courier New" panose="02070309020205020404" pitchFamily="49" charset="0"/>
              <a:buChar char="o"/>
            </a:pPr>
            <a:r>
              <a:rPr lang="pt-BR" sz="1700" dirty="0"/>
              <a:t>Análise de indicadores, monitoramento e impactos do Bolsa Família no BPC; </a:t>
            </a:r>
          </a:p>
          <a:p>
            <a:pPr marL="742950" lvl="1" indent="-285750">
              <a:buFont typeface="Courier New" panose="02070309020205020404" pitchFamily="49" charset="0"/>
              <a:buChar char="o"/>
            </a:pPr>
            <a:r>
              <a:rPr lang="pt-BR" sz="1700" dirty="0"/>
              <a:t>Debate sobre endividamento de beneficiários por intermediários e acompanhamento do PL nº 4.830/2020.</a:t>
            </a:r>
          </a:p>
          <a:p>
            <a:pPr marL="742950" lvl="1" indent="-285750">
              <a:buFont typeface="Courier New" panose="02070309020205020404" pitchFamily="49" charset="0"/>
              <a:buChar char="o"/>
            </a:pPr>
            <a:r>
              <a:rPr lang="pt-BR" sz="1700" dirty="0"/>
              <a:t>Planejamento e sistematização de materiais para futura elaboração de dossiê sobre o tema, incluindo ações de acompanhamento.  Apreciação de dados e indicadores do BPC encaminhados pelo INSS, Ouvidoria do MDS, SNAS e SNBA.</a:t>
            </a:r>
          </a:p>
          <a:p>
            <a:pPr marL="742950" lvl="1" indent="-285750">
              <a:buFont typeface="Courier New" panose="02070309020205020404" pitchFamily="49" charset="0"/>
              <a:buChar char="o"/>
            </a:pPr>
            <a:r>
              <a:rPr lang="pt-BR" sz="1700" dirty="0"/>
              <a:t>Debate sobre o endividamento de beneficiários em razão da atuação de intermediários (atravessadores).</a:t>
            </a:r>
          </a:p>
          <a:p>
            <a:pPr marL="742950" lvl="1" indent="-285750">
              <a:buFont typeface="Courier New" panose="02070309020205020404" pitchFamily="49" charset="0"/>
              <a:buChar char="o"/>
            </a:pPr>
            <a:r>
              <a:rPr lang="pt-BR" sz="1700" dirty="0"/>
              <a:t>Participação em audiência publica na câmara das/os deputadas/os para discussão sobre as condicionalidades do BPC.</a:t>
            </a:r>
          </a:p>
          <a:p>
            <a:pPr marL="742950" lvl="1" indent="-285750">
              <a:buFont typeface="Courier New" panose="02070309020205020404" pitchFamily="49" charset="0"/>
              <a:buChar char="o"/>
            </a:pPr>
            <a:endParaRPr lang="pt-BR" dirty="0"/>
          </a:p>
          <a:p>
            <a:pPr marL="285750" indent="-285750" defTabSz="685800">
              <a:buFont typeface="Arial" panose="020B0604020202020204" pitchFamily="34" charset="0"/>
              <a:buChar char="•"/>
              <a:defRPr/>
            </a:pPr>
            <a:endParaRPr lang="pt-BR" dirty="0"/>
          </a:p>
        </p:txBody>
      </p:sp>
    </p:spTree>
    <p:extLst>
      <p:ext uri="{BB962C8B-B14F-4D97-AF65-F5344CB8AC3E}">
        <p14:creationId xmlns:p14="http://schemas.microsoft.com/office/powerpoint/2010/main" val="1170582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660775" y="728460"/>
            <a:ext cx="9877645" cy="5524589"/>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defTabSz="685800">
              <a:buFont typeface="Arial" panose="020B0604020202020204" pitchFamily="34" charset="0"/>
              <a:buChar char="•"/>
              <a:defRPr/>
            </a:pPr>
            <a:endParaRPr lang="pt-BR" sz="1700" dirty="0"/>
          </a:p>
          <a:p>
            <a:pPr marL="285750" indent="-285750">
              <a:buFont typeface="Arial" panose="020B0604020202020204" pitchFamily="34" charset="0"/>
              <a:buChar char="•"/>
            </a:pPr>
            <a:r>
              <a:rPr lang="pt-BR" sz="2000" b="1" dirty="0"/>
              <a:t>Apreciações, respostas e esclarecimentos à demandas externas</a:t>
            </a:r>
            <a:endParaRPr lang="pt-BR" sz="2000" dirty="0"/>
          </a:p>
          <a:p>
            <a:pPr marL="742950" lvl="1" indent="-285750">
              <a:buFont typeface="Courier New" panose="02070309020205020404" pitchFamily="49" charset="0"/>
              <a:buChar char="o"/>
            </a:pPr>
            <a:r>
              <a:rPr lang="pt-BR" sz="2000" dirty="0"/>
              <a:t>A Comissão apreciou, em diferentes momentos do ano, a proposta do projeto </a:t>
            </a:r>
            <a:r>
              <a:rPr lang="pt-BR" sz="2000" b="1" dirty="0"/>
              <a:t>“</a:t>
            </a:r>
            <a:r>
              <a:rPr lang="pt-BR" sz="2000" dirty="0"/>
              <a:t>Ju do Bolsa” e teve como encaminhamento a designação de um ponto focal responsável pela elaboração de relatório técnico detalhado sobre o projeto, com vistas a aprofundar sua compreensão.</a:t>
            </a:r>
          </a:p>
          <a:p>
            <a:pPr marL="742950" lvl="1" indent="-285750">
              <a:buFont typeface="Courier New" panose="02070309020205020404" pitchFamily="49" charset="0"/>
              <a:buChar char="o"/>
            </a:pPr>
            <a:r>
              <a:rPr lang="pt-BR" sz="2000" dirty="0"/>
              <a:t>Resposta à solicitação de orientação do Município de Paraíso do Norte/PR</a:t>
            </a:r>
            <a:r>
              <a:rPr lang="pt-BR" sz="2000" b="1" dirty="0"/>
              <a:t> </a:t>
            </a:r>
            <a:r>
              <a:rPr lang="pt-BR" sz="2000" dirty="0"/>
              <a:t>referente à concessão de benefícios </a:t>
            </a:r>
            <a:r>
              <a:rPr lang="pt-BR" sz="2000" dirty="0" err="1"/>
              <a:t>socioassistenciais</a:t>
            </a:r>
            <a:r>
              <a:rPr lang="pt-BR" sz="2000" dirty="0"/>
              <a:t>.</a:t>
            </a:r>
          </a:p>
          <a:p>
            <a:pPr marL="742950" lvl="1" indent="-285750">
              <a:buFont typeface="Courier New" panose="02070309020205020404" pitchFamily="49" charset="0"/>
              <a:buChar char="o"/>
            </a:pPr>
            <a:r>
              <a:rPr lang="pt-BR" sz="2000" dirty="0"/>
              <a:t>A comissão elaborou ofício resposta à solicitação de orientação quanto à concessão de Benefícios Eventuais da Secretaria Municipal de Assistência de Vila Velha, Espírito Santo.</a:t>
            </a:r>
          </a:p>
          <a:p>
            <a:pPr marL="742950" lvl="1" indent="-285750">
              <a:buFont typeface="Courier New" panose="02070309020205020404" pitchFamily="49" charset="0"/>
              <a:buChar char="o"/>
            </a:pPr>
            <a:r>
              <a:rPr lang="pt-BR" sz="2000" dirty="0"/>
              <a:t>Esclarecimento à consulta referente à Lei no 14.674/2023, que altera a Lei no 11.340/2006 (Lei Maria da Penha) e dispõe sobre o auxílio-aluguel a ser concedido pelo juiz em decorrência de situação de vulnerabilidade social e econômica da ofendida afastada do lar.</a:t>
            </a:r>
          </a:p>
          <a:p>
            <a:pPr marL="742950" lvl="1" indent="-285750">
              <a:buFont typeface="Courier New" panose="02070309020205020404" pitchFamily="49" charset="0"/>
              <a:buChar char="o"/>
            </a:pPr>
            <a:endParaRPr lang="pt-BR" sz="2000" dirty="0"/>
          </a:p>
          <a:p>
            <a:pPr marL="285750" indent="-285750" defTabSz="685800">
              <a:buFont typeface="Arial" panose="020B0604020202020204" pitchFamily="34" charset="0"/>
              <a:buChar char="•"/>
              <a:defRPr/>
            </a:pPr>
            <a:endParaRPr lang="pt-BR" dirty="0"/>
          </a:p>
        </p:txBody>
      </p:sp>
    </p:spTree>
    <p:extLst>
      <p:ext uri="{BB962C8B-B14F-4D97-AF65-F5344CB8AC3E}">
        <p14:creationId xmlns:p14="http://schemas.microsoft.com/office/powerpoint/2010/main" val="370083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1106824" y="739611"/>
            <a:ext cx="9620649" cy="5247590"/>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defTabSz="685800">
              <a:buFont typeface="Arial" panose="020B0604020202020204" pitchFamily="34" charset="0"/>
              <a:buChar char="•"/>
              <a:defRPr/>
            </a:pPr>
            <a:endParaRPr lang="pt-BR" sz="1700" dirty="0"/>
          </a:p>
          <a:p>
            <a:pPr marL="285750" indent="-285750">
              <a:buFont typeface="Arial" panose="020B0604020202020204" pitchFamily="34" charset="0"/>
              <a:buChar char="•"/>
            </a:pPr>
            <a:r>
              <a:rPr lang="pt-BR" sz="2000" b="1" dirty="0"/>
              <a:t>Outras Atividades Relevantes da Comissão</a:t>
            </a:r>
            <a:endParaRPr lang="pt-BR" sz="2000" dirty="0"/>
          </a:p>
          <a:p>
            <a:pPr marL="742950" lvl="1" indent="-285750">
              <a:buFont typeface="Courier New" panose="02070309020205020404" pitchFamily="49" charset="0"/>
              <a:buChar char="o"/>
            </a:pPr>
            <a:endParaRPr lang="pt-BR" sz="2000" dirty="0"/>
          </a:p>
          <a:p>
            <a:pPr marL="800100" lvl="1" indent="-342900" defTabSz="685800">
              <a:buFont typeface="Courier New" panose="02070309020205020404" pitchFamily="49" charset="0"/>
              <a:buChar char="o"/>
              <a:defRPr/>
            </a:pPr>
            <a:r>
              <a:rPr lang="pt-BR" sz="2000" dirty="0"/>
              <a:t>Apreciação do Plano de Contingência do Cadastro Único no Rio Grande do Sul diante da situação de emergência e calamidade pública.</a:t>
            </a:r>
          </a:p>
          <a:p>
            <a:pPr marL="800100" lvl="1" indent="-342900" defTabSz="685800">
              <a:buFont typeface="Courier New" panose="02070309020205020404" pitchFamily="49" charset="0"/>
              <a:buChar char="o"/>
              <a:defRPr/>
            </a:pPr>
            <a:r>
              <a:rPr lang="pt-BR" sz="2000" dirty="0"/>
              <a:t>Encaminhamento de Carta Aberta em apoio à implementação da Tarifa Social de Água e Esgoto (Lei 14.898/2024), com defesa da inclusão do benefício no Cadastro Único para famílias de baixa renda e beneficiários do BPC.</a:t>
            </a:r>
          </a:p>
          <a:p>
            <a:pPr marL="800100" lvl="1" indent="-342900" defTabSz="685800">
              <a:buFont typeface="Courier New" panose="02070309020205020404" pitchFamily="49" charset="0"/>
              <a:buChar char="o"/>
              <a:defRPr/>
            </a:pPr>
            <a:r>
              <a:rPr lang="pt-BR" sz="2000" dirty="0"/>
              <a:t>Debate com a SENARC/MDS sobre segurança de renda no SUAS, incluindo análise do Programa Bolsa Família, critérios de acesso, cobertura e desafios.</a:t>
            </a:r>
          </a:p>
          <a:p>
            <a:pPr marL="800100" lvl="1" indent="-342900" defTabSz="685800">
              <a:buFont typeface="Courier New" panose="02070309020205020404" pitchFamily="49" charset="0"/>
              <a:buChar char="o"/>
              <a:defRPr/>
            </a:pPr>
            <a:r>
              <a:rPr lang="pt-BR" sz="2000" dirty="0"/>
              <a:t>Apreciação de indicadores relacionados ao BPC e ao Programa Bolsa Família.</a:t>
            </a:r>
          </a:p>
          <a:p>
            <a:pPr marL="800100" lvl="1" indent="-342900" defTabSz="685800">
              <a:buFont typeface="Courier New" panose="02070309020205020404" pitchFamily="49" charset="0"/>
              <a:buChar char="o"/>
              <a:defRPr/>
            </a:pPr>
            <a:r>
              <a:rPr lang="pt-BR" sz="2000" dirty="0"/>
              <a:t>Apresentação do Secretário Nacional de Benefícios Assistenciais (SNBAS/MDS) ao CNAS.</a:t>
            </a:r>
          </a:p>
          <a:p>
            <a:pPr marL="800100" lvl="1" indent="-342900" defTabSz="685800">
              <a:buFont typeface="Courier New" panose="02070309020205020404" pitchFamily="49" charset="0"/>
              <a:buChar char="o"/>
              <a:defRPr/>
            </a:pPr>
            <a:r>
              <a:rPr lang="pt-BR" sz="2000" dirty="0"/>
              <a:t>Discussão e avaliação do relatório do CIAMP Rua – Missão Santa Catarina, com definição de metas para fortalecimento das ações voltadas à população em situação de rua.</a:t>
            </a:r>
          </a:p>
        </p:txBody>
      </p:sp>
    </p:spTree>
    <p:extLst>
      <p:ext uri="{BB962C8B-B14F-4D97-AF65-F5344CB8AC3E}">
        <p14:creationId xmlns:p14="http://schemas.microsoft.com/office/powerpoint/2010/main" val="143433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1051068" y="918031"/>
            <a:ext cx="9620649" cy="4678204"/>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defTabSz="685800">
              <a:buFont typeface="Arial" panose="020B0604020202020204" pitchFamily="34" charset="0"/>
              <a:buChar char="•"/>
              <a:defRPr/>
            </a:pPr>
            <a:endParaRPr lang="pt-BR" sz="2000" dirty="0"/>
          </a:p>
          <a:p>
            <a:pPr marL="285750" indent="-285750">
              <a:buFont typeface="Arial" panose="020B0604020202020204" pitchFamily="34" charset="0"/>
              <a:buChar char="•"/>
            </a:pPr>
            <a:r>
              <a:rPr lang="pt-BR" sz="2000" b="1" dirty="0"/>
              <a:t>Outras Atividades Relevantes da Comissão</a:t>
            </a:r>
          </a:p>
          <a:p>
            <a:pPr marL="285750" indent="-285750">
              <a:buFont typeface="Arial" panose="020B0604020202020204" pitchFamily="34" charset="0"/>
              <a:buChar char="•"/>
            </a:pPr>
            <a:endParaRPr lang="pt-BR" sz="2000" dirty="0"/>
          </a:p>
          <a:p>
            <a:pPr marL="742950" lvl="1" indent="-285750">
              <a:buFont typeface="Courier New" panose="02070309020205020404" pitchFamily="49" charset="0"/>
              <a:buChar char="o"/>
            </a:pPr>
            <a:r>
              <a:rPr lang="pt-BR" sz="2000" dirty="0"/>
              <a:t>Debate sobre o acesso da população em situação de rua aos benefícios </a:t>
            </a:r>
            <a:r>
              <a:rPr lang="pt-BR" sz="2000" dirty="0" err="1"/>
              <a:t>socioassistenciais</a:t>
            </a:r>
            <a:r>
              <a:rPr lang="pt-BR" sz="2000" dirty="0"/>
              <a:t> e os impactos de interpretações equivocadas por gestores locais.</a:t>
            </a:r>
          </a:p>
          <a:p>
            <a:pPr marL="742950" lvl="1" indent="-285750">
              <a:buFont typeface="Courier New" panose="02070309020205020404" pitchFamily="49" charset="0"/>
              <a:buChar char="o"/>
            </a:pPr>
            <a:r>
              <a:rPr lang="pt-BR" sz="2000" dirty="0"/>
              <a:t>Inclusão da temática da população em situação de rua em agenda conjunta com a Comissão de Política da Assistência Social.</a:t>
            </a:r>
          </a:p>
          <a:p>
            <a:pPr marL="742950" lvl="1" indent="-285750">
              <a:buFont typeface="Courier New" panose="02070309020205020404" pitchFamily="49" charset="0"/>
              <a:buChar char="o"/>
            </a:pPr>
            <a:r>
              <a:rPr lang="pt-BR" sz="2000" dirty="0"/>
              <a:t>Reunião conjunta entre comissões do CNAS para discussão da Recomendação nº 6 da CGU, voltada à capacitação contínua de conselheiros em temas como orçamento, fiscalização, prestação de contas e gestão de recursos do SUAS e PBF.</a:t>
            </a:r>
          </a:p>
          <a:p>
            <a:pPr marL="742950" lvl="1" indent="-285750">
              <a:buFont typeface="Courier New" panose="02070309020205020404" pitchFamily="49" charset="0"/>
              <a:buChar char="o"/>
            </a:pPr>
            <a:r>
              <a:rPr lang="pt-BR" sz="2000" dirty="0"/>
              <a:t>Articulação com a Escola Simone Albuquerque (DGSUAS) para planejamento de processos formativos sobre benefícios </a:t>
            </a:r>
            <a:r>
              <a:rPr lang="pt-BR" sz="2000" dirty="0" err="1"/>
              <a:t>socioassistenciais</a:t>
            </a:r>
            <a:r>
              <a:rPr lang="pt-BR" sz="2000" dirty="0"/>
              <a:t>.</a:t>
            </a:r>
          </a:p>
          <a:p>
            <a:pPr marL="742950" lvl="1" indent="-285750">
              <a:buFont typeface="Courier New" panose="02070309020205020404" pitchFamily="49" charset="0"/>
              <a:buChar char="o"/>
            </a:pPr>
            <a:r>
              <a:rPr lang="pt-BR" sz="2000" dirty="0"/>
              <a:t>Revisão, atualização e reorganização do Plano de Ação da Comissão, com definição de prioridades para o primeiro semestre de 2026.</a:t>
            </a:r>
          </a:p>
        </p:txBody>
      </p:sp>
    </p:spTree>
    <p:extLst>
      <p:ext uri="{BB962C8B-B14F-4D97-AF65-F5344CB8AC3E}">
        <p14:creationId xmlns:p14="http://schemas.microsoft.com/office/powerpoint/2010/main" val="716438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59922" y="533192"/>
            <a:ext cx="9221141" cy="6617196"/>
          </a:xfrm>
          <a:prstGeom prst="rect">
            <a:avLst/>
          </a:prstGeom>
        </p:spPr>
        <p:txBody>
          <a:bodyPr wrap="square" lIns="91440" tIns="45720" rIns="91440" bIns="45720" anchor="t">
            <a:spAutoFit/>
          </a:bodyPr>
          <a:lstStyle/>
          <a:p>
            <a:pPr algn="just"/>
            <a:r>
              <a:rPr lang="pt-BR" sz="2400" b="1" dirty="0">
                <a:latin typeface="+mn-lt"/>
              </a:rPr>
              <a:t>Indicativos de temas considerados prioritários para a Gestão 2026/2028:</a:t>
            </a:r>
          </a:p>
          <a:p>
            <a:pPr algn="just"/>
            <a:endParaRPr lang="pt-BR" sz="2200" dirty="0">
              <a:latin typeface="+mn-lt"/>
            </a:endParaRPr>
          </a:p>
          <a:p>
            <a:pPr algn="just"/>
            <a:r>
              <a:rPr lang="pt-BR" sz="1900" dirty="0">
                <a:latin typeface="+mn-lt"/>
              </a:rPr>
              <a:t>A partir de 2026, sugere-se seguir os pontos de pautas sinalizados no Plano de Ação da Comissão, com especial atenção à:</a:t>
            </a:r>
            <a:endParaRPr lang="pt-BR" sz="1900" dirty="0">
              <a:latin typeface="+mn-lt"/>
              <a:ea typeface="Calibri"/>
              <a:cs typeface="Calibri"/>
            </a:endParaRPr>
          </a:p>
          <a:p>
            <a:pPr algn="just"/>
            <a:endParaRPr lang="pt-BR" sz="1900" dirty="0">
              <a:latin typeface="+mn-lt"/>
              <a:ea typeface="Calibri"/>
              <a:cs typeface="Calibri"/>
            </a:endParaRPr>
          </a:p>
          <a:p>
            <a:pPr marL="342900" indent="-342900" algn="just">
              <a:buFont typeface="Arial" panose="020B0604020202020204" pitchFamily="34" charset="0"/>
              <a:buChar char="•"/>
            </a:pPr>
            <a:r>
              <a:rPr lang="pt-BR" sz="1900" dirty="0">
                <a:latin typeface="+mn-lt"/>
                <a:ea typeface="Calibri"/>
                <a:cs typeface="Calibri"/>
              </a:rPr>
              <a:t> </a:t>
            </a:r>
            <a:r>
              <a:rPr lang="pt-BR" sz="1900" b="1" dirty="0">
                <a:latin typeface="+mn-lt"/>
              </a:rPr>
              <a:t>Análise da implementação dos Benefícios Eventuais nos municípios.</a:t>
            </a:r>
            <a:endParaRPr lang="pt-BR" sz="1900" b="1" dirty="0">
              <a:latin typeface="+mn-lt"/>
              <a:ea typeface="Calibri"/>
              <a:cs typeface="Calibri"/>
            </a:endParaRPr>
          </a:p>
          <a:p>
            <a:pPr marL="800100" lvl="1" indent="-342900">
              <a:buFont typeface="Courier New" panose="02070309020205020404" pitchFamily="49" charset="0"/>
              <a:buChar char="o"/>
            </a:pPr>
            <a:r>
              <a:rPr lang="pt-BR" sz="1900" dirty="0">
                <a:latin typeface="+mn-lt"/>
              </a:rPr>
              <a:t>Ampla divulgação, com </a:t>
            </a:r>
            <a:r>
              <a:rPr lang="pt-BR" sz="1900" dirty="0" err="1">
                <a:latin typeface="+mn-lt"/>
              </a:rPr>
              <a:t>cards</a:t>
            </a:r>
            <a:r>
              <a:rPr lang="pt-BR" sz="1900" dirty="0">
                <a:latin typeface="+mn-lt"/>
              </a:rPr>
              <a:t>, materiais informativos, produzidos com acessibilidade</a:t>
            </a:r>
          </a:p>
          <a:p>
            <a:pPr marL="800100" lvl="1" indent="-342900">
              <a:buFont typeface="Courier New" panose="02070309020205020404" pitchFamily="49" charset="0"/>
              <a:buChar char="o"/>
            </a:pPr>
            <a:r>
              <a:rPr lang="pt-BR" sz="1900" dirty="0">
                <a:latin typeface="+mn-lt"/>
              </a:rPr>
              <a:t>Resolução comentada e anotada</a:t>
            </a:r>
          </a:p>
          <a:p>
            <a:pPr marL="800100" lvl="1" indent="-342900">
              <a:buFont typeface="Courier New" panose="02070309020205020404" pitchFamily="49" charset="0"/>
              <a:buChar char="o"/>
            </a:pPr>
            <a:r>
              <a:rPr lang="pt-BR" sz="1900" dirty="0">
                <a:latin typeface="+mn-lt"/>
              </a:rPr>
              <a:t>Seminários Nacionais / </a:t>
            </a:r>
            <a:r>
              <a:rPr lang="pt-BR" sz="1900" dirty="0" err="1">
                <a:latin typeface="+mn-lt"/>
              </a:rPr>
              <a:t>Lives</a:t>
            </a:r>
            <a:r>
              <a:rPr lang="pt-BR" sz="1900" dirty="0">
                <a:latin typeface="+mn-lt"/>
              </a:rPr>
              <a:t> com especialistas em parceria com a Escola Simone - Albuquerque</a:t>
            </a:r>
          </a:p>
          <a:p>
            <a:pPr marL="800100" lvl="1" indent="-342900">
              <a:buFont typeface="Courier New" panose="02070309020205020404" pitchFamily="49" charset="0"/>
              <a:buChar char="o"/>
            </a:pPr>
            <a:r>
              <a:rPr lang="pt-BR" sz="1900" dirty="0">
                <a:latin typeface="+mn-lt"/>
              </a:rPr>
              <a:t>Desenvolver material de educação permanente sobre o tema  </a:t>
            </a:r>
          </a:p>
          <a:p>
            <a:pPr marL="800100" lvl="1" indent="-342900">
              <a:buFont typeface="Courier New" panose="02070309020205020404" pitchFamily="49" charset="0"/>
              <a:buChar char="o"/>
            </a:pPr>
            <a:r>
              <a:rPr lang="pt-BR" sz="1900" dirty="0">
                <a:latin typeface="+mn-lt"/>
              </a:rPr>
              <a:t>Colaborar nos apoios técnicos oferecidos pela SNBAS e pela SNAS</a:t>
            </a:r>
          </a:p>
          <a:p>
            <a:pPr marL="800100" lvl="1" indent="-342900">
              <a:buFont typeface="Courier New" panose="02070309020205020404" pitchFamily="49" charset="0"/>
              <a:buChar char="o"/>
            </a:pPr>
            <a:r>
              <a:rPr lang="pt-BR" sz="1900" dirty="0">
                <a:latin typeface="+mn-lt"/>
              </a:rPr>
              <a:t>Oficina em uma reunião trimestral e em reunião descentralizada do CNAS</a:t>
            </a:r>
          </a:p>
          <a:p>
            <a:pPr marL="800100" lvl="1" indent="-342900">
              <a:buFont typeface="Courier New" panose="02070309020205020404" pitchFamily="49" charset="0"/>
              <a:buChar char="o"/>
            </a:pPr>
            <a:r>
              <a:rPr lang="pt-BR" sz="1900" dirty="0">
                <a:latin typeface="+mn-lt"/>
              </a:rPr>
              <a:t>Oficinas sobre o tema nas reuniões do CONGEMAS e do FONSEAS</a:t>
            </a:r>
          </a:p>
          <a:p>
            <a:pPr marL="800100" lvl="1" indent="-342900">
              <a:buFont typeface="Courier New" panose="02070309020205020404" pitchFamily="49" charset="0"/>
              <a:buChar char="o"/>
            </a:pPr>
            <a:r>
              <a:rPr lang="pt-BR" sz="1900" dirty="0">
                <a:latin typeface="+mn-lt"/>
                <a:ea typeface="Calibri"/>
                <a:cs typeface="Calibri"/>
              </a:rPr>
              <a:t>Recurso para impressão da resolução de benefícios eventuais e da resolução comentada</a:t>
            </a:r>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p:txBody>
      </p:sp>
    </p:spTree>
    <p:extLst>
      <p:ext uri="{BB962C8B-B14F-4D97-AF65-F5344CB8AC3E}">
        <p14:creationId xmlns:p14="http://schemas.microsoft.com/office/powerpoint/2010/main" val="3575097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59923" y="533192"/>
            <a:ext cx="9009268" cy="6063198"/>
          </a:xfrm>
          <a:prstGeom prst="rect">
            <a:avLst/>
          </a:prstGeom>
        </p:spPr>
        <p:txBody>
          <a:bodyPr wrap="square" lIns="91440" tIns="45720" rIns="91440" bIns="45720" anchor="t">
            <a:spAutoFit/>
          </a:bodyPr>
          <a:lstStyle/>
          <a:p>
            <a:pPr algn="just"/>
            <a:r>
              <a:rPr lang="pt-BR" sz="2400" b="1" dirty="0">
                <a:latin typeface="+mn-lt"/>
              </a:rPr>
              <a:t>Indicativos de temas considerados prioritários para a Gestão 2026/2028:</a:t>
            </a:r>
          </a:p>
          <a:p>
            <a:pPr algn="just"/>
            <a:endParaRPr lang="pt-BR" sz="2200" dirty="0">
              <a:latin typeface="+mn-lt"/>
            </a:endParaRPr>
          </a:p>
          <a:p>
            <a:pPr marL="285750" lvl="0" indent="-285750">
              <a:buFont typeface="Arial" panose="020B0604020202020204" pitchFamily="34" charset="0"/>
              <a:buChar char="•"/>
            </a:pPr>
            <a:r>
              <a:rPr lang="pt-BR" b="1" dirty="0"/>
              <a:t>Renda Básica e De Cidadania</a:t>
            </a:r>
            <a:endParaRPr lang="pt-BR" dirty="0"/>
          </a:p>
          <a:p>
            <a:pPr marL="742950" lvl="1" indent="-285750">
              <a:buFont typeface="Courier New" panose="02070309020205020404" pitchFamily="49" charset="0"/>
              <a:buChar char="o"/>
            </a:pPr>
            <a:r>
              <a:rPr lang="pt-BR" dirty="0"/>
              <a:t>Convidar especialistas, estudiosos e órgãos para um diálogo sobre Renda Básica e de Cidadania, no âmbito da comissão, </a:t>
            </a:r>
          </a:p>
          <a:p>
            <a:pPr marL="742950" lvl="1" indent="-285750">
              <a:buFont typeface="Courier New" panose="02070309020205020404" pitchFamily="49" charset="0"/>
              <a:buChar char="o"/>
            </a:pPr>
            <a:r>
              <a:rPr lang="pt-BR" dirty="0"/>
              <a:t>Debate com a Casa Civil sobre o tema no âmbito do pleno </a:t>
            </a:r>
          </a:p>
          <a:p>
            <a:pPr marL="742950" lvl="1" indent="-285750">
              <a:buFont typeface="Courier New" panose="02070309020205020404" pitchFamily="49" charset="0"/>
              <a:buChar char="o"/>
            </a:pPr>
            <a:r>
              <a:rPr lang="pt-BR" dirty="0"/>
              <a:t>Integrar as demais comissões nessa temática</a:t>
            </a:r>
          </a:p>
          <a:p>
            <a:pPr marL="742950" lvl="1" indent="-285750">
              <a:buFont typeface="Courier New" panose="02070309020205020404" pitchFamily="49" charset="0"/>
              <a:buChar char="o"/>
            </a:pPr>
            <a:r>
              <a:rPr lang="pt-BR" dirty="0"/>
              <a:t>Introduzir o tema em reuniões descentralizadas, regionais e em diferentes segmentos </a:t>
            </a:r>
          </a:p>
          <a:p>
            <a:pPr algn="just"/>
            <a:endParaRPr lang="pt-BR" sz="2200" dirty="0">
              <a:latin typeface="+mn-lt"/>
              <a:ea typeface="Calibri"/>
              <a:cs typeface="Calibri"/>
            </a:endParaRPr>
          </a:p>
          <a:p>
            <a:pPr marL="285750" lvl="0" indent="-285750">
              <a:buFont typeface="Arial" panose="020B0604020202020204" pitchFamily="34" charset="0"/>
              <a:buChar char="•"/>
            </a:pPr>
            <a:r>
              <a:rPr lang="pt-BR" b="1" dirty="0"/>
              <a:t>Cadastro Único</a:t>
            </a:r>
          </a:p>
          <a:p>
            <a:pPr marL="742950" lvl="1" indent="-285750">
              <a:buFont typeface="Courier New" panose="02070309020205020404" pitchFamily="49" charset="0"/>
              <a:buChar char="o"/>
            </a:pPr>
            <a:r>
              <a:rPr lang="pt-BR" dirty="0"/>
              <a:t>Pautar o caráter continuado e o custo  do financiamento do </a:t>
            </a:r>
            <a:r>
              <a:rPr lang="pt-BR" dirty="0" err="1"/>
              <a:t>CadUnico</a:t>
            </a:r>
            <a:r>
              <a:rPr lang="pt-BR" dirty="0"/>
              <a:t> nos municípios, conforme porte populacional </a:t>
            </a:r>
          </a:p>
          <a:p>
            <a:pPr marL="742950" lvl="1" indent="-285750">
              <a:buFont typeface="Courier New" panose="02070309020205020404" pitchFamily="49" charset="0"/>
              <a:buChar char="o"/>
            </a:pPr>
            <a:r>
              <a:rPr lang="pt-BR" dirty="0"/>
              <a:t>Pautar o debate sobre a constituição da equipe de referência do </a:t>
            </a:r>
            <a:r>
              <a:rPr lang="pt-BR" dirty="0" err="1"/>
              <a:t>CadUnico</a:t>
            </a:r>
            <a:r>
              <a:rPr lang="pt-BR" dirty="0"/>
              <a:t>, atendimento presencial nas unidades e volantes para a realização de visitas no domicilio , em consonância com o número de familiar beneficiarias dos benéficos, transferência de renda e demais programas sociais inscritos no </a:t>
            </a:r>
            <a:r>
              <a:rPr lang="pt-BR" dirty="0" err="1"/>
              <a:t>CadUnico</a:t>
            </a:r>
            <a:r>
              <a:rPr lang="pt-BR" dirty="0"/>
              <a:t>, em </a:t>
            </a:r>
            <a:r>
              <a:rPr lang="pt-BR" dirty="0" err="1"/>
              <a:t>georeferenciamento</a:t>
            </a:r>
            <a:r>
              <a:rPr lang="pt-BR" dirty="0"/>
              <a:t> por território nos município brasileiros </a:t>
            </a:r>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p:txBody>
      </p:sp>
    </p:spTree>
    <p:extLst>
      <p:ext uri="{BB962C8B-B14F-4D97-AF65-F5344CB8AC3E}">
        <p14:creationId xmlns:p14="http://schemas.microsoft.com/office/powerpoint/2010/main" val="1595995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59922" y="354772"/>
            <a:ext cx="9499921" cy="6740307"/>
          </a:xfrm>
          <a:prstGeom prst="rect">
            <a:avLst/>
          </a:prstGeom>
        </p:spPr>
        <p:txBody>
          <a:bodyPr wrap="square" lIns="91440" tIns="45720" rIns="91440" bIns="45720" anchor="t">
            <a:spAutoFit/>
          </a:bodyPr>
          <a:lstStyle/>
          <a:p>
            <a:pPr algn="just"/>
            <a:r>
              <a:rPr lang="pt-BR" sz="2400" b="1" dirty="0">
                <a:latin typeface="+mn-lt"/>
              </a:rPr>
              <a:t>Indicativos de temas considerados prioritários </a:t>
            </a:r>
          </a:p>
          <a:p>
            <a:pPr algn="just"/>
            <a:r>
              <a:rPr lang="pt-BR" sz="2400" b="1" dirty="0">
                <a:latin typeface="+mn-lt"/>
              </a:rPr>
              <a:t>para a Gestão 2026/2028:</a:t>
            </a:r>
          </a:p>
          <a:p>
            <a:pPr algn="just"/>
            <a:endParaRPr lang="pt-BR" sz="2200" dirty="0">
              <a:latin typeface="+mn-lt"/>
              <a:ea typeface="Calibri"/>
              <a:cs typeface="Calibri"/>
            </a:endParaRPr>
          </a:p>
          <a:p>
            <a:pPr marL="285750" lvl="0" indent="-285750">
              <a:buFont typeface="Arial" panose="020B0604020202020204" pitchFamily="34" charset="0"/>
              <a:buChar char="•"/>
            </a:pPr>
            <a:r>
              <a:rPr lang="pt-BR" b="1" dirty="0"/>
              <a:t>Programa Bolsa Família </a:t>
            </a:r>
          </a:p>
          <a:p>
            <a:pPr marL="285750" lvl="0" indent="-285750">
              <a:buFont typeface="Arial" panose="020B0604020202020204" pitchFamily="34" charset="0"/>
              <a:buChar char="•"/>
            </a:pPr>
            <a:endParaRPr lang="pt-BR" b="1" dirty="0"/>
          </a:p>
          <a:p>
            <a:pPr marL="742950" lvl="1" indent="-285750">
              <a:buFont typeface="Courier New" panose="02070309020205020404" pitchFamily="49" charset="0"/>
              <a:buChar char="o"/>
            </a:pPr>
            <a:r>
              <a:rPr lang="pt-BR" u="sng" dirty="0"/>
              <a:t>O PBF não deve integrar o cálculo da renda familiar para concessão do BPC. </a:t>
            </a:r>
          </a:p>
          <a:p>
            <a:pPr marL="742950" lvl="1" indent="-285750">
              <a:buFont typeface="Arial" panose="020B0604020202020204" pitchFamily="34" charset="0"/>
              <a:buChar char="•"/>
            </a:pPr>
            <a:r>
              <a:rPr lang="pt-BR" sz="1700" dirty="0"/>
              <a:t>Acompanhar os desdobramentos dos documentos encaminhados a SNBA e SENARC que tratam da decisão da 1ª Vara do Juizado Federal de Registro de São Paulo que considerou que o Decreto 12534/2025 extrapola os limites do poder regulamentar, ao definir que o PBF integra o cálculo da renda familiar para concessão do BPC</a:t>
            </a:r>
            <a:br>
              <a:rPr lang="pt-BR" sz="1700" dirty="0"/>
            </a:br>
            <a:endParaRPr lang="pt-BR" sz="1700" dirty="0"/>
          </a:p>
          <a:p>
            <a:pPr marL="742950" lvl="1" indent="-285750">
              <a:buFont typeface="Courier New" panose="02070309020205020404" pitchFamily="49" charset="0"/>
              <a:buChar char="o"/>
            </a:pPr>
            <a:r>
              <a:rPr lang="pt-BR" dirty="0"/>
              <a:t>Analisar o  Balanço do Programa Bolsa Família conquistas e desafios apresentado periodicamente pela SENARC </a:t>
            </a:r>
          </a:p>
          <a:p>
            <a:pPr marL="742950" lvl="1" indent="-285750">
              <a:buFont typeface="Courier New" panose="02070309020205020404" pitchFamily="49" charset="0"/>
              <a:buChar char="o"/>
            </a:pPr>
            <a:r>
              <a:rPr lang="pt-BR" dirty="0"/>
              <a:t>Dar continuidade ao diálogo com a Rede de Fiscalização do Programa Bolsa Família e do Cadastro Único sobre o aceite da Resolução nº 202, de 25 de julho de 2025, bem como sobre os efeitos do não cumprimento das condicionalidades e do </a:t>
            </a:r>
            <a:r>
              <a:rPr lang="pt-BR" dirty="0" err="1"/>
              <a:t>CadÚnico</a:t>
            </a:r>
            <a:r>
              <a:rPr lang="pt-BR" dirty="0"/>
              <a:t>; dialogar o tema  juntamente com a CAC, CPAS e CN sobre</a:t>
            </a:r>
            <a:endParaRPr lang="pt-BR" sz="1600" dirty="0"/>
          </a:p>
          <a:p>
            <a:pPr marL="742950" lvl="1" indent="-285750">
              <a:buFont typeface="Courier New" panose="02070309020205020404" pitchFamily="49" charset="0"/>
              <a:buChar char="o"/>
            </a:pPr>
            <a:r>
              <a:rPr lang="pt-BR" dirty="0"/>
              <a:t>Acompanhar as definições da SNBA sobre a redução do intervalo entre o corte do PBF e a concessão do BPC </a:t>
            </a:r>
            <a:endParaRPr lang="pt-BR" sz="1600" dirty="0"/>
          </a:p>
          <a:p>
            <a:pPr marL="742950" lvl="1" indent="-285750">
              <a:buFont typeface="Courier New" panose="02070309020205020404" pitchFamily="49" charset="0"/>
              <a:buChar char="o"/>
            </a:pPr>
            <a:r>
              <a:rPr lang="pt-BR" dirty="0"/>
              <a:t>Acompanhar a efetivação das deliberações da 14ª Conferencia </a:t>
            </a:r>
            <a:endParaRPr lang="pt-BR" sz="1600" dirty="0"/>
          </a:p>
          <a:p>
            <a:pPr marL="742950" lvl="1" indent="-285750">
              <a:buFont typeface="Arial" panose="020B0604020202020204" pitchFamily="34" charset="0"/>
              <a:buChar char="•"/>
            </a:pPr>
            <a:endParaRPr lang="pt-BR" sz="1700" dirty="0"/>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p:txBody>
      </p:sp>
    </p:spTree>
    <p:extLst>
      <p:ext uri="{BB962C8B-B14F-4D97-AF65-F5344CB8AC3E}">
        <p14:creationId xmlns:p14="http://schemas.microsoft.com/office/powerpoint/2010/main" val="3454937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59922" y="354772"/>
            <a:ext cx="9499921" cy="7094250"/>
          </a:xfrm>
          <a:prstGeom prst="rect">
            <a:avLst/>
          </a:prstGeom>
        </p:spPr>
        <p:txBody>
          <a:bodyPr wrap="square" lIns="91440" tIns="45720" rIns="91440" bIns="45720" anchor="t">
            <a:spAutoFit/>
          </a:bodyPr>
          <a:lstStyle/>
          <a:p>
            <a:pPr algn="just"/>
            <a:r>
              <a:rPr lang="pt-BR" sz="2400" b="1" dirty="0">
                <a:latin typeface="+mn-lt"/>
              </a:rPr>
              <a:t>Indicativos de temas considerados prioritários </a:t>
            </a:r>
          </a:p>
          <a:p>
            <a:pPr algn="just"/>
            <a:r>
              <a:rPr lang="pt-BR" sz="2400" b="1" dirty="0">
                <a:latin typeface="+mn-lt"/>
              </a:rPr>
              <a:t>para a Gestão 2026/2028:</a:t>
            </a:r>
          </a:p>
          <a:p>
            <a:pPr algn="just"/>
            <a:endParaRPr lang="pt-BR" sz="2200" dirty="0">
              <a:latin typeface="+mn-lt"/>
              <a:ea typeface="Calibri"/>
              <a:cs typeface="Calibri"/>
            </a:endParaRPr>
          </a:p>
          <a:p>
            <a:pPr marL="285750" lvl="0" indent="-285750">
              <a:buFont typeface="Arial" panose="020B0604020202020204" pitchFamily="34" charset="0"/>
              <a:buChar char="•"/>
            </a:pPr>
            <a:r>
              <a:rPr lang="pt-BR" b="1" dirty="0"/>
              <a:t>Programa Bolsa Família </a:t>
            </a:r>
          </a:p>
          <a:p>
            <a:pPr marL="285750" lvl="0" indent="-285750">
              <a:buFont typeface="Arial" panose="020B0604020202020204" pitchFamily="34" charset="0"/>
              <a:buChar char="•"/>
            </a:pPr>
            <a:endParaRPr lang="pt-BR" b="1" dirty="0"/>
          </a:p>
          <a:p>
            <a:pPr marL="285750" indent="-285750">
              <a:buFont typeface="Courier New" panose="02070309020205020404" pitchFamily="49" charset="0"/>
              <a:buChar char="o"/>
            </a:pPr>
            <a:r>
              <a:rPr lang="pt-BR" dirty="0"/>
              <a:t>Realizar uma articulação efetiva entre a Secretaria Nacional de Benefícios </a:t>
            </a:r>
            <a:r>
              <a:rPr lang="pt-BR" dirty="0" err="1"/>
              <a:t>Aassistenciais</a:t>
            </a:r>
            <a:r>
              <a:rPr lang="pt-BR" dirty="0"/>
              <a:t> (SNBA), Secretaria Nacional de Renda de Cidadania (SENARC) e Secretaria de Avaliação, Gestão da Informação e Cadastro Único (SAGICAD) para uma discussão aprofundada sobre os processos de inscrição e atualização cadastral, fluxos e gestão do Cadastro Único, o caráter continuado do seu financiamento e serviço, bem como seu impacto nos benefícios, com destaque para as questões relacionadas as famílias unipessoais;</a:t>
            </a:r>
          </a:p>
          <a:p>
            <a:endParaRPr lang="pt-BR" dirty="0"/>
          </a:p>
          <a:p>
            <a:pPr marL="285750" lvl="0" indent="-285750">
              <a:buFont typeface="Arial" panose="020B0604020202020204" pitchFamily="34" charset="0"/>
              <a:buChar char="•"/>
            </a:pPr>
            <a:r>
              <a:rPr lang="pt-BR" b="1" dirty="0"/>
              <a:t>Pautar uma Política de Governança Digital do SUAS que:</a:t>
            </a:r>
          </a:p>
          <a:p>
            <a:pPr marL="742950" lvl="1" indent="-285750">
              <a:buFont typeface="Courier New" panose="02070309020205020404" pitchFamily="49" charset="0"/>
              <a:buChar char="o"/>
            </a:pPr>
            <a:r>
              <a:rPr lang="pt-BR" dirty="0"/>
              <a:t>Incorporar a discussão da transição digital e tecnológica em relação ao acesso das políticas socioassistenciais e potencialize ações que superem  as barreiras tecnológica, seja de conectividade, acesso a tecnológica, literacia e letramento digital bem como acessibilidade .</a:t>
            </a:r>
          </a:p>
          <a:p>
            <a:pPr marL="742950" lvl="1" indent="-285750">
              <a:buFont typeface="Courier New" panose="02070309020205020404" pitchFamily="49" charset="0"/>
              <a:buChar char="o"/>
            </a:pPr>
            <a:r>
              <a:rPr lang="pt-BR" dirty="0"/>
              <a:t>​Combata a mercantilização do acesso ao BPC provocada por barreiras digitais no INSS.</a:t>
            </a:r>
          </a:p>
          <a:p>
            <a:pPr marL="742950" lvl="1" indent="-285750">
              <a:buFont typeface="Courier New" panose="02070309020205020404" pitchFamily="49" charset="0"/>
              <a:buChar char="o"/>
            </a:pPr>
            <a:r>
              <a:rPr lang="pt-BR" dirty="0"/>
              <a:t>​Veto a substituição de procedimentos metodológicos presenciais (como visitas e acolhidas) por ferramentas remotas que precarizam o atendimento e violam a dignidade do usuário.</a:t>
            </a:r>
          </a:p>
          <a:p>
            <a:endParaRPr lang="pt-BR" dirty="0"/>
          </a:p>
          <a:p>
            <a:r>
              <a:rPr lang="pt-BR" dirty="0"/>
              <a:t/>
            </a:r>
            <a:br>
              <a:rPr lang="pt-BR" dirty="0"/>
            </a:br>
            <a:endParaRPr lang="pt-BR" sz="1700" dirty="0"/>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p:txBody>
      </p:sp>
    </p:spTree>
    <p:extLst>
      <p:ext uri="{BB962C8B-B14F-4D97-AF65-F5344CB8AC3E}">
        <p14:creationId xmlns:p14="http://schemas.microsoft.com/office/powerpoint/2010/main" val="4003904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59922" y="354772"/>
            <a:ext cx="9499921" cy="4324261"/>
          </a:xfrm>
          <a:prstGeom prst="rect">
            <a:avLst/>
          </a:prstGeom>
        </p:spPr>
        <p:txBody>
          <a:bodyPr wrap="square" lIns="91440" tIns="45720" rIns="91440" bIns="45720" anchor="t">
            <a:spAutoFit/>
          </a:bodyPr>
          <a:lstStyle/>
          <a:p>
            <a:pPr algn="just"/>
            <a:r>
              <a:rPr lang="pt-BR" sz="2400" b="1" dirty="0">
                <a:latin typeface="+mn-lt"/>
              </a:rPr>
              <a:t>Indicativos de temas considerados prioritários </a:t>
            </a:r>
          </a:p>
          <a:p>
            <a:pPr algn="just"/>
            <a:r>
              <a:rPr lang="pt-BR" sz="2400" b="1" dirty="0">
                <a:latin typeface="+mn-lt"/>
              </a:rPr>
              <a:t>para a Gestão 2026/2028:</a:t>
            </a:r>
          </a:p>
          <a:p>
            <a:pPr algn="just"/>
            <a:endParaRPr lang="pt-BR" sz="2200" dirty="0">
              <a:latin typeface="+mn-lt"/>
              <a:ea typeface="Calibri"/>
              <a:cs typeface="Calibri"/>
            </a:endParaRPr>
          </a:p>
          <a:p>
            <a:endParaRPr lang="pt-BR" dirty="0"/>
          </a:p>
          <a:p>
            <a:pPr marL="285750" lvl="0" indent="-285750">
              <a:buFont typeface="Arial" panose="020B0604020202020204" pitchFamily="34" charset="0"/>
              <a:buChar char="•"/>
            </a:pPr>
            <a:r>
              <a:rPr lang="pt-BR" b="1" dirty="0"/>
              <a:t>População em Situação de Rua:</a:t>
            </a:r>
          </a:p>
          <a:p>
            <a:pPr marL="742950" lvl="1" indent="-285750">
              <a:buFont typeface="Courier New" panose="02070309020205020404" pitchFamily="49" charset="0"/>
              <a:buChar char="o"/>
            </a:pPr>
            <a:r>
              <a:rPr lang="pt-BR" dirty="0"/>
              <a:t>Propor uma reunião conjunta entre CNAS e Conselho Nacional de Direitos Humanos para tratar das violências institucionais vivenciadas pelas pessoas em situação de rua no país, marcadamente  no estado de Santa Catarina, em especial na cidade de Florianópolis;</a:t>
            </a:r>
          </a:p>
          <a:p>
            <a:r>
              <a:rPr lang="pt-BR" dirty="0"/>
              <a:t/>
            </a:r>
            <a:br>
              <a:rPr lang="pt-BR" dirty="0"/>
            </a:br>
            <a:endParaRPr lang="pt-BR" dirty="0"/>
          </a:p>
          <a:p>
            <a:r>
              <a:rPr lang="pt-BR" dirty="0"/>
              <a:t/>
            </a:r>
            <a:br>
              <a:rPr lang="pt-BR" dirty="0"/>
            </a:br>
            <a:endParaRPr lang="pt-BR" sz="1700" dirty="0"/>
          </a:p>
          <a:p>
            <a:pPr algn="just"/>
            <a:endParaRPr lang="pt-BR" sz="2200" dirty="0">
              <a:latin typeface="+mn-lt"/>
              <a:ea typeface="Calibri"/>
              <a:cs typeface="Calibri"/>
            </a:endParaRPr>
          </a:p>
          <a:p>
            <a:pPr marL="342900" indent="-342900" algn="just">
              <a:buFont typeface="Wingdings" panose="05000000000000000000" pitchFamily="2" charset="2"/>
              <a:buChar char="Ø"/>
            </a:pPr>
            <a:endParaRPr lang="pt-BR" sz="2200" dirty="0">
              <a:latin typeface="+mn-lt"/>
              <a:ea typeface="Calibri"/>
              <a:cs typeface="Calibri"/>
            </a:endParaRPr>
          </a:p>
        </p:txBody>
      </p:sp>
    </p:spTree>
    <p:extLst>
      <p:ext uri="{BB962C8B-B14F-4D97-AF65-F5344CB8AC3E}">
        <p14:creationId xmlns:p14="http://schemas.microsoft.com/office/powerpoint/2010/main" val="3272499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075" name="Retângulo 5"/>
          <p:cNvSpPr>
            <a:spLocks noChangeArrowheads="1"/>
          </p:cNvSpPr>
          <p:nvPr/>
        </p:nvSpPr>
        <p:spPr bwMode="auto">
          <a:xfrm>
            <a:off x="1477655" y="1587604"/>
            <a:ext cx="990808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t-BR" sz="2800" b="1">
                <a:latin typeface="+mn-lt"/>
              </a:rPr>
              <a:t>Apresentação:</a:t>
            </a: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a:p>
            <a:endParaRPr lang="pt-BR" sz="2800" b="1" dirty="0">
              <a:ea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64503" y="1327759"/>
            <a:ext cx="9281787" cy="5170646"/>
          </a:xfrm>
          <a:prstGeom prst="rect">
            <a:avLst/>
          </a:prstGeom>
        </p:spPr>
        <p:txBody>
          <a:bodyPr wrap="square" lIns="91440" tIns="45720" rIns="91440" bIns="45720" anchor="t">
            <a:spAutoFit/>
          </a:bodyPr>
          <a:lstStyle/>
          <a:p>
            <a:pPr algn="just"/>
            <a:r>
              <a:rPr lang="pt-BR" sz="2200" b="1" dirty="0">
                <a:latin typeface="+mn-lt"/>
                <a:ea typeface="Calibri"/>
                <a:cs typeface="Calibri"/>
              </a:rPr>
              <a:t>Considerações finais:</a:t>
            </a:r>
          </a:p>
          <a:p>
            <a:pPr algn="just"/>
            <a:endParaRPr lang="pt-BR" sz="2200" b="1" dirty="0">
              <a:latin typeface="+mn-lt"/>
              <a:ea typeface="Calibri"/>
              <a:cs typeface="Calibri"/>
            </a:endParaRPr>
          </a:p>
          <a:p>
            <a:pPr algn="just"/>
            <a:r>
              <a:rPr lang="pt-BR" sz="2000" dirty="0"/>
              <a:t>O período foi marcado pelo protagonismo da Comissão de Acompanhamento de Benefícios </a:t>
            </a:r>
            <a:r>
              <a:rPr lang="pt-BR" sz="2000" dirty="0" err="1"/>
              <a:t>Socioassistenciais</a:t>
            </a:r>
            <a:r>
              <a:rPr lang="pt-BR" sz="2000" dirty="0"/>
              <a:t> e Transferência de Renda na defesa e no acompanhamento de pautas estratégicas, especialmente em um contexto de frequentes questionamentos e ataques às políticas de assistência social e aos benefícios </a:t>
            </a:r>
            <a:r>
              <a:rPr lang="pt-BR" sz="2000" dirty="0" err="1"/>
              <a:t>socioassistenciais</a:t>
            </a:r>
            <a:r>
              <a:rPr lang="pt-BR" sz="2000" dirty="0"/>
              <a:t>.</a:t>
            </a:r>
          </a:p>
          <a:p>
            <a:pPr algn="just"/>
            <a:endParaRPr lang="pt-BR" sz="2000" dirty="0"/>
          </a:p>
          <a:p>
            <a:pPr algn="just"/>
            <a:r>
              <a:rPr lang="pt-BR" sz="2000" dirty="0"/>
              <a:t>Nesse cenário, reafirma-se a importância da Comissão como espaço de debate, articulação e defesa de direitos e destaca-se, ainda, a necessidade de ampliar o diálogo com a sociedade, contribuindo para a superação de preconceitos e estigmas relacionados aos benefícios </a:t>
            </a:r>
            <a:r>
              <a:rPr lang="pt-BR" sz="2000" dirty="0" err="1"/>
              <a:t>socioassistenciais</a:t>
            </a:r>
            <a:r>
              <a:rPr lang="pt-BR" sz="2000" dirty="0"/>
              <a:t> e aos programas de transferência de renda, fortalecendo a compreensão dessas políticas como instrumentos fundamentais de proteção social e garantia de direitos.</a:t>
            </a:r>
          </a:p>
          <a:p>
            <a:pPr algn="just"/>
            <a:endParaRPr lang="pt-BR" sz="2200" b="1" dirty="0">
              <a:latin typeface="+mn-lt"/>
              <a:ea typeface="Calibri"/>
              <a:cs typeface="Calibri"/>
            </a:endParaRPr>
          </a:p>
          <a:p>
            <a:pPr algn="just"/>
            <a:endParaRPr lang="pt-BR" sz="2200" b="1" dirty="0">
              <a:latin typeface="+mn-lt"/>
              <a:ea typeface="Calibri"/>
              <a:cs typeface="Calibri"/>
            </a:endParaRPr>
          </a:p>
          <a:p>
            <a:pPr algn="just"/>
            <a:endParaRPr lang="pt-BR" sz="2200" b="1" dirty="0">
              <a:latin typeface="+mn-lt"/>
              <a:ea typeface="Calibri"/>
              <a:cs typeface="Calibri"/>
            </a:endParaRPr>
          </a:p>
        </p:txBody>
      </p:sp>
    </p:spTree>
    <p:extLst>
      <p:ext uri="{BB962C8B-B14F-4D97-AF65-F5344CB8AC3E}">
        <p14:creationId xmlns:p14="http://schemas.microsoft.com/office/powerpoint/2010/main" val="2970883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964503" y="1327759"/>
            <a:ext cx="9281787" cy="5139869"/>
          </a:xfrm>
          <a:prstGeom prst="rect">
            <a:avLst/>
          </a:prstGeom>
        </p:spPr>
        <p:txBody>
          <a:bodyPr wrap="square" lIns="91440" tIns="45720" rIns="91440" bIns="45720" anchor="t">
            <a:spAutoFit/>
          </a:bodyPr>
          <a:lstStyle/>
          <a:p>
            <a:pPr algn="ctr"/>
            <a:r>
              <a:rPr lang="pt-BR" sz="2400" b="1" dirty="0"/>
              <a:t>Ana Lúcia Soares</a:t>
            </a:r>
          </a:p>
          <a:p>
            <a:pPr algn="ctr"/>
            <a:r>
              <a:rPr lang="pt-BR" sz="2400" b="1" dirty="0"/>
              <a:t>Coordenadora</a:t>
            </a:r>
          </a:p>
          <a:p>
            <a:pPr algn="ctr"/>
            <a:r>
              <a:rPr lang="pt-BR" sz="2400" b="1" dirty="0"/>
              <a:t>Comissão </a:t>
            </a:r>
            <a:r>
              <a:rPr lang="pt-BR" altLang="pt-BR" sz="2400" b="1" dirty="0"/>
              <a:t>de Acompanhamento de Benefícios </a:t>
            </a:r>
            <a:r>
              <a:rPr lang="pt-BR" altLang="pt-BR" sz="2400" b="1" dirty="0" err="1"/>
              <a:t>Socioassistencias</a:t>
            </a:r>
            <a:r>
              <a:rPr lang="pt-BR" altLang="pt-BR" sz="2400" b="1" dirty="0"/>
              <a:t> e Transferência de Renda </a:t>
            </a:r>
          </a:p>
          <a:p>
            <a:pPr algn="ctr"/>
            <a:endParaRPr lang="pt-BR" sz="2400" dirty="0"/>
          </a:p>
          <a:p>
            <a:r>
              <a:rPr lang="pt-BR" sz="2000" b="1" dirty="0"/>
              <a:t>Siga o CNAS nas redes sociais:</a:t>
            </a:r>
          </a:p>
          <a:p>
            <a:r>
              <a:rPr lang="pt-BR" sz="2000" dirty="0"/>
              <a:t>Blog: http://www.blogcnas.com </a:t>
            </a:r>
            <a:br>
              <a:rPr lang="pt-BR" sz="2000" dirty="0"/>
            </a:br>
            <a:r>
              <a:rPr lang="pt-BR" sz="2000" dirty="0" err="1"/>
              <a:t>Youtube</a:t>
            </a:r>
            <a:r>
              <a:rPr lang="pt-BR" sz="2000" dirty="0"/>
              <a:t>: https://www.youtube.com/user/CanalCNAS</a:t>
            </a:r>
          </a:p>
          <a:p>
            <a:r>
              <a:rPr lang="pt-BR" sz="2000" dirty="0"/>
              <a:t>Instagram: https://www.instagram.com/cnasoficial</a:t>
            </a:r>
          </a:p>
          <a:p>
            <a:r>
              <a:rPr lang="pt-BR" sz="2000" dirty="0" err="1"/>
              <a:t>Facebook</a:t>
            </a:r>
            <a:r>
              <a:rPr lang="pt-BR" sz="2000" dirty="0"/>
              <a:t>: http://www.facebook.com/conselhocnas</a:t>
            </a:r>
            <a:br>
              <a:rPr lang="pt-BR" sz="2000" dirty="0"/>
            </a:br>
            <a:r>
              <a:rPr lang="pt-BR" sz="2000" dirty="0" err="1"/>
              <a:t>Twitter</a:t>
            </a:r>
            <a:r>
              <a:rPr lang="pt-BR" sz="2000" dirty="0"/>
              <a:t>: http://www.twitter.com/conselhocnas </a:t>
            </a:r>
          </a:p>
          <a:p>
            <a:pPr algn="just"/>
            <a:endParaRPr lang="pt-BR" sz="2200" b="1" dirty="0">
              <a:latin typeface="+mn-lt"/>
              <a:ea typeface="Calibri"/>
              <a:cs typeface="Calibri"/>
            </a:endParaRPr>
          </a:p>
          <a:p>
            <a:pPr algn="just"/>
            <a:endParaRPr lang="pt-BR" sz="2200" b="1" dirty="0">
              <a:latin typeface="+mn-lt"/>
              <a:ea typeface="Calibri"/>
              <a:cs typeface="Calibri"/>
            </a:endParaRPr>
          </a:p>
          <a:p>
            <a:pPr algn="just"/>
            <a:endParaRPr lang="pt-BR" sz="2200" b="1" dirty="0">
              <a:latin typeface="+mn-lt"/>
              <a:ea typeface="Calibri"/>
              <a:cs typeface="Calibri"/>
            </a:endParaRPr>
          </a:p>
          <a:p>
            <a:pPr algn="just"/>
            <a:endParaRPr lang="pt-BR" sz="2200" b="1" dirty="0">
              <a:latin typeface="+mn-lt"/>
              <a:ea typeface="Calibri"/>
              <a:cs typeface="Calibri"/>
            </a:endParaRPr>
          </a:p>
        </p:txBody>
      </p:sp>
    </p:spTree>
    <p:extLst>
      <p:ext uri="{BB962C8B-B14F-4D97-AF65-F5344CB8AC3E}">
        <p14:creationId xmlns:p14="http://schemas.microsoft.com/office/powerpoint/2010/main" val="1403623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A60BA49-CD72-38ED-D05D-84C8DA864D0A}"/>
            </a:ext>
          </a:extLst>
        </p:cNvPr>
        <p:cNvGrpSpPr/>
        <p:nvPr/>
      </p:nvGrpSpPr>
      <p:grpSpPr>
        <a:xfrm>
          <a:off x="0" y="0"/>
          <a:ext cx="0" cy="0"/>
          <a:chOff x="0" y="0"/>
          <a:chExt cx="0" cy="0"/>
        </a:xfrm>
      </p:grpSpPr>
      <p:sp>
        <p:nvSpPr>
          <p:cNvPr id="3075" name="Retângulo 5">
            <a:extLst>
              <a:ext uri="{FF2B5EF4-FFF2-40B4-BE49-F238E27FC236}">
                <a16:creationId xmlns:a16="http://schemas.microsoft.com/office/drawing/2014/main" id="{0ABCEECB-D8C5-E713-C48E-3DE26C66466E}"/>
              </a:ext>
            </a:extLst>
          </p:cNvPr>
          <p:cNvSpPr>
            <a:spLocks noChangeArrowheads="1"/>
          </p:cNvSpPr>
          <p:nvPr/>
        </p:nvSpPr>
        <p:spPr bwMode="auto">
          <a:xfrm>
            <a:off x="1412340" y="1025901"/>
            <a:ext cx="9908088"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t-BR" sz="2800" b="1" dirty="0">
                <a:latin typeface="+mn-lt"/>
              </a:rPr>
              <a:t>Natureza: </a:t>
            </a:r>
            <a:r>
              <a:rPr lang="pt-BR" sz="2800" dirty="0">
                <a:latin typeface="+mn-lt"/>
              </a:rPr>
              <a:t>paritária</a:t>
            </a:r>
          </a:p>
          <a:p>
            <a:endParaRPr lang="pt-BR" sz="2800" b="1" dirty="0">
              <a:latin typeface="+mn-lt"/>
            </a:endParaRPr>
          </a:p>
          <a:p>
            <a:r>
              <a:rPr lang="pt-BR" sz="2800" b="1" dirty="0">
                <a:latin typeface="+mn-lt"/>
              </a:rPr>
              <a:t>Número de participantes: 6 (seis)</a:t>
            </a:r>
            <a:endParaRPr lang="pt-BR" sz="2800" dirty="0">
              <a:latin typeface="+mn-lt"/>
              <a:ea typeface="Calibri"/>
              <a:cs typeface="Calibri"/>
            </a:endParaRPr>
          </a:p>
          <a:p>
            <a:endParaRPr lang="pt-BR" sz="2800" b="1" dirty="0">
              <a:latin typeface="+mn-lt"/>
              <a:ea typeface="Calibri"/>
              <a:cs typeface="Calibri"/>
            </a:endParaRPr>
          </a:p>
          <a:p>
            <a:r>
              <a:rPr lang="pt-BR" sz="2800" b="1" dirty="0">
                <a:latin typeface="+mn-lt"/>
              </a:rPr>
              <a:t>Composição: </a:t>
            </a:r>
            <a:r>
              <a:rPr lang="pt-BR" sz="2800" dirty="0">
                <a:latin typeface="+mn-lt"/>
              </a:rPr>
              <a:t>3 conselheiros representantes Governamentais e </a:t>
            </a:r>
            <a:endParaRPr lang="pt-BR" sz="2800" dirty="0">
              <a:latin typeface="+mn-lt"/>
              <a:ea typeface="Calibri"/>
              <a:cs typeface="Calibri"/>
            </a:endParaRPr>
          </a:p>
          <a:p>
            <a:r>
              <a:rPr lang="pt-BR" sz="2800" dirty="0">
                <a:latin typeface="+mn-lt"/>
              </a:rPr>
              <a:t>3 conselheiras representantes da Sociedade Civil.</a:t>
            </a:r>
            <a:endParaRPr lang="pt-BR" sz="2800" dirty="0">
              <a:latin typeface="+mn-lt"/>
              <a:ea typeface="Calibri"/>
              <a:cs typeface="Calibri"/>
            </a:endParaRPr>
          </a:p>
          <a:p>
            <a:endParaRPr lang="pt-BR" sz="2800" b="1" dirty="0">
              <a:latin typeface="+mn-lt"/>
            </a:endParaRPr>
          </a:p>
          <a:p>
            <a:r>
              <a:rPr lang="pt-BR" sz="2800" b="1" dirty="0">
                <a:latin typeface="+mn-lt"/>
              </a:rPr>
              <a:t>Periodicidade das reuniões: </a:t>
            </a:r>
            <a:r>
              <a:rPr lang="pt-BR" sz="2800" dirty="0">
                <a:latin typeface="+mn-lt"/>
              </a:rPr>
              <a:t>mensal</a:t>
            </a:r>
          </a:p>
          <a:p>
            <a:endParaRPr lang="pt-BR" sz="2800" dirty="0">
              <a:latin typeface="+mn-lt"/>
            </a:endParaRPr>
          </a:p>
          <a:p>
            <a:r>
              <a:rPr lang="pt-BR" sz="2800" b="1" dirty="0">
                <a:latin typeface="+mn-lt"/>
              </a:rPr>
              <a:t>Gestão: </a:t>
            </a:r>
            <a:r>
              <a:rPr lang="pt-BR" sz="2800" dirty="0">
                <a:latin typeface="+mn-lt"/>
              </a:rPr>
              <a:t>sociedade civil, com representação de trabalhadores e usuários na coordenação</a:t>
            </a:r>
          </a:p>
        </p:txBody>
      </p:sp>
    </p:spTree>
    <p:extLst>
      <p:ext uri="{BB962C8B-B14F-4D97-AF65-F5344CB8AC3E}">
        <p14:creationId xmlns:p14="http://schemas.microsoft.com/office/powerpoint/2010/main" val="57848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1012221" y="390357"/>
            <a:ext cx="10155686" cy="6801862"/>
          </a:xfrm>
          <a:prstGeom prst="rect">
            <a:avLst/>
          </a:prstGeom>
        </p:spPr>
        <p:txBody>
          <a:bodyPr wrap="square" lIns="91440" tIns="45720" rIns="91440" bIns="45720" anchor="t">
            <a:spAutoFit/>
          </a:bodyPr>
          <a:lstStyle/>
          <a:p>
            <a:endParaRPr lang="pt-BR" sz="2800" b="1" dirty="0">
              <a:latin typeface="+mn-lt"/>
            </a:endParaRPr>
          </a:p>
          <a:p>
            <a:r>
              <a:rPr lang="pt-BR" sz="2800" b="1" dirty="0">
                <a:latin typeface="+mn-lt"/>
              </a:rPr>
              <a:t>Integrantes da CABSTR – Gestão 2024/2026:</a:t>
            </a:r>
            <a:endParaRPr lang="pt-BR" sz="2800" dirty="0">
              <a:latin typeface="+mn-lt"/>
              <a:ea typeface="Calibri"/>
              <a:cs typeface="Calibri"/>
            </a:endParaRPr>
          </a:p>
          <a:p>
            <a:endParaRPr lang="pt-BR" sz="1200" dirty="0">
              <a:latin typeface="+mn-lt"/>
            </a:endParaRPr>
          </a:p>
          <a:p>
            <a:endParaRPr lang="pt-BR" sz="2300" b="1" dirty="0">
              <a:latin typeface="Calibri"/>
              <a:ea typeface="Calibri"/>
              <a:cs typeface="Calibri"/>
            </a:endParaRPr>
          </a:p>
          <a:p>
            <a:pPr algn="just"/>
            <a:r>
              <a:rPr lang="pt-BR" sz="2300" b="1" dirty="0">
                <a:latin typeface="Calibri"/>
                <a:ea typeface="Calibri"/>
                <a:cs typeface="Calibri"/>
              </a:rPr>
              <a:t>Sociedade Civil:</a:t>
            </a:r>
            <a:endParaRPr lang="en-US" sz="2300" dirty="0">
              <a:latin typeface="Calibri"/>
              <a:ea typeface="Calibri"/>
              <a:cs typeface="Calibri"/>
            </a:endParaRPr>
          </a:p>
          <a:p>
            <a:pPr marL="342900" indent="-342900" algn="just">
              <a:buFont typeface="Arial,Sans-Serif"/>
              <a:buChar char="•"/>
            </a:pPr>
            <a:r>
              <a:rPr lang="pt-BR" sz="2300" dirty="0">
                <a:latin typeface="Calibri"/>
                <a:ea typeface="Calibri"/>
                <a:cs typeface="Calibri"/>
              </a:rPr>
              <a:t>Ana Lúcia Soares</a:t>
            </a:r>
          </a:p>
          <a:p>
            <a:pPr marL="342900" indent="-342900" algn="just">
              <a:buFont typeface="Arial,Sans-Serif"/>
              <a:buChar char="•"/>
            </a:pPr>
            <a:r>
              <a:rPr lang="pt-BR" sz="2300" dirty="0" err="1">
                <a:latin typeface="Calibri"/>
                <a:ea typeface="Calibri"/>
                <a:cs typeface="Calibri"/>
              </a:rPr>
              <a:t>Keure</a:t>
            </a:r>
            <a:r>
              <a:rPr lang="pt-BR" sz="2300" dirty="0">
                <a:latin typeface="Calibri"/>
                <a:ea typeface="Calibri"/>
                <a:cs typeface="Calibri"/>
              </a:rPr>
              <a:t> </a:t>
            </a:r>
            <a:r>
              <a:rPr lang="pt-BR" sz="2300" dirty="0" err="1">
                <a:latin typeface="Calibri"/>
                <a:ea typeface="Calibri"/>
                <a:cs typeface="Calibri"/>
              </a:rPr>
              <a:t>Chamse</a:t>
            </a:r>
            <a:r>
              <a:rPr lang="pt-BR" sz="2300" dirty="0">
                <a:latin typeface="Calibri"/>
                <a:ea typeface="Calibri"/>
                <a:cs typeface="Calibri"/>
              </a:rPr>
              <a:t> Afonso de Oliveira</a:t>
            </a:r>
          </a:p>
          <a:p>
            <a:pPr marL="342900" indent="-342900" algn="just">
              <a:buFont typeface="Arial,Sans-Serif"/>
              <a:buChar char="•"/>
            </a:pPr>
            <a:r>
              <a:rPr lang="pt-BR" sz="2300" dirty="0">
                <a:latin typeface="Calibri"/>
                <a:ea typeface="Calibri"/>
                <a:cs typeface="Calibri"/>
              </a:rPr>
              <a:t>Solange Bueno</a:t>
            </a:r>
          </a:p>
          <a:p>
            <a:pPr algn="just"/>
            <a:r>
              <a:rPr lang="pt-BR" sz="2300" b="1" dirty="0">
                <a:latin typeface="Calibri"/>
                <a:ea typeface="Calibri"/>
                <a:cs typeface="Calibri"/>
              </a:rPr>
              <a:t>Governo:</a:t>
            </a:r>
            <a:endParaRPr lang="pt-BR" sz="2300" b="1" dirty="0">
              <a:ea typeface="Calibri"/>
              <a:cs typeface="Calibri"/>
            </a:endParaRPr>
          </a:p>
          <a:p>
            <a:pPr marL="457200" indent="-457200" algn="just">
              <a:buFont typeface="Arial"/>
              <a:buChar char="•"/>
            </a:pPr>
            <a:r>
              <a:rPr lang="pt-BR" sz="2300" dirty="0">
                <a:latin typeface="+mn-lt"/>
                <a:ea typeface="Calibri"/>
                <a:cs typeface="Calibri"/>
              </a:rPr>
              <a:t>Eduardo </a:t>
            </a:r>
            <a:r>
              <a:rPr lang="pt-BR" sz="2300" dirty="0" err="1">
                <a:latin typeface="+mn-lt"/>
                <a:ea typeface="Calibri"/>
                <a:cs typeface="Calibri"/>
              </a:rPr>
              <a:t>Dalbosco</a:t>
            </a:r>
            <a:endParaRPr lang="pt-BR" sz="2300" dirty="0">
              <a:latin typeface="+mn-lt"/>
              <a:ea typeface="Calibri"/>
              <a:cs typeface="Calibri"/>
            </a:endParaRPr>
          </a:p>
          <a:p>
            <a:pPr marL="457200" indent="-457200" algn="just">
              <a:buFont typeface="Arial"/>
              <a:buChar char="•"/>
            </a:pPr>
            <a:r>
              <a:rPr lang="pt-BR" sz="2300" dirty="0">
                <a:latin typeface="+mn-lt"/>
                <a:ea typeface="Calibri"/>
                <a:cs typeface="Calibri"/>
              </a:rPr>
              <a:t>Geovana </a:t>
            </a:r>
            <a:r>
              <a:rPr lang="pt-BR" sz="2300" dirty="0" err="1">
                <a:latin typeface="+mn-lt"/>
                <a:ea typeface="Calibri"/>
                <a:cs typeface="Calibri"/>
              </a:rPr>
              <a:t>Padua</a:t>
            </a:r>
            <a:r>
              <a:rPr lang="pt-BR" sz="2300" dirty="0">
                <a:latin typeface="+mn-lt"/>
                <a:ea typeface="Calibri"/>
                <a:cs typeface="Calibri"/>
              </a:rPr>
              <a:t> Gobbo </a:t>
            </a:r>
            <a:r>
              <a:rPr lang="pt-BR" sz="2300" dirty="0" err="1">
                <a:latin typeface="+mn-lt"/>
                <a:ea typeface="Calibri"/>
                <a:cs typeface="Calibri"/>
              </a:rPr>
              <a:t>Marinot</a:t>
            </a:r>
            <a:r>
              <a:rPr lang="pt-BR" sz="2300" dirty="0">
                <a:latin typeface="+mn-lt"/>
                <a:ea typeface="Calibri"/>
                <a:cs typeface="Calibri"/>
              </a:rPr>
              <a:t> </a:t>
            </a:r>
          </a:p>
          <a:p>
            <a:pPr marL="457200" indent="-457200" algn="just">
              <a:buFont typeface="Arial"/>
              <a:buChar char="•"/>
            </a:pPr>
            <a:r>
              <a:rPr lang="pt-BR" sz="2300" dirty="0">
                <a:latin typeface="+mn-lt"/>
                <a:ea typeface="Calibri"/>
                <a:cs typeface="Calibri"/>
              </a:rPr>
              <a:t>Raimundo Nonato / André </a:t>
            </a:r>
            <a:r>
              <a:rPr lang="pt-BR" sz="2300" dirty="0" err="1">
                <a:latin typeface="+mn-lt"/>
                <a:ea typeface="Calibri"/>
                <a:cs typeface="Calibri"/>
              </a:rPr>
              <a:t>Yosan</a:t>
            </a:r>
            <a:r>
              <a:rPr lang="pt-BR" sz="2300" dirty="0">
                <a:latin typeface="+mn-lt"/>
                <a:ea typeface="Calibri"/>
                <a:cs typeface="Calibri"/>
              </a:rPr>
              <a:t> / Suzanne Soares</a:t>
            </a:r>
          </a:p>
          <a:p>
            <a:endParaRPr lang="pt-BR" sz="2300" b="1" dirty="0">
              <a:latin typeface="+mn-lt"/>
              <a:ea typeface="Calibri"/>
              <a:cs typeface="Calibri"/>
            </a:endParaRPr>
          </a:p>
          <a:p>
            <a:pPr marL="342900" indent="-342900">
              <a:buFont typeface="Arial"/>
              <a:buChar char="•"/>
            </a:pPr>
            <a:endParaRPr lang="pt-BR" sz="2300" dirty="0">
              <a:latin typeface="+mn-lt"/>
              <a:ea typeface="Calibri"/>
              <a:cs typeface="Calibri"/>
            </a:endParaRPr>
          </a:p>
          <a:p>
            <a:pPr marL="342900" indent="-342900">
              <a:buFont typeface="Arial"/>
              <a:buChar char="•"/>
            </a:pPr>
            <a:endParaRPr lang="pt-BR" sz="2300" dirty="0">
              <a:latin typeface="+mn-lt"/>
              <a:ea typeface="Calibri"/>
              <a:cs typeface="Calibri"/>
            </a:endParaRPr>
          </a:p>
          <a:p>
            <a:pPr marL="342900" indent="-342900">
              <a:buFont typeface="Arial"/>
              <a:buChar char="•"/>
            </a:pPr>
            <a:endParaRPr lang="pt-BR" sz="2300" dirty="0">
              <a:latin typeface="+mn-lt"/>
              <a:ea typeface="Calibri"/>
              <a:cs typeface="Calibri"/>
            </a:endParaRPr>
          </a:p>
          <a:p>
            <a:pPr marL="342900" indent="-342900">
              <a:buFont typeface="Arial"/>
              <a:buChar char="•"/>
            </a:pPr>
            <a:endParaRPr lang="pt-BR" sz="2300" dirty="0">
              <a:latin typeface="+mn-lt"/>
              <a:ea typeface="Calibri"/>
              <a:cs typeface="Calibri"/>
            </a:endParaRPr>
          </a:p>
          <a:p>
            <a:pPr marL="342900" indent="-342900">
              <a:buFont typeface="Arial"/>
              <a:buChar char="•"/>
            </a:pPr>
            <a:endParaRPr lang="pt-BR" sz="2300" b="1" dirty="0">
              <a:latin typeface="+mn-lt"/>
              <a:ea typeface="Calibri"/>
              <a:cs typeface="Calibri"/>
            </a:endParaRPr>
          </a:p>
          <a:p>
            <a:pPr marL="457200" indent="-457200">
              <a:buFont typeface="Arial"/>
              <a:buChar char="•"/>
            </a:pPr>
            <a:endParaRPr lang="pt-BR" sz="2300" b="1" dirty="0">
              <a:latin typeface="+mn-lt"/>
              <a:ea typeface="Calibri"/>
              <a:cs typeface="Calibri"/>
            </a:endParaRPr>
          </a:p>
        </p:txBody>
      </p:sp>
    </p:spTree>
    <p:extLst>
      <p:ext uri="{BB962C8B-B14F-4D97-AF65-F5344CB8AC3E}">
        <p14:creationId xmlns:p14="http://schemas.microsoft.com/office/powerpoint/2010/main" val="656703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C92BA23-FD29-E7A8-092F-6FE288EE9C47}"/>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72C1516D-87F2-142A-CAD8-62158F461374}"/>
              </a:ext>
            </a:extLst>
          </p:cNvPr>
          <p:cNvSpPr/>
          <p:nvPr/>
        </p:nvSpPr>
        <p:spPr>
          <a:xfrm>
            <a:off x="893980" y="390357"/>
            <a:ext cx="9157203" cy="5955476"/>
          </a:xfrm>
          <a:prstGeom prst="rect">
            <a:avLst/>
          </a:prstGeom>
        </p:spPr>
        <p:txBody>
          <a:bodyPr wrap="square" lIns="91440" tIns="45720" rIns="91440" bIns="45720" anchor="t">
            <a:spAutoFit/>
          </a:bodyPr>
          <a:lstStyle/>
          <a:p>
            <a:endParaRPr lang="pt-BR" sz="2800" b="1" dirty="0">
              <a:latin typeface="+mn-lt"/>
              <a:ea typeface="Calibri"/>
              <a:cs typeface="Calibri"/>
            </a:endParaRPr>
          </a:p>
          <a:p>
            <a:pPr algn="just"/>
            <a:r>
              <a:rPr lang="pt-BR" sz="2300" dirty="0">
                <a:highlight>
                  <a:srgbClr val="FFFFFF"/>
                </a:highlight>
                <a:latin typeface="+mn-lt"/>
                <a:ea typeface="Calibri"/>
                <a:cs typeface="Calibri"/>
              </a:rPr>
              <a:t>Em 2025, a Comissão passou a contar com a participação dos Membros Externos, conforme prevê o Art. 32 do Regimento Interno do CNAS: </a:t>
            </a:r>
          </a:p>
          <a:p>
            <a:endParaRPr lang="pt-BR" sz="2300" dirty="0">
              <a:highlight>
                <a:srgbClr val="FFFFFF"/>
              </a:highlight>
              <a:latin typeface="+mn-lt"/>
              <a:ea typeface="Calibri"/>
              <a:cs typeface="Calibri"/>
            </a:endParaRPr>
          </a:p>
          <a:p>
            <a:r>
              <a:rPr lang="pt-BR" sz="2300" u="sng" dirty="0">
                <a:ea typeface="Calibri" panose="020F0502020204030204" pitchFamily="34" charset="0"/>
                <a:cs typeface="Calibri" panose="020F0502020204030204" pitchFamily="34" charset="0"/>
              </a:rPr>
              <a:t>Indicação Governamental:</a:t>
            </a:r>
            <a:br>
              <a:rPr lang="pt-BR" sz="2300" u="sng" dirty="0">
                <a:ea typeface="Calibri" panose="020F0502020204030204" pitchFamily="34" charset="0"/>
                <a:cs typeface="Calibri" panose="020F0502020204030204" pitchFamily="34" charset="0"/>
              </a:rPr>
            </a:br>
            <a:endParaRPr lang="pt-BR" sz="2300" u="sng" dirty="0">
              <a:ea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pt-BR" sz="2300" b="1" dirty="0">
                <a:latin typeface="+mn-lt"/>
                <a:ea typeface="Calibri"/>
                <a:cs typeface="Calibri"/>
              </a:rPr>
              <a:t>José Crus </a:t>
            </a:r>
            <a:r>
              <a:rPr lang="pt-BR" sz="2300" dirty="0">
                <a:latin typeface="+mn-lt"/>
                <a:ea typeface="Calibri"/>
                <a:cs typeface="Calibri"/>
              </a:rPr>
              <a:t>– Assistente Social / Assessor Parlamentar CMBH;</a:t>
            </a:r>
          </a:p>
          <a:p>
            <a:pPr marL="457200" indent="-457200" algn="just">
              <a:buFont typeface="Arial" panose="020B0604020202020204" pitchFamily="34" charset="0"/>
              <a:buChar char="•"/>
            </a:pPr>
            <a:r>
              <a:rPr lang="pt-BR" sz="2300" b="1" dirty="0">
                <a:ea typeface="Calibri"/>
                <a:cs typeface="Calibri"/>
              </a:rPr>
              <a:t>Maria José de Freitas </a:t>
            </a:r>
            <a:r>
              <a:rPr lang="pt-BR" sz="2300" dirty="0">
                <a:ea typeface="Calibri"/>
                <a:cs typeface="Calibri"/>
              </a:rPr>
              <a:t>- Assistente Social;</a:t>
            </a:r>
            <a:endParaRPr lang="pt-BR" sz="2300" dirty="0">
              <a:latin typeface="+mn-lt"/>
              <a:ea typeface="Calibri"/>
              <a:cs typeface="Calibri"/>
            </a:endParaRPr>
          </a:p>
          <a:p>
            <a:endParaRPr lang="pt-BR" sz="2300" dirty="0">
              <a:ea typeface="Calibri" panose="020F0502020204030204" pitchFamily="34" charset="0"/>
              <a:cs typeface="Calibri" panose="020F0502020204030204" pitchFamily="34" charset="0"/>
            </a:endParaRPr>
          </a:p>
          <a:p>
            <a:r>
              <a:rPr lang="pt-BR" sz="2300" u="sng" dirty="0">
                <a:ea typeface="Calibri" panose="020F0502020204030204" pitchFamily="34" charset="0"/>
                <a:cs typeface="Calibri" panose="020F0502020204030204" pitchFamily="34" charset="0"/>
              </a:rPr>
              <a:t>Indicação da Sociedade Civil</a:t>
            </a:r>
            <a:br>
              <a:rPr lang="pt-BR" sz="2300" u="sng" dirty="0">
                <a:ea typeface="Calibri" panose="020F0502020204030204" pitchFamily="34" charset="0"/>
                <a:cs typeface="Calibri" panose="020F0502020204030204" pitchFamily="34" charset="0"/>
              </a:rPr>
            </a:br>
            <a:endParaRPr lang="pt-BR" sz="2300" b="1" u="sng" dirty="0">
              <a:latin typeface="+mn-lt"/>
              <a:ea typeface="Calibri"/>
              <a:cs typeface="Calibri"/>
            </a:endParaRPr>
          </a:p>
          <a:p>
            <a:pPr marL="457200" indent="-457200" algn="just">
              <a:buFont typeface="Arial"/>
              <a:buChar char="•"/>
            </a:pPr>
            <a:r>
              <a:rPr lang="pt-BR" sz="2300" b="1" dirty="0">
                <a:latin typeface="+mn-lt"/>
                <a:ea typeface="Calibri"/>
                <a:cs typeface="Calibri"/>
              </a:rPr>
              <a:t>Kátia Mendes </a:t>
            </a:r>
            <a:r>
              <a:rPr lang="pt-BR" sz="2300" dirty="0">
                <a:latin typeface="+mn-lt"/>
                <a:ea typeface="Calibri"/>
                <a:cs typeface="Calibri"/>
              </a:rPr>
              <a:t>- </a:t>
            </a:r>
            <a:r>
              <a:rPr lang="pt-BR" sz="2300" dirty="0">
                <a:ea typeface="Calibri"/>
                <a:cs typeface="Calibri"/>
              </a:rPr>
              <a:t>Assistente Social, pesquisadora em Tecnologia </a:t>
            </a:r>
            <a:r>
              <a:rPr lang="pt-BR" sz="2300" dirty="0" err="1">
                <a:ea typeface="Calibri"/>
                <a:cs typeface="Calibri"/>
              </a:rPr>
              <a:t>Assistiva</a:t>
            </a:r>
            <a:r>
              <a:rPr lang="pt-BR" sz="2300" dirty="0">
                <a:ea typeface="Calibri"/>
                <a:cs typeface="Calibri"/>
              </a:rPr>
              <a:t>, representante do FNUSUAS;</a:t>
            </a:r>
            <a:endParaRPr lang="pt-BR" sz="2300" dirty="0">
              <a:latin typeface="+mn-lt"/>
              <a:ea typeface="Calibri"/>
              <a:cs typeface="Calibri"/>
            </a:endParaRPr>
          </a:p>
          <a:p>
            <a:pPr marL="457200" indent="-457200" algn="just">
              <a:buFont typeface="Arial"/>
              <a:buChar char="•"/>
            </a:pPr>
            <a:r>
              <a:rPr lang="pt-BR" sz="2300" b="1" dirty="0">
                <a:latin typeface="+mn-lt"/>
                <a:ea typeface="Calibri"/>
                <a:cs typeface="Calibri"/>
              </a:rPr>
              <a:t>Leila </a:t>
            </a:r>
            <a:r>
              <a:rPr lang="pt-BR" sz="2300" b="1" dirty="0" err="1">
                <a:latin typeface="+mn-lt"/>
                <a:ea typeface="Calibri"/>
                <a:cs typeface="Calibri"/>
              </a:rPr>
              <a:t>Thomasin</a:t>
            </a:r>
            <a:r>
              <a:rPr lang="pt-BR" sz="2300" b="1" dirty="0">
                <a:latin typeface="+mn-lt"/>
                <a:ea typeface="Calibri"/>
                <a:cs typeface="Calibri"/>
              </a:rPr>
              <a:t> </a:t>
            </a:r>
            <a:r>
              <a:rPr lang="pt-BR" sz="2300" dirty="0">
                <a:latin typeface="+mn-lt"/>
                <a:ea typeface="Calibri"/>
                <a:cs typeface="Calibri"/>
              </a:rPr>
              <a:t>- </a:t>
            </a:r>
            <a:r>
              <a:rPr lang="pt-BR" sz="2300" dirty="0">
                <a:ea typeface="Calibri"/>
                <a:cs typeface="Calibri"/>
              </a:rPr>
              <a:t>Assistente Social, FNTSUAS.</a:t>
            </a:r>
            <a:endParaRPr lang="pt-BR" sz="2300" dirty="0">
              <a:latin typeface="+mn-lt"/>
              <a:ea typeface="Calibri"/>
              <a:cs typeface="Calibri"/>
            </a:endParaRPr>
          </a:p>
          <a:p>
            <a:endParaRPr lang="pt-BR" sz="2600" dirty="0">
              <a:latin typeface="+mn-lt"/>
              <a:ea typeface="Calibri"/>
              <a:cs typeface="Calibri"/>
            </a:endParaRPr>
          </a:p>
          <a:p>
            <a:endParaRPr lang="pt-BR" sz="2800" b="1" dirty="0">
              <a:latin typeface="+mn-lt"/>
              <a:ea typeface="Calibri"/>
              <a:cs typeface="Calibri"/>
            </a:endParaRPr>
          </a:p>
        </p:txBody>
      </p:sp>
    </p:spTree>
    <p:extLst>
      <p:ext uri="{BB962C8B-B14F-4D97-AF65-F5344CB8AC3E}">
        <p14:creationId xmlns:p14="http://schemas.microsoft.com/office/powerpoint/2010/main" val="1931057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1628383" y="1340284"/>
            <a:ext cx="8931057" cy="2893100"/>
          </a:xfrm>
          <a:prstGeom prst="rect">
            <a:avLst/>
          </a:prstGeom>
        </p:spPr>
        <p:txBody>
          <a:bodyPr wrap="square" lIns="91440" tIns="45720" rIns="91440" bIns="45720" anchor="t">
            <a:spAutoFit/>
          </a:bodyPr>
          <a:lstStyle/>
          <a:p>
            <a:r>
              <a:rPr lang="pt-BR" altLang="pt-BR" sz="2600" b="1" dirty="0">
                <a:latin typeface="+mn-lt"/>
                <a:ea typeface="Calibri"/>
                <a:cs typeface="Calibri"/>
              </a:rPr>
              <a:t>No âmbito da Secretaria Executiva do CNAS,  a  CABSTR conta com a assessoria técnica e operacional.</a:t>
            </a:r>
            <a:endParaRPr lang="pt-BR" altLang="pt-BR" sz="2600" dirty="0">
              <a:latin typeface="+mn-lt"/>
              <a:ea typeface="Calibri"/>
              <a:cs typeface="Calibri"/>
            </a:endParaRPr>
          </a:p>
          <a:p>
            <a:r>
              <a:rPr lang="pt-BR" altLang="pt-BR" sz="2600" b="1" dirty="0">
                <a:latin typeface="+mn-lt"/>
                <a:ea typeface="Calibri"/>
                <a:cs typeface="Calibri"/>
              </a:rPr>
              <a:t>Servidores:</a:t>
            </a:r>
            <a:endParaRPr lang="pt-BR" dirty="0"/>
          </a:p>
          <a:p>
            <a:endParaRPr lang="pt-BR" altLang="pt-BR" sz="2600" dirty="0">
              <a:latin typeface="+mn-lt"/>
              <a:ea typeface="Calibri"/>
              <a:cs typeface="Calibri"/>
            </a:endParaRPr>
          </a:p>
          <a:p>
            <a:pPr marL="457200" indent="-457200">
              <a:buFont typeface="Arial" panose="020B0604020202020204" pitchFamily="34" charset="0"/>
              <a:buChar char="•"/>
            </a:pPr>
            <a:r>
              <a:rPr lang="pt-BR" altLang="pt-BR" sz="2600" dirty="0">
                <a:latin typeface="+mn-lt"/>
                <a:ea typeface="Calibri"/>
                <a:cs typeface="Calibri"/>
              </a:rPr>
              <a:t>Regina </a:t>
            </a:r>
            <a:r>
              <a:rPr lang="pt-BR" altLang="pt-BR" sz="2600" dirty="0" err="1">
                <a:latin typeface="+mn-lt"/>
                <a:ea typeface="Calibri"/>
                <a:cs typeface="Calibri"/>
              </a:rPr>
              <a:t>Sermoud</a:t>
            </a:r>
            <a:endParaRPr lang="pt-BR" altLang="pt-BR" sz="2600" dirty="0">
              <a:latin typeface="+mn-lt"/>
              <a:ea typeface="Calibri"/>
              <a:cs typeface="Calibri"/>
            </a:endParaRPr>
          </a:p>
          <a:p>
            <a:pPr marL="457200" indent="-457200">
              <a:buFont typeface="Arial" panose="020B0604020202020204" pitchFamily="34" charset="0"/>
              <a:buChar char="•"/>
            </a:pPr>
            <a:r>
              <a:rPr lang="pt-BR" altLang="pt-BR" sz="2600" dirty="0">
                <a:latin typeface="+mn-lt"/>
                <a:ea typeface="Calibri"/>
                <a:cs typeface="Calibri"/>
              </a:rPr>
              <a:t>Jessica Facundo</a:t>
            </a:r>
          </a:p>
          <a:p>
            <a:pPr marL="457200" indent="-457200">
              <a:buFont typeface="Arial" panose="020B0604020202020204" pitchFamily="34" charset="0"/>
              <a:buChar char="•"/>
            </a:pPr>
            <a:r>
              <a:rPr lang="pt-BR" altLang="pt-BR" sz="2600" dirty="0">
                <a:latin typeface="+mn-lt"/>
                <a:ea typeface="Calibri"/>
                <a:cs typeface="Calibri"/>
              </a:rPr>
              <a:t>Maria </a:t>
            </a:r>
            <a:r>
              <a:rPr lang="pt-BR" altLang="pt-BR" sz="2600" dirty="0" err="1">
                <a:latin typeface="+mn-lt"/>
                <a:ea typeface="Calibri"/>
                <a:cs typeface="Calibri"/>
              </a:rPr>
              <a:t>Clevaneide</a:t>
            </a:r>
            <a:r>
              <a:rPr lang="pt-BR" altLang="pt-BR" sz="2600" dirty="0">
                <a:latin typeface="+mn-lt"/>
                <a:ea typeface="Calibri"/>
                <a:cs typeface="Calibri"/>
              </a:rPr>
              <a:t> </a:t>
            </a:r>
            <a:r>
              <a:rPr lang="pt-BR" altLang="pt-BR" sz="2600" dirty="0" err="1">
                <a:latin typeface="+mn-lt"/>
                <a:ea typeface="Calibri"/>
                <a:cs typeface="Calibri"/>
              </a:rPr>
              <a:t>Badu</a:t>
            </a:r>
            <a:endParaRPr lang="pt-BR" altLang="pt-BR" sz="2600" dirty="0">
              <a:latin typeface="+mn-lt"/>
              <a:ea typeface="Calibri"/>
              <a:cs typeface="Calibri"/>
            </a:endParaRPr>
          </a:p>
        </p:txBody>
      </p:sp>
    </p:spTree>
    <p:extLst>
      <p:ext uri="{BB962C8B-B14F-4D97-AF65-F5344CB8AC3E}">
        <p14:creationId xmlns:p14="http://schemas.microsoft.com/office/powerpoint/2010/main" val="289431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899411" y="539646"/>
            <a:ext cx="9761155" cy="6201698"/>
          </a:xfrm>
          <a:prstGeom prst="rect">
            <a:avLst/>
          </a:prstGeom>
        </p:spPr>
        <p:txBody>
          <a:bodyPr wrap="square" lIns="91440" tIns="45720" rIns="91440" bIns="45720" anchor="t">
            <a:spAutoFit/>
          </a:bodyPr>
          <a:lstStyle/>
          <a:p>
            <a:pPr algn="just"/>
            <a:r>
              <a:rPr lang="pt-BR" sz="2000" b="1" dirty="0">
                <a:solidFill>
                  <a:prstClr val="black"/>
                </a:solidFill>
                <a:highlight>
                  <a:srgbClr val="FFFFFF"/>
                </a:highlight>
                <a:latin typeface="+mn-lt"/>
              </a:rPr>
              <a:t>Competências da Comissão  CABSTR (</a:t>
            </a:r>
            <a:r>
              <a:rPr lang="pt-BR" sz="2000" dirty="0">
                <a:solidFill>
                  <a:prstClr val="black"/>
                </a:solidFill>
                <a:highlight>
                  <a:srgbClr val="FFFFFF"/>
                </a:highlight>
                <a:latin typeface="+mn-lt"/>
              </a:rPr>
              <a:t>Art. 35, Inciso V, da Resolução CNAS/MDS nº 157/2024):</a:t>
            </a:r>
            <a:endParaRPr lang="pt-BR" sz="2000" dirty="0">
              <a:solidFill>
                <a:prstClr val="black"/>
              </a:solidFill>
              <a:highlight>
                <a:srgbClr val="FFFFFF"/>
              </a:highlight>
              <a:ea typeface="Calibri"/>
              <a:cs typeface="Calibri"/>
            </a:endParaRPr>
          </a:p>
          <a:p>
            <a:pPr algn="just"/>
            <a:endParaRPr lang="pt-BR" sz="2000" dirty="0">
              <a:solidFill>
                <a:prstClr val="black"/>
              </a:solidFill>
              <a:highlight>
                <a:srgbClr val="C6C6C6"/>
              </a:highlight>
              <a:latin typeface="+mn-lt"/>
              <a:ea typeface="Calibri"/>
              <a:cs typeface="Calibri"/>
            </a:endParaRPr>
          </a:p>
          <a:p>
            <a:pPr marL="457200" indent="-457200" algn="just">
              <a:buAutoNum type="alphaLcParenR"/>
            </a:pPr>
            <a:r>
              <a:rPr lang="pt-BR" sz="2000" dirty="0">
                <a:highlight>
                  <a:srgbClr val="FFFFFF"/>
                </a:highlight>
              </a:rPr>
              <a:t>D</a:t>
            </a:r>
            <a:r>
              <a:rPr lang="pt-BR" sz="2000" dirty="0" smtClean="0">
                <a:highlight>
                  <a:srgbClr val="FFFFFF"/>
                </a:highlight>
              </a:rPr>
              <a:t>ebater </a:t>
            </a:r>
            <a:r>
              <a:rPr lang="pt-BR" sz="2000" dirty="0">
                <a:highlight>
                  <a:srgbClr val="FFFFFF"/>
                </a:highlight>
              </a:rPr>
              <a:t>e fazer proposições, no âmbito do SUAS, sobre concessão, monitoramento, revisão e manutenção do Benefício de Prestação Continuada (BPC), Auxílio-Inclusão, Benefícios Eventuais, Programa Bolsa Família (PBF) e demais programas que utilizam o Cadastro Único para Programas Sociais do Governo Federal (</a:t>
            </a:r>
            <a:r>
              <a:rPr lang="pt-BR" sz="2000" dirty="0" err="1">
                <a:highlight>
                  <a:srgbClr val="FFFFFF"/>
                </a:highlight>
              </a:rPr>
              <a:t>CadÚnico</a:t>
            </a:r>
            <a:r>
              <a:rPr lang="pt-BR" sz="2000" dirty="0">
                <a:highlight>
                  <a:srgbClr val="FFFFFF"/>
                </a:highlight>
              </a:rPr>
              <a:t>); </a:t>
            </a:r>
          </a:p>
          <a:p>
            <a:pPr marL="457200" indent="-457200" algn="just">
              <a:buAutoNum type="alphaLcParenR"/>
            </a:pPr>
            <a:r>
              <a:rPr lang="pt-BR" sz="2000" dirty="0">
                <a:highlight>
                  <a:srgbClr val="FFFFFF"/>
                </a:highlight>
              </a:rPr>
              <a:t>A</a:t>
            </a:r>
            <a:r>
              <a:rPr lang="pt-BR" sz="2000" dirty="0" smtClean="0">
                <a:highlight>
                  <a:srgbClr val="FFFFFF"/>
                </a:highlight>
              </a:rPr>
              <a:t>companhar </a:t>
            </a:r>
            <a:r>
              <a:rPr lang="pt-BR" sz="2000" dirty="0">
                <a:highlight>
                  <a:srgbClr val="FFFFFF"/>
                </a:highlight>
              </a:rPr>
              <a:t>a gestão do </a:t>
            </a:r>
            <a:r>
              <a:rPr lang="pt-BR" sz="2000" dirty="0" err="1">
                <a:highlight>
                  <a:srgbClr val="FFFFFF"/>
                </a:highlight>
              </a:rPr>
              <a:t>CadÚnico</a:t>
            </a:r>
            <a:r>
              <a:rPr lang="pt-BR" sz="2000" dirty="0">
                <a:highlight>
                  <a:srgbClr val="FFFFFF"/>
                </a:highlight>
              </a:rPr>
              <a:t> em sua relação com a execução dos benefícios socioassistenciais e do Programa Bolsa Família, bem como fazer proposições de alteração e aperfeiçoamento do Programa e do Cadastro; </a:t>
            </a:r>
          </a:p>
          <a:p>
            <a:pPr marL="457200" indent="-457200" algn="just">
              <a:buAutoNum type="alphaLcParenR"/>
            </a:pPr>
            <a:r>
              <a:rPr lang="pt-BR" sz="2000" dirty="0">
                <a:highlight>
                  <a:srgbClr val="FFFFFF"/>
                </a:highlight>
              </a:rPr>
              <a:t>A</a:t>
            </a:r>
            <a:r>
              <a:rPr lang="pt-BR" sz="2000" dirty="0" smtClean="0">
                <a:highlight>
                  <a:srgbClr val="FFFFFF"/>
                </a:highlight>
              </a:rPr>
              <a:t>companhar </a:t>
            </a:r>
            <a:r>
              <a:rPr lang="pt-BR" sz="2000" dirty="0">
                <a:highlight>
                  <a:srgbClr val="FFFFFF"/>
                </a:highlight>
              </a:rPr>
              <a:t>a concessão dos benefícios eventuais e contribuir para o seu aprimoramento; </a:t>
            </a:r>
          </a:p>
          <a:p>
            <a:pPr marL="457200" indent="-457200" algn="just">
              <a:buAutoNum type="alphaLcParenR"/>
            </a:pPr>
            <a:r>
              <a:rPr lang="pt-BR" sz="2000" dirty="0">
                <a:highlight>
                  <a:srgbClr val="FFFFFF"/>
                </a:highlight>
              </a:rPr>
              <a:t>D</a:t>
            </a:r>
            <a:r>
              <a:rPr lang="pt-BR" sz="2000" dirty="0" smtClean="0">
                <a:highlight>
                  <a:srgbClr val="FFFFFF"/>
                </a:highlight>
              </a:rPr>
              <a:t>ebater </a:t>
            </a:r>
            <a:r>
              <a:rPr lang="pt-BR" sz="2000" dirty="0">
                <a:highlight>
                  <a:srgbClr val="FFFFFF"/>
                </a:highlight>
              </a:rPr>
              <a:t>e fazer proposições sobre a revisão do Protocolo de Gestão Integrada de Benefícios, Serviços e Transferência de Renda no âmbito do SUAS; e </a:t>
            </a:r>
          </a:p>
          <a:p>
            <a:pPr marL="457200" indent="-457200" algn="just">
              <a:buAutoNum type="alphaLcParenR"/>
            </a:pPr>
            <a:r>
              <a:rPr lang="pt-BR" sz="2000" dirty="0">
                <a:highlight>
                  <a:srgbClr val="FFFFFF"/>
                </a:highlight>
              </a:rPr>
              <a:t>D</a:t>
            </a:r>
            <a:r>
              <a:rPr lang="pt-BR" sz="2000" dirty="0" smtClean="0">
                <a:highlight>
                  <a:srgbClr val="FFFFFF"/>
                </a:highlight>
              </a:rPr>
              <a:t>ebater </a:t>
            </a:r>
            <a:r>
              <a:rPr lang="pt-BR" sz="2000" dirty="0">
                <a:highlight>
                  <a:srgbClr val="FFFFFF"/>
                </a:highlight>
              </a:rPr>
              <a:t>e fazer proposições para a implementação das prioridades do CNAS em relação aos benefícios da assistência social e de transferência de renda; </a:t>
            </a:r>
            <a:endParaRPr lang="pt-BR" sz="2000" dirty="0">
              <a:solidFill>
                <a:prstClr val="black"/>
              </a:solidFill>
              <a:highlight>
                <a:srgbClr val="C6C6C6"/>
              </a:highlight>
              <a:latin typeface="Calibri"/>
              <a:ea typeface="Calibri"/>
              <a:cs typeface="Calibri"/>
            </a:endParaRPr>
          </a:p>
          <a:p>
            <a:pPr algn="just"/>
            <a:endParaRPr lang="pt-BR" sz="2400" b="1" dirty="0">
              <a:solidFill>
                <a:prstClr val="black"/>
              </a:solidFill>
              <a:latin typeface="Calibri"/>
              <a:ea typeface="Calibri"/>
              <a:cs typeface="Calibri"/>
            </a:endParaRPr>
          </a:p>
          <a:p>
            <a:pPr marL="342900" indent="-342900">
              <a:buAutoNum type="romanUcPeriod"/>
            </a:pPr>
            <a:endParaRPr lang="pt-BR" sz="2400" dirty="0">
              <a:solidFill>
                <a:prstClr val="black"/>
              </a:solidFill>
              <a:ea typeface="Calibri"/>
              <a:cs typeface="Calibri"/>
            </a:endParaRPr>
          </a:p>
          <a:p>
            <a:pPr marR="76200" algn="just">
              <a:spcBef>
                <a:spcPts val="600"/>
              </a:spcBef>
              <a:spcAft>
                <a:spcPts val="600"/>
              </a:spcAft>
            </a:pPr>
            <a:endParaRPr lang="pt-BR" sz="2400" dirty="0">
              <a:solidFill>
                <a:prstClr val="black"/>
              </a:solidFill>
              <a:latin typeface="+mn-lt"/>
              <a:ea typeface="Times New Roman" panose="02020603050405020304" pitchFamily="18" charset="0"/>
              <a:cs typeface="Calibri"/>
            </a:endParaRPr>
          </a:p>
        </p:txBody>
      </p:sp>
    </p:spTree>
    <p:extLst>
      <p:ext uri="{BB962C8B-B14F-4D97-AF65-F5344CB8AC3E}">
        <p14:creationId xmlns:p14="http://schemas.microsoft.com/office/powerpoint/2010/main" val="1075890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tângulo 2"/>
          <p:cNvSpPr/>
          <p:nvPr/>
        </p:nvSpPr>
        <p:spPr>
          <a:xfrm>
            <a:off x="1366098" y="479474"/>
            <a:ext cx="9526390" cy="5074210"/>
          </a:xfrm>
          <a:prstGeom prst="rect">
            <a:avLst/>
          </a:prstGeom>
        </p:spPr>
        <p:txBody>
          <a:bodyPr wrap="square" lIns="91440" tIns="45720" rIns="91440" bIns="45720" anchor="t">
            <a:spAutoFit/>
          </a:bodyPr>
          <a:lstStyle/>
          <a:p>
            <a:pPr algn="ctr" defTabSz="685800">
              <a:defRPr/>
            </a:pPr>
            <a:r>
              <a:rPr lang="pt-BR" sz="2000" b="1" dirty="0">
                <a:solidFill>
                  <a:prstClr val="black"/>
                </a:solidFill>
                <a:highlight>
                  <a:srgbClr val="FFFFFF"/>
                </a:highlight>
                <a:latin typeface="Calibri"/>
                <a:ea typeface="Calibri"/>
                <a:cs typeface="Calibri"/>
              </a:rPr>
              <a:t>PLANEJAMENTO CABSTR 2025/2026</a:t>
            </a:r>
          </a:p>
          <a:p>
            <a:pPr algn="ctr" defTabSz="685800">
              <a:defRPr/>
            </a:pPr>
            <a:endParaRPr lang="pt-BR" sz="2000" dirty="0">
              <a:solidFill>
                <a:prstClr val="black"/>
              </a:solidFill>
              <a:highlight>
                <a:srgbClr val="FFFFFF"/>
              </a:highlight>
              <a:latin typeface="Calibri"/>
              <a:ea typeface="Calibri"/>
              <a:cs typeface="Calibri"/>
            </a:endParaRPr>
          </a:p>
          <a:p>
            <a:pPr defTabSz="685800">
              <a:defRPr/>
            </a:pPr>
            <a:endParaRPr lang="pt-BR" sz="2000" dirty="0">
              <a:solidFill>
                <a:prstClr val="black"/>
              </a:solidFill>
              <a:highlight>
                <a:srgbClr val="FFFFFF"/>
              </a:highlight>
              <a:latin typeface="Calibri"/>
              <a:ea typeface="Calibri"/>
              <a:cs typeface="Calibri"/>
            </a:endParaRPr>
          </a:p>
          <a:p>
            <a:pPr algn="just" defTabSz="685800">
              <a:defRPr/>
            </a:pPr>
            <a:r>
              <a:rPr lang="pt-BR" sz="2000" b="1" dirty="0">
                <a:solidFill>
                  <a:prstClr val="black"/>
                </a:solidFill>
                <a:highlight>
                  <a:srgbClr val="FFFFFF"/>
                </a:highlight>
                <a:latin typeface="+mj-lt"/>
                <a:ea typeface="ADLaM Display" panose="020F0502020204030204" pitchFamily="2" charset="0"/>
                <a:cs typeface="Aldhabi" panose="020F0502020204030204" pitchFamily="2" charset="-78"/>
              </a:rPr>
              <a:t>Meta 1</a:t>
            </a: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 -</a:t>
            </a:r>
            <a:r>
              <a:rPr lang="pt-BR" sz="2000" dirty="0">
                <a:highlight>
                  <a:srgbClr val="FFFFFF"/>
                </a:highlight>
                <a:latin typeface="+mj-lt"/>
                <a:ea typeface="ADLaM Display" panose="020F0502020204030204" pitchFamily="2" charset="0"/>
                <a:cs typeface="Aldhabi" panose="020F0502020204030204" pitchFamily="2" charset="-78"/>
              </a:rPr>
              <a:t>DEBATER, ACOMPANHAR E FAZER PROPOSIÇÕES SOBRE A REGULAMENTAÇÃO DOS BENEFÍCIOS EVENTUAIS NO ÂMBITO DO SUAS</a:t>
            </a:r>
          </a:p>
          <a:p>
            <a:pPr algn="just" defTabSz="685800">
              <a:defRPr/>
            </a:pPr>
            <a:endParaRPr lang="pt-BR" sz="2000" b="1" dirty="0">
              <a:solidFill>
                <a:prstClr val="black"/>
              </a:solidFill>
              <a:highlight>
                <a:srgbClr val="FFFFFF"/>
              </a:highlight>
              <a:latin typeface="+mj-lt"/>
              <a:ea typeface="ADLaM Display" panose="020F0502020204030204" pitchFamily="2" charset="0"/>
              <a:cs typeface="Aldhabi" panose="020F0502020204030204" pitchFamily="2" charset="-78"/>
            </a:endParaRPr>
          </a:p>
          <a:p>
            <a:pPr algn="just" defTabSz="685800">
              <a:defRPr/>
            </a:pPr>
            <a:r>
              <a:rPr lang="pt-BR" sz="2000" b="1" dirty="0">
                <a:solidFill>
                  <a:prstClr val="black"/>
                </a:solidFill>
                <a:highlight>
                  <a:srgbClr val="FFFFFF"/>
                </a:highlight>
                <a:latin typeface="+mj-lt"/>
                <a:ea typeface="ADLaM Display" panose="020F0502020204030204" pitchFamily="2" charset="0"/>
                <a:cs typeface="Aldhabi" panose="020F0502020204030204" pitchFamily="2" charset="-78"/>
              </a:rPr>
              <a:t>Meta 2</a:t>
            </a: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 -</a:t>
            </a:r>
            <a:r>
              <a:rPr lang="pt-BR" sz="2000" dirty="0">
                <a:highlight>
                  <a:srgbClr val="FFFFFF"/>
                </a:highlight>
                <a:latin typeface="+mj-lt"/>
                <a:ea typeface="ADLaM Display" panose="020F0502020204030204" pitchFamily="2" charset="0"/>
                <a:cs typeface="Aldhabi" panose="020F0502020204030204" pitchFamily="2" charset="-78"/>
              </a:rPr>
              <a:t>RENDA BÁSICA E DE CIDADANIA</a:t>
            </a:r>
          </a:p>
          <a:p>
            <a:pPr algn="just" defTabSz="685800">
              <a:defRPr/>
            </a:pP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a:t>
            </a:r>
          </a:p>
          <a:p>
            <a:pPr algn="just" defTabSz="685800">
              <a:defRPr/>
            </a:pPr>
            <a:r>
              <a:rPr lang="pt-BR" sz="2000" b="1" dirty="0">
                <a:solidFill>
                  <a:prstClr val="black"/>
                </a:solidFill>
                <a:highlight>
                  <a:srgbClr val="FFFFFF"/>
                </a:highlight>
                <a:latin typeface="+mj-lt"/>
                <a:ea typeface="ADLaM Display" panose="020F0502020204030204" pitchFamily="2" charset="0"/>
                <a:cs typeface="Aldhabi" panose="020F0502020204030204" pitchFamily="2" charset="-78"/>
              </a:rPr>
              <a:t>Meta 3</a:t>
            </a: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 -</a:t>
            </a:r>
            <a:r>
              <a:rPr lang="pt-BR" sz="2000" dirty="0">
                <a:highlight>
                  <a:srgbClr val="FFFFFF"/>
                </a:highlight>
                <a:latin typeface="+mj-lt"/>
                <a:ea typeface="ADLaM Display" panose="020F0502020204030204" pitchFamily="2" charset="0"/>
                <a:cs typeface="Aldhabi" panose="020F0502020204030204" pitchFamily="2" charset="-78"/>
              </a:rPr>
              <a:t>DEBATER, ACOMPANHAR E FAZER PROPOSIÇÕES SOBRE OS PROGRAMAS DE TRANSFERÊNCIA DE RENDA COM FOCO NA GESTÃO E NO CONTROLE SOCIAL</a:t>
            </a: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a:t>
            </a:r>
          </a:p>
          <a:p>
            <a:pPr algn="just" defTabSz="685800">
              <a:defRPr/>
            </a:pPr>
            <a:endParaRPr lang="pt-BR" sz="2000" dirty="0">
              <a:solidFill>
                <a:prstClr val="black"/>
              </a:solidFill>
              <a:highlight>
                <a:srgbClr val="FFFFFF"/>
              </a:highlight>
              <a:latin typeface="+mj-lt"/>
              <a:ea typeface="ADLaM Display" panose="020F0502020204030204" pitchFamily="2" charset="0"/>
              <a:cs typeface="Aldhabi" panose="020F0502020204030204" pitchFamily="2" charset="-78"/>
            </a:endParaRPr>
          </a:p>
          <a:p>
            <a:pPr algn="just" defTabSz="685800">
              <a:defRPr/>
            </a:pPr>
            <a:r>
              <a:rPr lang="pt-BR" sz="2000" b="1" dirty="0">
                <a:solidFill>
                  <a:prstClr val="black"/>
                </a:solidFill>
                <a:highlight>
                  <a:srgbClr val="FFFFFF"/>
                </a:highlight>
                <a:latin typeface="+mj-lt"/>
                <a:ea typeface="ADLaM Display" panose="020F0502020204030204" pitchFamily="2" charset="0"/>
                <a:cs typeface="Aldhabi" panose="020F0502020204030204" pitchFamily="2" charset="-78"/>
              </a:rPr>
              <a:t>Meta 4</a:t>
            </a:r>
            <a:r>
              <a:rPr lang="pt-BR" sz="2000" dirty="0">
                <a:solidFill>
                  <a:prstClr val="black"/>
                </a:solidFill>
                <a:highlight>
                  <a:srgbClr val="FFFFFF"/>
                </a:highlight>
                <a:latin typeface="+mj-lt"/>
                <a:ea typeface="ADLaM Display" panose="020F0502020204030204" pitchFamily="2" charset="0"/>
                <a:cs typeface="Aldhabi" panose="020F0502020204030204" pitchFamily="2" charset="-78"/>
              </a:rPr>
              <a:t> -</a:t>
            </a:r>
            <a:r>
              <a:rPr lang="pt-BR" sz="2000" dirty="0">
                <a:highlight>
                  <a:srgbClr val="FFFFFF"/>
                </a:highlight>
                <a:latin typeface="+mj-lt"/>
                <a:ea typeface="ADLaM Display" panose="020F0502020204030204" pitchFamily="2" charset="0"/>
                <a:cs typeface="Aldhabi" panose="020F0502020204030204" pitchFamily="2" charset="-78"/>
              </a:rPr>
              <a:t>DEBATER, ACOMPANHAR E FAZER PROPOSIÇÕES SOBRE BENEFÍCIO DE PRESTAÇÃO CONTINUADA COM FOCO NA GESTÃO, OPERACIONALIZAÇÃO E CONTROLE SOCIAL</a:t>
            </a:r>
            <a:endParaRPr lang="pt-BR" sz="2000" dirty="0">
              <a:solidFill>
                <a:prstClr val="black"/>
              </a:solidFill>
              <a:latin typeface="+mj-lt"/>
              <a:ea typeface="ADLaM Display" panose="020F0502020204030204" pitchFamily="2" charset="0"/>
              <a:cs typeface="Aldhabi" panose="020F0502020204030204" pitchFamily="2" charset="-78"/>
            </a:endParaRPr>
          </a:p>
          <a:p>
            <a:pPr lvl="0" defTabSz="685800">
              <a:lnSpc>
                <a:spcPct val="90000"/>
              </a:lnSpc>
              <a:spcBef>
                <a:spcPts val="750"/>
              </a:spcBef>
            </a:pPr>
            <a:endParaRPr lang="pt-BR" sz="2800" dirty="0">
              <a:solidFill>
                <a:prstClr val="black"/>
              </a:solidFill>
              <a:latin typeface="+mn-lt"/>
            </a:endParaRPr>
          </a:p>
          <a:p>
            <a:pPr marL="342900" indent="-342900" defTabSz="685800">
              <a:lnSpc>
                <a:spcPct val="90000"/>
              </a:lnSpc>
              <a:spcBef>
                <a:spcPts val="750"/>
              </a:spcBef>
              <a:buFont typeface="Arial" panose="020B0604020202020204" pitchFamily="34" charset="0"/>
              <a:buChar char="•"/>
            </a:pPr>
            <a:endParaRPr lang="pt-BR" sz="2800" dirty="0">
              <a:solidFill>
                <a:prstClr val="black"/>
              </a:solidFill>
              <a:latin typeface="+mn-lt"/>
              <a:ea typeface="Calibri"/>
              <a:cs typeface="Calibri"/>
            </a:endParaRPr>
          </a:p>
        </p:txBody>
      </p:sp>
    </p:spTree>
    <p:extLst>
      <p:ext uri="{BB962C8B-B14F-4D97-AF65-F5344CB8AC3E}">
        <p14:creationId xmlns:p14="http://schemas.microsoft.com/office/powerpoint/2010/main" val="456340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tângulo 7"/>
          <p:cNvSpPr/>
          <p:nvPr/>
        </p:nvSpPr>
        <p:spPr>
          <a:xfrm>
            <a:off x="1424696" y="572502"/>
            <a:ext cx="9627088" cy="1138773"/>
          </a:xfrm>
          <a:prstGeom prst="rect">
            <a:avLst/>
          </a:prstGeom>
        </p:spPr>
        <p:txBody>
          <a:bodyPr wrap="square" lIns="91440" tIns="45720" rIns="91440" bIns="45720" anchor="t">
            <a:spAutoFit/>
          </a:bodyPr>
          <a:lstStyle/>
          <a:p>
            <a:r>
              <a:rPr lang="pt-BR" sz="2200" b="1" dirty="0">
                <a:latin typeface="+mn-lt"/>
              </a:rPr>
              <a:t>PRINCIPAIS AÇÕES REALIZADAS DA CABSTR- GESTÃO </a:t>
            </a:r>
            <a:r>
              <a:rPr lang="pt-BR" sz="2000" b="1" dirty="0">
                <a:latin typeface="+mn-lt"/>
              </a:rPr>
              <a:t>2024</a:t>
            </a:r>
            <a:r>
              <a:rPr lang="pt-BR" sz="2200" b="1" dirty="0">
                <a:latin typeface="+mn-lt"/>
              </a:rPr>
              <a:t>/2026:</a:t>
            </a:r>
          </a:p>
          <a:p>
            <a:endParaRPr lang="pt-BR" sz="2200" b="1" dirty="0">
              <a:latin typeface="+mn-lt"/>
            </a:endParaRPr>
          </a:p>
          <a:p>
            <a:pPr marL="285750" indent="-285750" algn="just">
              <a:buFont typeface="Arial" panose="020B0604020202020204" pitchFamily="34" charset="0"/>
              <a:buChar char="•"/>
            </a:pPr>
            <a:endParaRPr lang="pt-BR" sz="2400" dirty="0">
              <a:latin typeface="+mn-lt"/>
              <a:ea typeface="Calibri"/>
              <a:cs typeface="Calibri"/>
            </a:endParaRPr>
          </a:p>
        </p:txBody>
      </p:sp>
      <p:sp>
        <p:nvSpPr>
          <p:cNvPr id="2" name="Retângulo 1"/>
          <p:cNvSpPr/>
          <p:nvPr/>
        </p:nvSpPr>
        <p:spPr>
          <a:xfrm>
            <a:off x="917253" y="1263719"/>
            <a:ext cx="9877645" cy="4801314"/>
          </a:xfrm>
          <a:prstGeom prst="rect">
            <a:avLst/>
          </a:prstGeom>
        </p:spPr>
        <p:txBody>
          <a:bodyPr wrap="square">
            <a:spAutoFit/>
          </a:bodyPr>
          <a:lstStyle/>
          <a:p>
            <a:pPr algn="just" defTabSz="685800">
              <a:defRPr/>
            </a:pPr>
            <a:endParaRPr lang="pt-BR" dirty="0">
              <a:highlight>
                <a:srgbClr val="FFFFFF"/>
              </a:highlight>
              <a:ea typeface="ADLaM Display" panose="020F0502020204030204" pitchFamily="2" charset="0"/>
              <a:cs typeface="Aldhabi" panose="020F0502020204030204" pitchFamily="2" charset="-78"/>
            </a:endParaRPr>
          </a:p>
          <a:p>
            <a:pPr marL="285750" indent="-285750" defTabSz="685800">
              <a:buFont typeface="Arial" panose="020B0604020202020204" pitchFamily="34" charset="0"/>
              <a:buChar char="•"/>
              <a:defRPr/>
            </a:pPr>
            <a:r>
              <a:rPr lang="pt-BR" b="1" dirty="0"/>
              <a:t>Painel RDA 2024 – Brasília</a:t>
            </a:r>
            <a:br>
              <a:rPr lang="pt-BR" b="1" dirty="0"/>
            </a:br>
            <a:r>
              <a:rPr lang="pt-BR" dirty="0"/>
              <a:t>Debate sobre benefícios </a:t>
            </a:r>
            <a:r>
              <a:rPr lang="pt-BR" dirty="0" err="1"/>
              <a:t>socioassistenciais</a:t>
            </a:r>
            <a:r>
              <a:rPr lang="pt-BR" dirty="0"/>
              <a:t> e programas de transferência de renda como instrumentos de proteção social, combate às desigualdades e promoção da dignidade, com enfoque na não criminalização da pobreza.</a:t>
            </a:r>
          </a:p>
          <a:p>
            <a:pPr marL="285750" indent="-285750" defTabSz="685800">
              <a:buFont typeface="Arial" panose="020B0604020202020204" pitchFamily="34" charset="0"/>
              <a:buChar char="•"/>
              <a:defRPr/>
            </a:pPr>
            <a:r>
              <a:rPr lang="pt-BR" b="1" dirty="0"/>
              <a:t>Monitoramento da 13ª Conferência Nacional de Assistência Social</a:t>
            </a:r>
            <a:r>
              <a:rPr lang="pt-BR" dirty="0"/>
              <a:t/>
            </a:r>
            <a:br>
              <a:rPr lang="pt-BR" dirty="0"/>
            </a:br>
            <a:r>
              <a:rPr lang="pt-BR" dirty="0"/>
              <a:t>Atualização do mapa de monitoramento e apreciação das deliberações relacionadas à CABSTR, subsidiando a Comissão de Controle Social na avaliação final das propostas.</a:t>
            </a:r>
          </a:p>
          <a:p>
            <a:pPr marL="285750" indent="-285750" defTabSz="685800">
              <a:buFont typeface="Arial" panose="020B0604020202020204" pitchFamily="34" charset="0"/>
              <a:buChar char="•"/>
              <a:defRPr/>
            </a:pPr>
            <a:r>
              <a:rPr lang="pt-BR" b="1" dirty="0"/>
              <a:t>Revisão da Resolução CNAS nº 15/2014</a:t>
            </a:r>
            <a:r>
              <a:rPr lang="pt-BR" dirty="0"/>
              <a:t/>
            </a:r>
            <a:br>
              <a:rPr lang="pt-BR" dirty="0"/>
            </a:br>
            <a:r>
              <a:rPr lang="pt-BR" dirty="0"/>
              <a:t>Realização de reuniões conjuntas, debates com especialistas e apreciação das contribuições da consulta pública, </a:t>
            </a:r>
            <a:r>
              <a:rPr lang="pt-BR" dirty="0" smtClean="0"/>
              <a:t>que resultou na </a:t>
            </a:r>
            <a:r>
              <a:rPr lang="pt-BR" dirty="0" smtClean="0"/>
              <a:t>Resolução </a:t>
            </a:r>
            <a:r>
              <a:rPr lang="pt-BR" dirty="0"/>
              <a:t>CNAS/MDS nº 202, de 25 de julho de 2025, que orienta os conselhos de assistência social, nas três esferas, quanto à sua organização e funcionamento como instância de participação e controle social do Programa Bolsa Família e do Cadastro Único de Programas Sociais do Governo Federal, bem como quanto à aplicação obrigatória dos percentuais dos índices de gestão descentralizada destinados ao controle social e dá outras providências.</a:t>
            </a:r>
          </a:p>
          <a:p>
            <a:pPr marL="285750" indent="-285750" defTabSz="685800">
              <a:buFont typeface="Arial" panose="020B0604020202020204" pitchFamily="34" charset="0"/>
              <a:buChar char="•"/>
              <a:defRPr/>
            </a:pPr>
            <a:endParaRPr lang="pt-BR" dirty="0"/>
          </a:p>
          <a:p>
            <a:pPr marL="285750" indent="-285750" defTabSz="685800">
              <a:buFont typeface="Arial" panose="020B0604020202020204" pitchFamily="34" charset="0"/>
              <a:buChar char="•"/>
              <a:defRPr/>
            </a:pPr>
            <a:endParaRPr lang="pt-BR" dirty="0"/>
          </a:p>
        </p:txBody>
      </p:sp>
    </p:spTree>
    <p:extLst>
      <p:ext uri="{BB962C8B-B14F-4D97-AF65-F5344CB8AC3E}">
        <p14:creationId xmlns:p14="http://schemas.microsoft.com/office/powerpoint/2010/main" val="396874981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2411</Words>
  <Application>Microsoft Office PowerPoint</Application>
  <PresentationFormat>Widescreen</PresentationFormat>
  <Paragraphs>212</Paragraphs>
  <Slides>21</Slides>
  <Notes>5</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21</vt:i4>
      </vt:variant>
    </vt:vector>
  </HeadingPairs>
  <TitlesOfParts>
    <vt:vector size="32" baseType="lpstr">
      <vt:lpstr>ADLaM Display</vt:lpstr>
      <vt:lpstr>Aldhabi</vt:lpstr>
      <vt:lpstr>Arial</vt:lpstr>
      <vt:lpstr>Arial,Sans-Serif</vt:lpstr>
      <vt:lpstr>Calibri</vt:lpstr>
      <vt:lpstr>Calibri Light</vt:lpstr>
      <vt:lpstr>Courier New</vt:lpstr>
      <vt:lpstr>Dashboard</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Isabela Viana Silva</dc:creator>
  <cp:lastModifiedBy>Jessica Aparecida Militão Facundo</cp:lastModifiedBy>
  <cp:revision>39</cp:revision>
  <dcterms:created xsi:type="dcterms:W3CDTF">2019-10-07T19:12:36Z</dcterms:created>
  <dcterms:modified xsi:type="dcterms:W3CDTF">2026-06-11T16:54:24Z</dcterms:modified>
</cp:coreProperties>
</file>