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9"/>
  </p:notesMasterIdLst>
  <p:sldIdLst>
    <p:sldId id="371" r:id="rId2"/>
    <p:sldId id="376" r:id="rId3"/>
    <p:sldId id="433" r:id="rId4"/>
    <p:sldId id="285" r:id="rId5"/>
    <p:sldId id="374" r:id="rId6"/>
    <p:sldId id="4171" r:id="rId7"/>
    <p:sldId id="4172" r:id="rId8"/>
    <p:sldId id="364" r:id="rId9"/>
    <p:sldId id="292" r:id="rId10"/>
    <p:sldId id="434" r:id="rId11"/>
    <p:sldId id="408" r:id="rId12"/>
    <p:sldId id="380" r:id="rId13"/>
    <p:sldId id="258" r:id="rId14"/>
    <p:sldId id="407" r:id="rId15"/>
    <p:sldId id="401" r:id="rId16"/>
    <p:sldId id="379" r:id="rId17"/>
    <p:sldId id="402" r:id="rId18"/>
    <p:sldId id="403" r:id="rId19"/>
    <p:sldId id="404" r:id="rId20"/>
    <p:sldId id="405" r:id="rId21"/>
    <p:sldId id="4173" r:id="rId22"/>
    <p:sldId id="409" r:id="rId23"/>
    <p:sldId id="410" r:id="rId24"/>
    <p:sldId id="411" r:id="rId25"/>
    <p:sldId id="412" r:id="rId26"/>
    <p:sldId id="266" r:id="rId27"/>
    <p:sldId id="289" r:id="rId28"/>
    <p:sldId id="413" r:id="rId29"/>
    <p:sldId id="268" r:id="rId30"/>
    <p:sldId id="4174" r:id="rId31"/>
    <p:sldId id="4175" r:id="rId32"/>
    <p:sldId id="4176" r:id="rId33"/>
    <p:sldId id="271" r:id="rId34"/>
    <p:sldId id="272" r:id="rId35"/>
    <p:sldId id="415" r:id="rId36"/>
    <p:sldId id="416" r:id="rId37"/>
    <p:sldId id="4178" r:id="rId38"/>
    <p:sldId id="4179" r:id="rId39"/>
    <p:sldId id="432" r:id="rId40"/>
    <p:sldId id="4168" r:id="rId41"/>
    <p:sldId id="4177" r:id="rId42"/>
    <p:sldId id="417" r:id="rId43"/>
    <p:sldId id="419" r:id="rId44"/>
    <p:sldId id="420" r:id="rId45"/>
    <p:sldId id="421" r:id="rId46"/>
    <p:sldId id="422" r:id="rId47"/>
    <p:sldId id="423" r:id="rId48"/>
    <p:sldId id="424" r:id="rId49"/>
    <p:sldId id="425" r:id="rId50"/>
    <p:sldId id="426" r:id="rId51"/>
    <p:sldId id="427" r:id="rId52"/>
    <p:sldId id="4180" r:id="rId53"/>
    <p:sldId id="442" r:id="rId54"/>
    <p:sldId id="333" r:id="rId55"/>
    <p:sldId id="4181" r:id="rId56"/>
    <p:sldId id="343" r:id="rId57"/>
    <p:sldId id="261" r:id="rId58"/>
  </p:sldIdLst>
  <p:sldSz cx="12192000" cy="6858000"/>
  <p:notesSz cx="6858000" cy="9144000"/>
  <p:embeddedFontLst>
    <p:embeddedFont>
      <p:font typeface="Aharoni" panose="02010803020104030203" pitchFamily="2" charset="-79"/>
      <p:bold r:id="rId60"/>
    </p:embeddedFont>
    <p:embeddedFont>
      <p:font typeface="Aptos Narrow" panose="020B0004020202020204" pitchFamily="34" charset="0"/>
      <p:regular r:id="rId61"/>
      <p:bold r:id="rId62"/>
      <p:italic r:id="rId63"/>
      <p:boldItalic r:id="rId64"/>
    </p:embeddedFont>
    <p:embeddedFont>
      <p:font typeface="Poppins" panose="00000500000000000000" pitchFamily="2" charset="0"/>
      <p:regular r:id="rId65"/>
      <p:bold r:id="rId66"/>
      <p:italic r:id="rId67"/>
      <p:boldItalic r:id="rId68"/>
    </p:embeddedFont>
    <p:embeddedFont>
      <p:font typeface="Poppins Light" panose="00000400000000000000" pitchFamily="2" charset="0"/>
      <p:regular r:id="rId69"/>
      <p:italic r:id="rId70"/>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3" autoAdjust="0"/>
    <p:restoredTop sz="94660"/>
  </p:normalViewPr>
  <p:slideViewPr>
    <p:cSldViewPr snapToGrid="0">
      <p:cViewPr varScale="1">
        <p:scale>
          <a:sx n="112" d="100"/>
          <a:sy n="112" d="100"/>
        </p:scale>
        <p:origin x="5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rgbClr val="C00000"/>
                </a:solidFill>
                <a:latin typeface="Poppins" panose="00000500000000000000" pitchFamily="2" charset="0"/>
                <a:ea typeface="+mn-ea"/>
                <a:cs typeface="Poppins" panose="00000500000000000000" pitchFamily="2" charset="0"/>
              </a:defRPr>
            </a:pPr>
            <a:r>
              <a:rPr lang="en-US" sz="2000" dirty="0">
                <a:solidFill>
                  <a:srgbClr val="C00000"/>
                </a:solidFill>
                <a:latin typeface="Poppins" panose="00000500000000000000" pitchFamily="2" charset="0"/>
                <a:cs typeface="Poppins" panose="00000500000000000000" pitchFamily="2" charset="0"/>
              </a:rPr>
              <a:t>Entidades Beneficentes de </a:t>
            </a:r>
            <a:r>
              <a:rPr lang="pt-BR" sz="2000" dirty="0">
                <a:solidFill>
                  <a:srgbClr val="C00000"/>
                </a:solidFill>
                <a:latin typeface="Poppins" panose="00000500000000000000" pitchFamily="2" charset="0"/>
                <a:cs typeface="Poppins" panose="00000500000000000000" pitchFamily="2" charset="0"/>
              </a:rPr>
              <a:t>Assistência Social CERTIFICADAS por Macrorregião do</a:t>
            </a:r>
            <a:r>
              <a:rPr lang="pt-BR" sz="2000" baseline="0" dirty="0">
                <a:solidFill>
                  <a:srgbClr val="C00000"/>
                </a:solidFill>
                <a:latin typeface="Poppins" panose="00000500000000000000" pitchFamily="2" charset="0"/>
                <a:cs typeface="Poppins" panose="00000500000000000000" pitchFamily="2" charset="0"/>
              </a:rPr>
              <a:t> brasil</a:t>
            </a:r>
            <a:br>
              <a:rPr lang="pt-BR" sz="2000" dirty="0">
                <a:solidFill>
                  <a:srgbClr val="C00000"/>
                </a:solidFill>
                <a:latin typeface="Poppins" panose="00000500000000000000" pitchFamily="2" charset="0"/>
                <a:cs typeface="Poppins" panose="00000500000000000000" pitchFamily="2" charset="0"/>
              </a:rPr>
            </a:br>
            <a:r>
              <a:rPr lang="pt-BR" sz="2000" dirty="0">
                <a:solidFill>
                  <a:srgbClr val="C00000"/>
                </a:solidFill>
                <a:latin typeface="Poppins" panose="00000500000000000000" pitchFamily="2" charset="0"/>
                <a:cs typeface="Poppins" panose="00000500000000000000" pitchFamily="2" charset="0"/>
              </a:rPr>
              <a:t>Total: 6.143</a:t>
            </a:r>
            <a:endParaRPr lang="en-US" sz="2000" dirty="0">
              <a:solidFill>
                <a:srgbClr val="C00000"/>
              </a:solidFill>
              <a:latin typeface="Poppins" panose="00000500000000000000" pitchFamily="2" charset="0"/>
              <a:cs typeface="Poppins" panose="00000500000000000000" pitchFamily="2" charset="0"/>
            </a:endParaRPr>
          </a:p>
        </c:rich>
      </c:tx>
      <c:overlay val="0"/>
      <c:spPr>
        <a:noFill/>
        <a:ln>
          <a:noFill/>
        </a:ln>
        <a:effectLst/>
      </c:spPr>
      <c:txPr>
        <a:bodyPr rot="0" spcFirstLastPara="1" vertOverflow="ellipsis" vert="horz" wrap="square" anchor="ctr" anchorCtr="1"/>
        <a:lstStyle/>
        <a:p>
          <a:pPr>
            <a:defRPr sz="2000" b="1" i="0" u="none" strike="noStrike" kern="1200" cap="all" spc="50" baseline="0">
              <a:solidFill>
                <a:srgbClr val="C00000"/>
              </a:solidFill>
              <a:latin typeface="Poppins" panose="00000500000000000000" pitchFamily="2" charset="0"/>
              <a:ea typeface="+mn-ea"/>
              <a:cs typeface="Poppins" panose="00000500000000000000" pitchFamily="2" charset="0"/>
            </a:defRPr>
          </a:pPr>
          <a:endParaRPr lang="pt-BR"/>
        </a:p>
      </c:txPr>
    </c:title>
    <c:autoTitleDeleted val="0"/>
    <c:plotArea>
      <c:layout/>
      <c:pieChart>
        <c:varyColors val="1"/>
        <c:ser>
          <c:idx val="0"/>
          <c:order val="0"/>
          <c:tx>
            <c:strRef>
              <c:f>Planilha1!$B$1</c:f>
              <c:strCache>
                <c:ptCount val="1"/>
                <c:pt idx="0">
                  <c:v>Vendas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B4-4CB1-86A6-69D9E904AA5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B4-4CB1-86A6-69D9E904AA5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5B4-4CB1-86A6-69D9E904AA5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5B4-4CB1-86A6-69D9E904AA5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5B4-4CB1-86A6-69D9E904AA5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lumMod val="10000"/>
                      </a:schemeClr>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Planilha1!$A$2:$A$6</c:f>
              <c:strCache>
                <c:ptCount val="5"/>
                <c:pt idx="0">
                  <c:v>Centro-Oeste</c:v>
                </c:pt>
                <c:pt idx="1">
                  <c:v>Nordeste</c:v>
                </c:pt>
                <c:pt idx="2">
                  <c:v>Norte</c:v>
                </c:pt>
                <c:pt idx="3">
                  <c:v>Sul</c:v>
                </c:pt>
                <c:pt idx="4">
                  <c:v>Sudeste</c:v>
                </c:pt>
              </c:strCache>
            </c:strRef>
          </c:cat>
          <c:val>
            <c:numRef>
              <c:f>Planilha1!$B$2:$B$6</c:f>
              <c:numCache>
                <c:formatCode>General</c:formatCode>
                <c:ptCount val="5"/>
                <c:pt idx="0">
                  <c:v>1502</c:v>
                </c:pt>
                <c:pt idx="1">
                  <c:v>477</c:v>
                </c:pt>
                <c:pt idx="2">
                  <c:v>123</c:v>
                </c:pt>
                <c:pt idx="3">
                  <c:v>382</c:v>
                </c:pt>
                <c:pt idx="4">
                  <c:v>3593</c:v>
                </c:pt>
              </c:numCache>
            </c:numRef>
          </c:val>
          <c:extLst>
            <c:ext xmlns:c16="http://schemas.microsoft.com/office/drawing/2014/chart" uri="{C3380CC4-5D6E-409C-BE32-E72D297353CC}">
              <c16:uniqueId val="{0000000A-85B4-4CB1-86A6-69D9E904AA5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7030358126240156"/>
          <c:y val="0.2185568625625616"/>
          <c:w val="0.46771870438195473"/>
          <c:h val="4.25955606487508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rgbClr val="C00000"/>
                </a:solidFill>
                <a:latin typeface="Poppins" panose="00000500000000000000" pitchFamily="2" charset="0"/>
                <a:ea typeface="+mn-ea"/>
                <a:cs typeface="Poppins" panose="00000500000000000000" pitchFamily="2" charset="0"/>
              </a:defRPr>
            </a:pPr>
            <a:r>
              <a:rPr lang="en-US" sz="2000" dirty="0">
                <a:solidFill>
                  <a:srgbClr val="C00000"/>
                </a:solidFill>
                <a:latin typeface="Poppins" panose="00000500000000000000" pitchFamily="2" charset="0"/>
                <a:cs typeface="Poppins" panose="00000500000000000000" pitchFamily="2" charset="0"/>
              </a:rPr>
              <a:t>Entidades Beneficentes de </a:t>
            </a:r>
            <a:r>
              <a:rPr lang="pt-BR" sz="2000" dirty="0">
                <a:solidFill>
                  <a:srgbClr val="C00000"/>
                </a:solidFill>
                <a:latin typeface="Poppins" panose="00000500000000000000" pitchFamily="2" charset="0"/>
                <a:cs typeface="Poppins" panose="00000500000000000000" pitchFamily="2" charset="0"/>
              </a:rPr>
              <a:t>Assistência Social por PORTE DE MUNICÍPIO</a:t>
            </a:r>
            <a:endParaRPr lang="en-US" sz="2000" dirty="0">
              <a:solidFill>
                <a:srgbClr val="C00000"/>
              </a:solidFill>
              <a:latin typeface="Poppins" panose="00000500000000000000" pitchFamily="2" charset="0"/>
              <a:cs typeface="Poppins" panose="00000500000000000000" pitchFamily="2" charset="0"/>
            </a:endParaRPr>
          </a:p>
        </c:rich>
      </c:tx>
      <c:overlay val="0"/>
      <c:spPr>
        <a:noFill/>
        <a:ln>
          <a:noFill/>
        </a:ln>
        <a:effectLst/>
      </c:spPr>
      <c:txPr>
        <a:bodyPr rot="0" spcFirstLastPara="1" vertOverflow="ellipsis" vert="horz" wrap="square" anchor="ctr" anchorCtr="1"/>
        <a:lstStyle/>
        <a:p>
          <a:pPr>
            <a:defRPr sz="2000" b="1" i="0" u="none" strike="noStrike" kern="1200" cap="all" spc="50" baseline="0">
              <a:solidFill>
                <a:srgbClr val="C00000"/>
              </a:solidFill>
              <a:latin typeface="Poppins" panose="00000500000000000000" pitchFamily="2" charset="0"/>
              <a:ea typeface="+mn-ea"/>
              <a:cs typeface="Poppins" panose="00000500000000000000" pitchFamily="2" charset="0"/>
            </a:defRPr>
          </a:pPr>
          <a:endParaRPr lang="pt-BR"/>
        </a:p>
      </c:txPr>
    </c:title>
    <c:autoTitleDeleted val="0"/>
    <c:plotArea>
      <c:layout/>
      <c:pieChart>
        <c:varyColors val="1"/>
        <c:ser>
          <c:idx val="0"/>
          <c:order val="0"/>
          <c:tx>
            <c:strRef>
              <c:f>Planilha1!$B$1</c:f>
              <c:strCache>
                <c:ptCount val="1"/>
                <c:pt idx="0">
                  <c:v>Vendas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F04-4701-B92F-FB6E982CB9B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F04-4701-B92F-FB6E982CB9B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F04-4701-B92F-FB6E982CB9B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F04-4701-B92F-FB6E982CB9B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F04-4701-B92F-FB6E982CB9B2}"/>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lumMod val="10000"/>
                      </a:schemeClr>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Planilha1!$A$2:$A$6</c:f>
              <c:strCache>
                <c:ptCount val="5"/>
                <c:pt idx="0">
                  <c:v>Grande</c:v>
                </c:pt>
                <c:pt idx="1">
                  <c:v>Médio</c:v>
                </c:pt>
                <c:pt idx="2">
                  <c:v>Metrópole</c:v>
                </c:pt>
                <c:pt idx="3">
                  <c:v>Pequeno I</c:v>
                </c:pt>
                <c:pt idx="4">
                  <c:v>Pequeno II</c:v>
                </c:pt>
              </c:strCache>
            </c:strRef>
          </c:cat>
          <c:val>
            <c:numRef>
              <c:f>Planilha1!$B$2:$B$6</c:f>
              <c:numCache>
                <c:formatCode>General</c:formatCode>
                <c:ptCount val="5"/>
                <c:pt idx="0">
                  <c:v>30</c:v>
                </c:pt>
                <c:pt idx="1">
                  <c:v>12</c:v>
                </c:pt>
                <c:pt idx="2">
                  <c:v>17</c:v>
                </c:pt>
                <c:pt idx="3">
                  <c:v>22</c:v>
                </c:pt>
                <c:pt idx="4">
                  <c:v>19</c:v>
                </c:pt>
              </c:numCache>
            </c:numRef>
          </c:val>
          <c:extLst>
            <c:ext xmlns:c16="http://schemas.microsoft.com/office/drawing/2014/chart" uri="{C3380CC4-5D6E-409C-BE32-E72D297353CC}">
              <c16:uniqueId val="{0000000A-CF04-4701-B92F-FB6E982CB9B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Poppins" panose="00000500000000000000" pitchFamily="2" charset="0"/>
                <a:ea typeface="+mn-ea"/>
                <a:cs typeface="Poppins" panose="00000500000000000000" pitchFamily="2" charset="0"/>
              </a:defRPr>
            </a:pPr>
            <a:r>
              <a:rPr lang="en-US" sz="2000" b="1" dirty="0">
                <a:solidFill>
                  <a:schemeClr val="tx1"/>
                </a:solidFill>
                <a:latin typeface="Poppins" panose="00000500000000000000" pitchFamily="2" charset="0"/>
                <a:cs typeface="Poppins" panose="00000500000000000000" pitchFamily="2" charset="0"/>
              </a:rPr>
              <a:t>OSCS</a:t>
            </a:r>
            <a:r>
              <a:rPr lang="en-US" sz="2000" b="1" baseline="0" dirty="0">
                <a:solidFill>
                  <a:schemeClr val="tx1"/>
                </a:solidFill>
                <a:latin typeface="Poppins" panose="00000500000000000000" pitchFamily="2" charset="0"/>
                <a:cs typeface="Poppins" panose="00000500000000000000" pitchFamily="2" charset="0"/>
              </a:rPr>
              <a:t> </a:t>
            </a:r>
            <a:r>
              <a:rPr lang="en-US" sz="2000" b="1" dirty="0">
                <a:solidFill>
                  <a:schemeClr val="tx1"/>
                </a:solidFill>
                <a:latin typeface="Poppins" panose="00000500000000000000" pitchFamily="2" charset="0"/>
                <a:cs typeface="Poppins" panose="00000500000000000000" pitchFamily="2" charset="0"/>
              </a:rPr>
              <a:t>DE </a:t>
            </a:r>
            <a:r>
              <a:rPr lang="pt-BR" sz="2000" b="1" dirty="0">
                <a:solidFill>
                  <a:schemeClr val="tx1"/>
                </a:solidFill>
                <a:latin typeface="Poppins" panose="00000500000000000000" pitchFamily="2" charset="0"/>
                <a:cs typeface="Poppins" panose="00000500000000000000" pitchFamily="2" charset="0"/>
              </a:rPr>
              <a:t>ASSISTÊNCIA SOCIAL POR RECEITA</a:t>
            </a:r>
            <a:r>
              <a:rPr lang="pt-BR" sz="2000" b="1" baseline="0" dirty="0">
                <a:solidFill>
                  <a:schemeClr val="tx1"/>
                </a:solidFill>
                <a:latin typeface="Poppins" panose="00000500000000000000" pitchFamily="2" charset="0"/>
                <a:cs typeface="Poppins" panose="00000500000000000000" pitchFamily="2" charset="0"/>
              </a:rPr>
              <a:t> BRUTA</a:t>
            </a:r>
            <a:endParaRPr lang="en-US" sz="2000" b="1" dirty="0">
              <a:solidFill>
                <a:schemeClr val="tx1"/>
              </a:solidFill>
              <a:latin typeface="Poppins" panose="00000500000000000000" pitchFamily="2" charset="0"/>
              <a:cs typeface="Poppins" panose="00000500000000000000" pitchFamily="2"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Poppins" panose="00000500000000000000" pitchFamily="2" charset="0"/>
              <a:ea typeface="+mn-ea"/>
              <a:cs typeface="Poppins" panose="00000500000000000000" pitchFamily="2" charset="0"/>
            </a:defRPr>
          </a:pPr>
          <a:endParaRPr lang="pt-BR"/>
        </a:p>
      </c:txPr>
    </c:title>
    <c:autoTitleDeleted val="0"/>
    <c:plotArea>
      <c:layout/>
      <c:barChart>
        <c:barDir val="col"/>
        <c:grouping val="clustered"/>
        <c:varyColors val="0"/>
        <c:ser>
          <c:idx val="0"/>
          <c:order val="0"/>
          <c:tx>
            <c:strRef>
              <c:f>Planilha1!$B$1</c:f>
              <c:strCache>
                <c:ptCount val="1"/>
                <c:pt idx="0">
                  <c:v>Vendas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B48C-4E4B-9E67-F1A50E9A3E0D}"/>
              </c:ext>
            </c:extLst>
          </c:dPt>
          <c:dPt>
            <c:idx val="1"/>
            <c:invertIfNegative val="0"/>
            <c:bubble3D val="0"/>
            <c:extLst>
              <c:ext xmlns:c16="http://schemas.microsoft.com/office/drawing/2014/chart" uri="{C3380CC4-5D6E-409C-BE32-E72D297353CC}">
                <c16:uniqueId val="{00000001-B48C-4E4B-9E67-F1A50E9A3E0D}"/>
              </c:ext>
            </c:extLst>
          </c:dPt>
          <c:dPt>
            <c:idx val="2"/>
            <c:invertIfNegative val="0"/>
            <c:bubble3D val="0"/>
            <c:extLst>
              <c:ext xmlns:c16="http://schemas.microsoft.com/office/drawing/2014/chart" uri="{C3380CC4-5D6E-409C-BE32-E72D297353CC}">
                <c16:uniqueId val="{00000002-B48C-4E4B-9E67-F1A50E9A3E0D}"/>
              </c:ext>
            </c:extLst>
          </c:dPt>
          <c:dPt>
            <c:idx val="3"/>
            <c:invertIfNegative val="0"/>
            <c:bubble3D val="0"/>
            <c:extLst>
              <c:ext xmlns:c16="http://schemas.microsoft.com/office/drawing/2014/chart" uri="{C3380CC4-5D6E-409C-BE32-E72D297353CC}">
                <c16:uniqueId val="{00000003-B48C-4E4B-9E67-F1A50E9A3E0D}"/>
              </c:ext>
            </c:extLst>
          </c:dPt>
          <c:dPt>
            <c:idx val="4"/>
            <c:invertIfNegative val="0"/>
            <c:bubble3D val="0"/>
            <c:extLst>
              <c:ext xmlns:c16="http://schemas.microsoft.com/office/drawing/2014/chart" uri="{C3380CC4-5D6E-409C-BE32-E72D297353CC}">
                <c16:uniqueId val="{00000004-B48C-4E4B-9E67-F1A50E9A3E0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R$500 mil</c:v>
                </c:pt>
                <c:pt idx="1">
                  <c:v>R$500.000 a R$1.000.000,00</c:v>
                </c:pt>
                <c:pt idx="2">
                  <c:v>R$1.000.000,00 a R$2.500.000,00</c:v>
                </c:pt>
                <c:pt idx="3">
                  <c:v>R$2.500.000,00 a R$5.000.000,00</c:v>
                </c:pt>
                <c:pt idx="4">
                  <c:v>R$5.00.000,00 a R$10.000.000,00</c:v>
                </c:pt>
                <c:pt idx="5">
                  <c:v>Acima de R$10.000.000,00</c:v>
                </c:pt>
              </c:strCache>
            </c:strRef>
          </c:cat>
          <c:val>
            <c:numRef>
              <c:f>Planilha1!$B$2:$B$7</c:f>
              <c:numCache>
                <c:formatCode>0%</c:formatCode>
                <c:ptCount val="6"/>
                <c:pt idx="0">
                  <c:v>0.42</c:v>
                </c:pt>
                <c:pt idx="1">
                  <c:v>0.26</c:v>
                </c:pt>
                <c:pt idx="2">
                  <c:v>0.19</c:v>
                </c:pt>
                <c:pt idx="3">
                  <c:v>0.08</c:v>
                </c:pt>
                <c:pt idx="4">
                  <c:v>0.03</c:v>
                </c:pt>
                <c:pt idx="5">
                  <c:v>0.02</c:v>
                </c:pt>
              </c:numCache>
            </c:numRef>
          </c:val>
          <c:extLst>
            <c:ext xmlns:c16="http://schemas.microsoft.com/office/drawing/2014/chart" uri="{C3380CC4-5D6E-409C-BE32-E72D297353CC}">
              <c16:uniqueId val="{00000005-B48C-4E4B-9E67-F1A50E9A3E0D}"/>
            </c:ext>
          </c:extLst>
        </c:ser>
        <c:dLbls>
          <c:showLegendKey val="0"/>
          <c:showVal val="0"/>
          <c:showCatName val="0"/>
          <c:showSerName val="0"/>
          <c:showPercent val="0"/>
          <c:showBubbleSize val="0"/>
        </c:dLbls>
        <c:gapWidth val="219"/>
        <c:overlap val="-27"/>
        <c:axId val="1718776736"/>
        <c:axId val="1718777696"/>
      </c:barChart>
      <c:catAx>
        <c:axId val="171877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718777696"/>
        <c:crosses val="autoZero"/>
        <c:auto val="1"/>
        <c:lblAlgn val="ctr"/>
        <c:lblOffset val="100"/>
        <c:noMultiLvlLbl val="0"/>
      </c:catAx>
      <c:valAx>
        <c:axId val="171877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718776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Poppins" panose="00000500000000000000" pitchFamily="2" charset="0"/>
                <a:ea typeface="+mn-ea"/>
                <a:cs typeface="Poppins" panose="00000500000000000000" pitchFamily="2" charset="0"/>
              </a:defRPr>
            </a:pPr>
            <a:r>
              <a:rPr lang="en-US" dirty="0">
                <a:solidFill>
                  <a:schemeClr val="tx1"/>
                </a:solidFill>
              </a:rPr>
              <a:t>OSCS DE </a:t>
            </a:r>
            <a:r>
              <a:rPr lang="pt-BR" dirty="0">
                <a:solidFill>
                  <a:schemeClr val="tx1"/>
                </a:solidFill>
              </a:rPr>
              <a:t>ASSISTÊNCIA SOCIAL POR tipo de ofertas socioassistenciais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pt-BR"/>
        </a:p>
      </c:txPr>
    </c:title>
    <c:autoTitleDeleted val="0"/>
    <c:plotArea>
      <c:layout/>
      <c:barChart>
        <c:barDir val="bar"/>
        <c:grouping val="stacked"/>
        <c:varyColors val="0"/>
        <c:ser>
          <c:idx val="0"/>
          <c:order val="0"/>
          <c:tx>
            <c:strRef>
              <c:f>Planilha1!$B$1</c:f>
              <c:strCache>
                <c:ptCount val="1"/>
                <c:pt idx="0">
                  <c:v>Coluna1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CDCC-4870-91E4-666E38AC5103}"/>
              </c:ext>
            </c:extLst>
          </c:dPt>
          <c:dPt>
            <c:idx val="6"/>
            <c:invertIfNegative val="0"/>
            <c:bubble3D val="0"/>
            <c:extLst>
              <c:ext xmlns:c16="http://schemas.microsoft.com/office/drawing/2014/chart" uri="{C3380CC4-5D6E-409C-BE32-E72D297353CC}">
                <c16:uniqueId val="{00000001-CDCC-4870-91E4-666E38AC5103}"/>
              </c:ext>
            </c:extLst>
          </c:dPt>
          <c:dPt>
            <c:idx val="7"/>
            <c:invertIfNegative val="0"/>
            <c:bubble3D val="0"/>
            <c:extLst>
              <c:ext xmlns:c16="http://schemas.microsoft.com/office/drawing/2014/chart" uri="{C3380CC4-5D6E-409C-BE32-E72D297353CC}">
                <c16:uniqueId val="{00000002-CDCC-4870-91E4-666E38AC5103}"/>
              </c:ext>
            </c:extLst>
          </c:dPt>
          <c:dPt>
            <c:idx val="9"/>
            <c:invertIfNegative val="0"/>
            <c:bubble3D val="0"/>
            <c:extLst>
              <c:ext xmlns:c16="http://schemas.microsoft.com/office/drawing/2014/chart" uri="{C3380CC4-5D6E-409C-BE32-E72D297353CC}">
                <c16:uniqueId val="{00000003-CDCC-4870-91E4-666E38AC5103}"/>
              </c:ext>
            </c:extLst>
          </c:dPt>
          <c:dPt>
            <c:idx val="11"/>
            <c:invertIfNegative val="0"/>
            <c:bubble3D val="0"/>
            <c:extLst>
              <c:ext xmlns:c16="http://schemas.microsoft.com/office/drawing/2014/chart" uri="{C3380CC4-5D6E-409C-BE32-E72D297353CC}">
                <c16:uniqueId val="{00000004-CDCC-4870-91E4-666E38AC5103}"/>
              </c:ext>
            </c:extLst>
          </c:dPt>
          <c:dLbls>
            <c:dLbl>
              <c:idx val="12"/>
              <c:layout>
                <c:manualLayout>
                  <c:x val="2.3116539733863229E-2"/>
                  <c:y val="1.69147582449720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CC-4870-91E4-666E38AC5103}"/>
                </c:ext>
              </c:extLst>
            </c:dLbl>
            <c:dLbl>
              <c:idx val="13"/>
              <c:layout>
                <c:manualLayout>
                  <c:x val="2.29587211233068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CC-4870-91E4-666E38AC5103}"/>
                </c:ext>
              </c:extLst>
            </c:dLbl>
            <c:dLbl>
              <c:idx val="14"/>
              <c:layout>
                <c:manualLayout>
                  <c:x val="2.18107850671415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CC-4870-91E4-666E38AC5103}"/>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Poppins" panose="00000500000000000000" pitchFamily="2" charset="0"/>
                    <a:ea typeface="+mn-ea"/>
                    <a:cs typeface="Poppins" panose="00000500000000000000" pitchFamily="2"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Planilha1!$A$2:$A$16</c:f>
              <c:strCache>
                <c:ptCount val="15"/>
                <c:pt idx="0">
                  <c:v>Habilitação e Reabilitação</c:v>
                </c:pt>
                <c:pt idx="1">
                  <c:v>Convivência e Fortalecimento de Vínculos</c:v>
                </c:pt>
                <c:pt idx="2">
                  <c:v>Acolhimento da PSE de Alta Complexidade</c:v>
                </c:pt>
                <c:pt idx="3">
                  <c:v>Assessoramento, Defesa e/ou Garantia de Direitos</c:v>
                </c:pt>
                <c:pt idx="4">
                  <c:v>Acesso ao mundo do trabalho</c:v>
                </c:pt>
                <c:pt idx="5">
                  <c:v>Acolhimento em abrigo</c:v>
                </c:pt>
                <c:pt idx="6">
                  <c:v>Socioaprendizagem</c:v>
                </c:pt>
                <c:pt idx="7">
                  <c:v>Serviço de Proteção Social Especial</c:v>
                </c:pt>
                <c:pt idx="8">
                  <c:v>Casa de Apoio</c:v>
                </c:pt>
                <c:pt idx="9">
                  <c:v>Medidas Socioeducativas de LA/PSC</c:v>
                </c:pt>
                <c:pt idx="10">
                  <c:v>Abordagem Social</c:v>
                </c:pt>
                <c:pt idx="11">
                  <c:v>Proteção Social Básica no Domicílio</c:v>
                </c:pt>
                <c:pt idx="12">
                  <c:v>Família Acolhedora</c:v>
                </c:pt>
                <c:pt idx="13">
                  <c:v>Acolhimento em República</c:v>
                </c:pt>
                <c:pt idx="14">
                  <c:v>Apoio/Proteção em Emergência e Calamidade Pública</c:v>
                </c:pt>
              </c:strCache>
            </c:strRef>
          </c:cat>
          <c:val>
            <c:numRef>
              <c:f>Planilha1!$B$2:$B$16</c:f>
              <c:numCache>
                <c:formatCode>#,##0</c:formatCode>
                <c:ptCount val="15"/>
                <c:pt idx="0">
                  <c:v>2096</c:v>
                </c:pt>
                <c:pt idx="1">
                  <c:v>1986</c:v>
                </c:pt>
                <c:pt idx="2">
                  <c:v>1292</c:v>
                </c:pt>
                <c:pt idx="3" formatCode="General">
                  <c:v>532</c:v>
                </c:pt>
                <c:pt idx="4" formatCode="General">
                  <c:v>464</c:v>
                </c:pt>
                <c:pt idx="5" formatCode="General">
                  <c:v>457</c:v>
                </c:pt>
                <c:pt idx="6" formatCode="General">
                  <c:v>281</c:v>
                </c:pt>
                <c:pt idx="7" formatCode="General">
                  <c:v>138</c:v>
                </c:pt>
                <c:pt idx="8" formatCode="General">
                  <c:v>112</c:v>
                </c:pt>
                <c:pt idx="9" formatCode="General">
                  <c:v>67</c:v>
                </c:pt>
                <c:pt idx="10" formatCode="General">
                  <c:v>58</c:v>
                </c:pt>
                <c:pt idx="11" formatCode="General">
                  <c:v>56</c:v>
                </c:pt>
                <c:pt idx="12" formatCode="General">
                  <c:v>15</c:v>
                </c:pt>
                <c:pt idx="13" formatCode="General">
                  <c:v>15</c:v>
                </c:pt>
                <c:pt idx="14" formatCode="General">
                  <c:v>10</c:v>
                </c:pt>
              </c:numCache>
            </c:numRef>
          </c:val>
          <c:extLst>
            <c:ext xmlns:c16="http://schemas.microsoft.com/office/drawing/2014/chart" uri="{C3380CC4-5D6E-409C-BE32-E72D297353CC}">
              <c16:uniqueId val="{00000008-CDCC-4870-91E4-666E38AC5103}"/>
            </c:ext>
          </c:extLst>
        </c:ser>
        <c:dLbls>
          <c:dLblPos val="ctr"/>
          <c:showLegendKey val="0"/>
          <c:showVal val="1"/>
          <c:showCatName val="0"/>
          <c:showSerName val="0"/>
          <c:showPercent val="0"/>
          <c:showBubbleSize val="0"/>
        </c:dLbls>
        <c:gapWidth val="79"/>
        <c:overlap val="100"/>
        <c:axId val="1718776736"/>
        <c:axId val="1718777696"/>
      </c:barChart>
      <c:catAx>
        <c:axId val="171877673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Poppins" panose="00000500000000000000" pitchFamily="2" charset="0"/>
                <a:ea typeface="+mn-ea"/>
                <a:cs typeface="Poppins" panose="00000500000000000000" pitchFamily="2" charset="0"/>
              </a:defRPr>
            </a:pPr>
            <a:endParaRPr lang="pt-BR"/>
          </a:p>
        </c:txPr>
        <c:crossAx val="1718777696"/>
        <c:crosses val="autoZero"/>
        <c:auto val="1"/>
        <c:lblAlgn val="ctr"/>
        <c:lblOffset val="100"/>
        <c:noMultiLvlLbl val="0"/>
      </c:catAx>
      <c:valAx>
        <c:axId val="1718777696"/>
        <c:scaling>
          <c:orientation val="minMax"/>
        </c:scaling>
        <c:delete val="1"/>
        <c:axPos val="t"/>
        <c:numFmt formatCode="#,##0" sourceLinked="1"/>
        <c:majorTickMark val="none"/>
        <c:minorTickMark val="none"/>
        <c:tickLblPos val="nextTo"/>
        <c:crossAx val="1718776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anose="00000500000000000000" pitchFamily="2" charset="0"/>
          <a:cs typeface="Poppins" panose="00000500000000000000" pitchFamily="2"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86591-F08E-2841-B708-A210BFD8E679}" type="doc">
      <dgm:prSet loTypeId="urn:microsoft.com/office/officeart/2005/8/layout/hierarchy2" loCatId="" qsTypeId="urn:microsoft.com/office/officeart/2005/8/quickstyle/simple1" qsCatId="simple" csTypeId="urn:microsoft.com/office/officeart/2005/8/colors/colorful5" csCatId="colorful" phldr="1"/>
      <dgm:spPr/>
      <dgm:t>
        <a:bodyPr/>
        <a:lstStyle/>
        <a:p>
          <a:endParaRPr lang="pt-BR"/>
        </a:p>
      </dgm:t>
    </dgm:pt>
    <dgm:pt modelId="{6C3677AF-19B8-CD49-86B0-E6F1BE6CF50D}">
      <dgm:prSet phldrT="[Texto]" custT="1"/>
      <dgm:spPr>
        <a:solidFill>
          <a:srgbClr val="224D8C"/>
        </a:solidFill>
        <a:ln>
          <a:noFill/>
        </a:ln>
      </dgm:spPr>
      <dgm:t>
        <a:bodyPr/>
        <a:lstStyle/>
        <a:p>
          <a:r>
            <a:rPr lang="pt-BR" sz="1500" b="1" dirty="0">
              <a:latin typeface="Poppins "/>
              <a:cs typeface="Poppins" panose="020B0604020202020204" charset="0"/>
            </a:rPr>
            <a:t>Entidades e OSC no SUAS</a:t>
          </a:r>
        </a:p>
      </dgm:t>
    </dgm:pt>
    <dgm:pt modelId="{F3678ABF-C586-E94D-9B2E-2E92F67451D0}" type="parTrans" cxnId="{6257E72A-4988-674A-A1B8-0CACE168C485}">
      <dgm:prSet/>
      <dgm:spPr/>
      <dgm:t>
        <a:bodyPr/>
        <a:lstStyle/>
        <a:p>
          <a:endParaRPr lang="pt-BR" sz="1500">
            <a:latin typeface="Poppins "/>
          </a:endParaRPr>
        </a:p>
      </dgm:t>
    </dgm:pt>
    <dgm:pt modelId="{11E138DC-B536-614E-91BC-61ECFE86ED05}" type="sibTrans" cxnId="{6257E72A-4988-674A-A1B8-0CACE168C485}">
      <dgm:prSet/>
      <dgm:spPr/>
      <dgm:t>
        <a:bodyPr/>
        <a:lstStyle/>
        <a:p>
          <a:endParaRPr lang="pt-BR" sz="1500">
            <a:latin typeface="Poppins "/>
          </a:endParaRPr>
        </a:p>
      </dgm:t>
    </dgm:pt>
    <dgm:pt modelId="{AC323AE8-10C4-9E42-BD0F-0B685CFD5ECE}">
      <dgm:prSet phldrT="[Texto]" custT="1"/>
      <dgm:spPr>
        <a:ln>
          <a:noFill/>
        </a:ln>
      </dgm:spPr>
      <dgm:t>
        <a:bodyPr/>
        <a:lstStyle/>
        <a:p>
          <a:r>
            <a:rPr lang="pt-BR" sz="1500" b="1" dirty="0">
              <a:latin typeface="Poppins "/>
              <a:cs typeface="Poppins" panose="020B0604020202020204" charset="0"/>
            </a:rPr>
            <a:t>Atendimento</a:t>
          </a:r>
        </a:p>
      </dgm:t>
    </dgm:pt>
    <dgm:pt modelId="{99A4142E-67D3-2142-B829-E2A08F3B6537}" type="parTrans" cxnId="{952C335B-6577-CD4E-8C43-CD43906C82DD}">
      <dgm:prSet custT="1"/>
      <dgm:spPr/>
      <dgm:t>
        <a:bodyPr/>
        <a:lstStyle/>
        <a:p>
          <a:endParaRPr lang="pt-BR" sz="1500">
            <a:latin typeface="Poppins "/>
          </a:endParaRPr>
        </a:p>
      </dgm:t>
    </dgm:pt>
    <dgm:pt modelId="{7CE8CCCE-52C4-074C-898C-4075F367B090}" type="sibTrans" cxnId="{952C335B-6577-CD4E-8C43-CD43906C82DD}">
      <dgm:prSet/>
      <dgm:spPr/>
      <dgm:t>
        <a:bodyPr/>
        <a:lstStyle/>
        <a:p>
          <a:endParaRPr lang="pt-BR" sz="1500">
            <a:latin typeface="Poppins "/>
          </a:endParaRPr>
        </a:p>
      </dgm:t>
    </dgm:pt>
    <dgm:pt modelId="{F76D81E0-476C-4641-B7E9-124FEFA7565E}">
      <dgm:prSet phldrT="[Texto]" custT="1"/>
      <dgm:spPr>
        <a:ln>
          <a:noFill/>
        </a:ln>
      </dgm:spPr>
      <dgm:t>
        <a:bodyPr/>
        <a:lstStyle/>
        <a:p>
          <a:r>
            <a:rPr lang="pt-BR" sz="1500" b="1" dirty="0">
              <a:latin typeface="Poppins "/>
              <a:cs typeface="Poppins" panose="020B0604020202020204" charset="0"/>
            </a:rPr>
            <a:t>Serviços </a:t>
          </a:r>
          <a:r>
            <a:rPr lang="pt-BR" sz="1500" b="1" dirty="0" err="1">
              <a:latin typeface="Poppins "/>
              <a:cs typeface="Poppins" panose="020B0604020202020204" charset="0"/>
            </a:rPr>
            <a:t>Socioassistenciais</a:t>
          </a:r>
          <a:r>
            <a:rPr lang="pt-BR" sz="1500" b="1" dirty="0">
              <a:latin typeface="Poppins "/>
              <a:cs typeface="Poppins" panose="020B0604020202020204" charset="0"/>
            </a:rPr>
            <a:t> Tipificados</a:t>
          </a:r>
        </a:p>
      </dgm:t>
    </dgm:pt>
    <dgm:pt modelId="{BB2C7C02-9557-704E-A39E-ACE447D79081}" type="parTrans" cxnId="{951BC35F-3732-FF4A-BB32-2E0A9A929F06}">
      <dgm:prSet custT="1"/>
      <dgm:spPr/>
      <dgm:t>
        <a:bodyPr/>
        <a:lstStyle/>
        <a:p>
          <a:endParaRPr lang="pt-BR" sz="1500">
            <a:latin typeface="Poppins "/>
          </a:endParaRPr>
        </a:p>
      </dgm:t>
    </dgm:pt>
    <dgm:pt modelId="{3358E8D4-DA3F-BD41-9E73-EE5342E270C9}" type="sibTrans" cxnId="{951BC35F-3732-FF4A-BB32-2E0A9A929F06}">
      <dgm:prSet/>
      <dgm:spPr/>
      <dgm:t>
        <a:bodyPr/>
        <a:lstStyle/>
        <a:p>
          <a:endParaRPr lang="pt-BR" sz="1500">
            <a:latin typeface="Poppins "/>
          </a:endParaRPr>
        </a:p>
      </dgm:t>
    </dgm:pt>
    <dgm:pt modelId="{FEAFBE04-7235-AD4A-AAE8-8B62811D8D70}">
      <dgm:prSet phldrT="[Texto]" custT="1"/>
      <dgm:spPr>
        <a:ln>
          <a:noFill/>
        </a:ln>
      </dgm:spPr>
      <dgm:t>
        <a:bodyPr/>
        <a:lstStyle/>
        <a:p>
          <a:r>
            <a:rPr lang="pt-BR" sz="1500" b="1" dirty="0">
              <a:latin typeface="Poppins "/>
              <a:cs typeface="Poppins" panose="020B0604020202020204" charset="0"/>
            </a:rPr>
            <a:t>Ações complementares</a:t>
          </a:r>
        </a:p>
      </dgm:t>
    </dgm:pt>
    <dgm:pt modelId="{8C610F40-C5A0-3349-9807-C0D42FDCD834}" type="parTrans" cxnId="{ADB2E9AF-527A-4D46-BB5A-F32A79CDCF22}">
      <dgm:prSet custT="1"/>
      <dgm:spPr/>
      <dgm:t>
        <a:bodyPr/>
        <a:lstStyle/>
        <a:p>
          <a:endParaRPr lang="pt-BR" sz="1500">
            <a:latin typeface="Poppins "/>
          </a:endParaRPr>
        </a:p>
      </dgm:t>
    </dgm:pt>
    <dgm:pt modelId="{3946CD71-2F66-C34F-A353-7211D2B332F5}" type="sibTrans" cxnId="{ADB2E9AF-527A-4D46-BB5A-F32A79CDCF22}">
      <dgm:prSet/>
      <dgm:spPr/>
      <dgm:t>
        <a:bodyPr/>
        <a:lstStyle/>
        <a:p>
          <a:endParaRPr lang="pt-BR" sz="1500">
            <a:latin typeface="Poppins "/>
          </a:endParaRPr>
        </a:p>
      </dgm:t>
    </dgm:pt>
    <dgm:pt modelId="{E56638D0-FF59-A844-9553-D09992964F81}">
      <dgm:prSet phldrT="[Texto]" custT="1"/>
      <dgm:spPr>
        <a:ln>
          <a:noFill/>
        </a:ln>
      </dgm:spPr>
      <dgm:t>
        <a:bodyPr/>
        <a:lstStyle/>
        <a:p>
          <a:r>
            <a:rPr lang="pt-BR" sz="1500" b="1" dirty="0">
              <a:latin typeface="Poppins "/>
              <a:cs typeface="Poppins" panose="020B0604020202020204" charset="0"/>
            </a:rPr>
            <a:t>Assessoramento</a:t>
          </a:r>
        </a:p>
      </dgm:t>
    </dgm:pt>
    <dgm:pt modelId="{D9CCB780-282A-2B47-9C31-F18BA506D753}" type="parTrans" cxnId="{4C7DA6FB-0BA6-6944-AF5C-8D9244A6D0F8}">
      <dgm:prSet custT="1"/>
      <dgm:spPr/>
      <dgm:t>
        <a:bodyPr/>
        <a:lstStyle/>
        <a:p>
          <a:endParaRPr lang="pt-BR" sz="1500">
            <a:latin typeface="Poppins "/>
          </a:endParaRPr>
        </a:p>
      </dgm:t>
    </dgm:pt>
    <dgm:pt modelId="{A99A396B-98DA-7D48-BE65-FA09268DE7E4}" type="sibTrans" cxnId="{4C7DA6FB-0BA6-6944-AF5C-8D9244A6D0F8}">
      <dgm:prSet/>
      <dgm:spPr/>
      <dgm:t>
        <a:bodyPr/>
        <a:lstStyle/>
        <a:p>
          <a:endParaRPr lang="pt-BR" sz="1500">
            <a:latin typeface="Poppins "/>
          </a:endParaRPr>
        </a:p>
      </dgm:t>
    </dgm:pt>
    <dgm:pt modelId="{9CCAD29D-BC5C-4948-811E-EAA248A0D260}">
      <dgm:prSet custT="1"/>
      <dgm:spPr>
        <a:ln>
          <a:noFill/>
        </a:ln>
      </dgm:spPr>
      <dgm:t>
        <a:bodyPr/>
        <a:lstStyle/>
        <a:p>
          <a:r>
            <a:rPr lang="pt-BR" sz="1500" b="1">
              <a:latin typeface="Poppins "/>
              <a:cs typeface="Poppins" panose="020B0604020202020204" charset="0"/>
            </a:rPr>
            <a:t>Defesa e Garantia de Direitos</a:t>
          </a:r>
        </a:p>
      </dgm:t>
    </dgm:pt>
    <dgm:pt modelId="{14A285A0-18E0-9E4C-AE66-52D14BE4B7FB}" type="parTrans" cxnId="{79246CD6-DC5E-0345-910E-5C60339AA7BA}">
      <dgm:prSet custT="1"/>
      <dgm:spPr/>
      <dgm:t>
        <a:bodyPr/>
        <a:lstStyle/>
        <a:p>
          <a:endParaRPr lang="pt-BR" sz="1500">
            <a:latin typeface="Poppins "/>
          </a:endParaRPr>
        </a:p>
      </dgm:t>
    </dgm:pt>
    <dgm:pt modelId="{A4C9629F-8534-2043-B765-A6DB5438FBAB}" type="sibTrans" cxnId="{79246CD6-DC5E-0345-910E-5C60339AA7BA}">
      <dgm:prSet/>
      <dgm:spPr/>
      <dgm:t>
        <a:bodyPr/>
        <a:lstStyle/>
        <a:p>
          <a:endParaRPr lang="pt-BR" sz="1500">
            <a:latin typeface="Poppins "/>
          </a:endParaRPr>
        </a:p>
      </dgm:t>
    </dgm:pt>
    <dgm:pt modelId="{364894EF-DACA-FD4E-8B43-4ECCBF8C572D}">
      <dgm:prSet custT="1"/>
      <dgm:spPr/>
      <dgm:t>
        <a:bodyPr/>
        <a:lstStyle/>
        <a:p>
          <a:r>
            <a:rPr lang="pt-BR" sz="1500" b="1" dirty="0">
              <a:latin typeface="Poppins "/>
              <a:cs typeface="Poppins" panose="020B0604020202020204" charset="0"/>
            </a:rPr>
            <a:t>Habilitação e Reabilitação</a:t>
          </a:r>
        </a:p>
      </dgm:t>
    </dgm:pt>
    <dgm:pt modelId="{2C62EB51-47DD-EB4E-A4A5-A158A72F918F}" type="parTrans" cxnId="{49AC57E0-8991-764A-8D37-277DCC02EEFC}">
      <dgm:prSet custT="1"/>
      <dgm:spPr/>
      <dgm:t>
        <a:bodyPr/>
        <a:lstStyle/>
        <a:p>
          <a:endParaRPr lang="pt-BR" sz="1500">
            <a:latin typeface="Poppins "/>
          </a:endParaRPr>
        </a:p>
      </dgm:t>
    </dgm:pt>
    <dgm:pt modelId="{3EB7BFC4-DAA9-1E4B-9CC2-FA93F574D567}" type="sibTrans" cxnId="{49AC57E0-8991-764A-8D37-277DCC02EEFC}">
      <dgm:prSet/>
      <dgm:spPr/>
      <dgm:t>
        <a:bodyPr/>
        <a:lstStyle/>
        <a:p>
          <a:endParaRPr lang="pt-BR" sz="1500">
            <a:latin typeface="Poppins "/>
          </a:endParaRPr>
        </a:p>
      </dgm:t>
    </dgm:pt>
    <dgm:pt modelId="{90B3AB1B-7FFC-B646-ADD9-C19C480677F3}">
      <dgm:prSet custT="1"/>
      <dgm:spPr/>
      <dgm:t>
        <a:bodyPr/>
        <a:lstStyle/>
        <a:p>
          <a:r>
            <a:rPr lang="pt-BR" sz="1200" dirty="0">
              <a:latin typeface="Poppins "/>
              <a:cs typeface="Poppins" panose="020B0604020202020204" charset="0"/>
            </a:rPr>
            <a:t> </a:t>
          </a:r>
          <a:r>
            <a:rPr lang="pt-BR" sz="1500" b="1" dirty="0">
              <a:latin typeface="Poppins "/>
              <a:cs typeface="Poppins" panose="020B0604020202020204" charset="0"/>
            </a:rPr>
            <a:t>Promoção e Integração ao Mundo do Trabalho</a:t>
          </a:r>
          <a:endParaRPr lang="pt-BR" sz="1500" dirty="0">
            <a:latin typeface="Poppins "/>
            <a:cs typeface="Poppins" panose="020B0604020202020204" charset="0"/>
          </a:endParaRPr>
        </a:p>
      </dgm:t>
    </dgm:pt>
    <dgm:pt modelId="{54235E82-BE53-2049-A5EA-4C0209DF49DC}" type="parTrans" cxnId="{7C0032C5-FE54-C14C-8054-615242A44E79}">
      <dgm:prSet custT="1"/>
      <dgm:spPr/>
      <dgm:t>
        <a:bodyPr/>
        <a:lstStyle/>
        <a:p>
          <a:endParaRPr lang="pt-BR" sz="1500">
            <a:latin typeface="Poppins "/>
          </a:endParaRPr>
        </a:p>
      </dgm:t>
    </dgm:pt>
    <dgm:pt modelId="{F0C61315-12A4-CE4A-A912-B0745CF545CF}" type="sibTrans" cxnId="{7C0032C5-FE54-C14C-8054-615242A44E79}">
      <dgm:prSet/>
      <dgm:spPr/>
      <dgm:t>
        <a:bodyPr/>
        <a:lstStyle/>
        <a:p>
          <a:endParaRPr lang="pt-BR" sz="1500">
            <a:latin typeface="Poppins "/>
          </a:endParaRPr>
        </a:p>
      </dgm:t>
    </dgm:pt>
    <dgm:pt modelId="{37D9617C-2488-6141-96A2-A191BE0A44C8}">
      <dgm:prSet custT="1"/>
      <dgm:spPr/>
      <dgm:t>
        <a:bodyPr/>
        <a:lstStyle/>
        <a:p>
          <a:r>
            <a:rPr lang="pt-BR" sz="1200" b="1" dirty="0">
              <a:latin typeface="Poppins "/>
              <a:cs typeface="Poppins" panose="020B0604020202020204" charset="0"/>
            </a:rPr>
            <a:t>Acolhimento Institucional Provisório de Pessoas e seus acompanhantes que estejam em trânsito</a:t>
          </a:r>
          <a:endParaRPr lang="pt-BR" sz="1200" dirty="0">
            <a:latin typeface="Poppins "/>
            <a:cs typeface="Poppins" panose="020B0604020202020204" charset="0"/>
          </a:endParaRPr>
        </a:p>
      </dgm:t>
    </dgm:pt>
    <dgm:pt modelId="{70C25894-108B-5F4F-81DF-F612184A1AD4}" type="parTrans" cxnId="{FD7D03E9-0BB5-F94C-A7B7-DE6C4DF54445}">
      <dgm:prSet custT="1"/>
      <dgm:spPr/>
      <dgm:t>
        <a:bodyPr/>
        <a:lstStyle/>
        <a:p>
          <a:endParaRPr lang="pt-BR" sz="1500">
            <a:latin typeface="Poppins "/>
          </a:endParaRPr>
        </a:p>
      </dgm:t>
    </dgm:pt>
    <dgm:pt modelId="{2532E7F3-7078-FE4A-B645-1EB636E321F3}" type="sibTrans" cxnId="{FD7D03E9-0BB5-F94C-A7B7-DE6C4DF54445}">
      <dgm:prSet/>
      <dgm:spPr/>
      <dgm:t>
        <a:bodyPr/>
        <a:lstStyle/>
        <a:p>
          <a:endParaRPr lang="pt-BR" sz="1500">
            <a:latin typeface="Poppins "/>
          </a:endParaRPr>
        </a:p>
      </dgm:t>
    </dgm:pt>
    <dgm:pt modelId="{A9AFA81E-19F5-E146-883C-C3DA2CBBFF15}" type="pres">
      <dgm:prSet presAssocID="{9F786591-F08E-2841-B708-A210BFD8E679}" presName="diagram" presStyleCnt="0">
        <dgm:presLayoutVars>
          <dgm:chPref val="1"/>
          <dgm:dir/>
          <dgm:animOne val="branch"/>
          <dgm:animLvl val="lvl"/>
          <dgm:resizeHandles val="exact"/>
        </dgm:presLayoutVars>
      </dgm:prSet>
      <dgm:spPr/>
    </dgm:pt>
    <dgm:pt modelId="{7BDC84AA-C309-9847-A7CA-2F6A4E814F1C}" type="pres">
      <dgm:prSet presAssocID="{6C3677AF-19B8-CD49-86B0-E6F1BE6CF50D}" presName="root1" presStyleCnt="0"/>
      <dgm:spPr/>
    </dgm:pt>
    <dgm:pt modelId="{34F59E10-F0A7-B542-BBB7-26F1600DC2D0}" type="pres">
      <dgm:prSet presAssocID="{6C3677AF-19B8-CD49-86B0-E6F1BE6CF50D}" presName="LevelOneTextNode" presStyleLbl="node0" presStyleIdx="0" presStyleCnt="1">
        <dgm:presLayoutVars>
          <dgm:chPref val="3"/>
        </dgm:presLayoutVars>
      </dgm:prSet>
      <dgm:spPr/>
    </dgm:pt>
    <dgm:pt modelId="{368779D8-11F2-474D-B24D-B689A1579540}" type="pres">
      <dgm:prSet presAssocID="{6C3677AF-19B8-CD49-86B0-E6F1BE6CF50D}" presName="level2hierChild" presStyleCnt="0"/>
      <dgm:spPr/>
    </dgm:pt>
    <dgm:pt modelId="{FB403B3C-742E-BD4D-ADD2-6055EC3689A7}" type="pres">
      <dgm:prSet presAssocID="{99A4142E-67D3-2142-B829-E2A08F3B6537}" presName="conn2-1" presStyleLbl="parChTrans1D2" presStyleIdx="0" presStyleCnt="3"/>
      <dgm:spPr/>
    </dgm:pt>
    <dgm:pt modelId="{AEFBB06E-9D91-9048-A683-0BBCFBB7A5F2}" type="pres">
      <dgm:prSet presAssocID="{99A4142E-67D3-2142-B829-E2A08F3B6537}" presName="connTx" presStyleLbl="parChTrans1D2" presStyleIdx="0" presStyleCnt="3"/>
      <dgm:spPr/>
    </dgm:pt>
    <dgm:pt modelId="{2ACDD3C9-833E-0047-8984-59F84DB515C2}" type="pres">
      <dgm:prSet presAssocID="{AC323AE8-10C4-9E42-BD0F-0B685CFD5ECE}" presName="root2" presStyleCnt="0"/>
      <dgm:spPr/>
    </dgm:pt>
    <dgm:pt modelId="{5B8F7050-0949-A547-B5B9-E6906C9E8AC5}" type="pres">
      <dgm:prSet presAssocID="{AC323AE8-10C4-9E42-BD0F-0B685CFD5ECE}" presName="LevelTwoTextNode" presStyleLbl="node2" presStyleIdx="0" presStyleCnt="3">
        <dgm:presLayoutVars>
          <dgm:chPref val="3"/>
        </dgm:presLayoutVars>
      </dgm:prSet>
      <dgm:spPr/>
    </dgm:pt>
    <dgm:pt modelId="{4DBBE22B-B59C-0647-B78A-5CDBE07967B6}" type="pres">
      <dgm:prSet presAssocID="{AC323AE8-10C4-9E42-BD0F-0B685CFD5ECE}" presName="level3hierChild" presStyleCnt="0"/>
      <dgm:spPr/>
    </dgm:pt>
    <dgm:pt modelId="{E6E62F26-944A-CD4D-954C-A938A01B4DD8}" type="pres">
      <dgm:prSet presAssocID="{BB2C7C02-9557-704E-A39E-ACE447D79081}" presName="conn2-1" presStyleLbl="parChTrans1D3" presStyleIdx="0" presStyleCnt="2"/>
      <dgm:spPr/>
    </dgm:pt>
    <dgm:pt modelId="{CA552105-AADD-474A-9684-E1F1B101016F}" type="pres">
      <dgm:prSet presAssocID="{BB2C7C02-9557-704E-A39E-ACE447D79081}" presName="connTx" presStyleLbl="parChTrans1D3" presStyleIdx="0" presStyleCnt="2"/>
      <dgm:spPr/>
    </dgm:pt>
    <dgm:pt modelId="{DB03ABBF-AE1D-4D4F-A767-BFE27B57EA6B}" type="pres">
      <dgm:prSet presAssocID="{F76D81E0-476C-4641-B7E9-124FEFA7565E}" presName="root2" presStyleCnt="0"/>
      <dgm:spPr/>
    </dgm:pt>
    <dgm:pt modelId="{139378A5-5EE5-904E-9F0B-CB5A5E462236}" type="pres">
      <dgm:prSet presAssocID="{F76D81E0-476C-4641-B7E9-124FEFA7565E}" presName="LevelTwoTextNode" presStyleLbl="node3" presStyleIdx="0" presStyleCnt="2">
        <dgm:presLayoutVars>
          <dgm:chPref val="3"/>
        </dgm:presLayoutVars>
      </dgm:prSet>
      <dgm:spPr/>
    </dgm:pt>
    <dgm:pt modelId="{E1A27789-6CAE-B847-86DC-9396D29B2261}" type="pres">
      <dgm:prSet presAssocID="{F76D81E0-476C-4641-B7E9-124FEFA7565E}" presName="level3hierChild" presStyleCnt="0"/>
      <dgm:spPr/>
    </dgm:pt>
    <dgm:pt modelId="{253A0C06-E466-C241-A6EB-85B4457563C2}" type="pres">
      <dgm:prSet presAssocID="{8C610F40-C5A0-3349-9807-C0D42FDCD834}" presName="conn2-1" presStyleLbl="parChTrans1D3" presStyleIdx="1" presStyleCnt="2"/>
      <dgm:spPr/>
    </dgm:pt>
    <dgm:pt modelId="{C45913C9-E7BB-684A-9D44-C6323A85EEEA}" type="pres">
      <dgm:prSet presAssocID="{8C610F40-C5A0-3349-9807-C0D42FDCD834}" presName="connTx" presStyleLbl="parChTrans1D3" presStyleIdx="1" presStyleCnt="2"/>
      <dgm:spPr/>
    </dgm:pt>
    <dgm:pt modelId="{47006549-87DA-DA40-AA87-FF541A29A06F}" type="pres">
      <dgm:prSet presAssocID="{FEAFBE04-7235-AD4A-AAE8-8B62811D8D70}" presName="root2" presStyleCnt="0"/>
      <dgm:spPr/>
    </dgm:pt>
    <dgm:pt modelId="{13173900-8A68-C647-8B19-59FCEEE33136}" type="pres">
      <dgm:prSet presAssocID="{FEAFBE04-7235-AD4A-AAE8-8B62811D8D70}" presName="LevelTwoTextNode" presStyleLbl="node3" presStyleIdx="1" presStyleCnt="2">
        <dgm:presLayoutVars>
          <dgm:chPref val="3"/>
        </dgm:presLayoutVars>
      </dgm:prSet>
      <dgm:spPr/>
    </dgm:pt>
    <dgm:pt modelId="{DA7C2B0A-88A6-F74C-A275-49D7DD6E7419}" type="pres">
      <dgm:prSet presAssocID="{FEAFBE04-7235-AD4A-AAE8-8B62811D8D70}" presName="level3hierChild" presStyleCnt="0"/>
      <dgm:spPr/>
    </dgm:pt>
    <dgm:pt modelId="{36B3B58A-6085-114E-9985-6708F6997452}" type="pres">
      <dgm:prSet presAssocID="{2C62EB51-47DD-EB4E-A4A5-A158A72F918F}" presName="conn2-1" presStyleLbl="parChTrans1D4" presStyleIdx="0" presStyleCnt="3"/>
      <dgm:spPr/>
    </dgm:pt>
    <dgm:pt modelId="{64119BA1-6450-AE42-BB3E-682CC7753259}" type="pres">
      <dgm:prSet presAssocID="{2C62EB51-47DD-EB4E-A4A5-A158A72F918F}" presName="connTx" presStyleLbl="parChTrans1D4" presStyleIdx="0" presStyleCnt="3"/>
      <dgm:spPr/>
    </dgm:pt>
    <dgm:pt modelId="{E0A5BF51-8489-1745-8FF0-AA632C883A14}" type="pres">
      <dgm:prSet presAssocID="{364894EF-DACA-FD4E-8B43-4ECCBF8C572D}" presName="root2" presStyleCnt="0"/>
      <dgm:spPr/>
    </dgm:pt>
    <dgm:pt modelId="{789218D5-29ED-A34D-8627-A48F74FB8DF0}" type="pres">
      <dgm:prSet presAssocID="{364894EF-DACA-FD4E-8B43-4ECCBF8C572D}" presName="LevelTwoTextNode" presStyleLbl="node4" presStyleIdx="0" presStyleCnt="3" custScaleY="93551">
        <dgm:presLayoutVars>
          <dgm:chPref val="3"/>
        </dgm:presLayoutVars>
      </dgm:prSet>
      <dgm:spPr/>
    </dgm:pt>
    <dgm:pt modelId="{BA482949-BBAA-AD47-ABBB-3A8165A11C65}" type="pres">
      <dgm:prSet presAssocID="{364894EF-DACA-FD4E-8B43-4ECCBF8C572D}" presName="level3hierChild" presStyleCnt="0"/>
      <dgm:spPr/>
    </dgm:pt>
    <dgm:pt modelId="{CDB9EF35-031D-1545-A31C-DFD19837A5AC}" type="pres">
      <dgm:prSet presAssocID="{70C25894-108B-5F4F-81DF-F612184A1AD4}" presName="conn2-1" presStyleLbl="parChTrans1D4" presStyleIdx="1" presStyleCnt="3"/>
      <dgm:spPr/>
    </dgm:pt>
    <dgm:pt modelId="{1443827F-064D-194E-A8C8-1C1EE3DFAD6D}" type="pres">
      <dgm:prSet presAssocID="{70C25894-108B-5F4F-81DF-F612184A1AD4}" presName="connTx" presStyleLbl="parChTrans1D4" presStyleIdx="1" presStyleCnt="3"/>
      <dgm:spPr/>
    </dgm:pt>
    <dgm:pt modelId="{3E023F29-8D32-064E-BFF0-EABCF9876A1D}" type="pres">
      <dgm:prSet presAssocID="{37D9617C-2488-6141-96A2-A191BE0A44C8}" presName="root2" presStyleCnt="0"/>
      <dgm:spPr/>
    </dgm:pt>
    <dgm:pt modelId="{FEDD3F2A-1B3C-6047-9210-9AF5F6BC19C1}" type="pres">
      <dgm:prSet presAssocID="{37D9617C-2488-6141-96A2-A191BE0A44C8}" presName="LevelTwoTextNode" presStyleLbl="node4" presStyleIdx="1" presStyleCnt="3" custScaleY="124022">
        <dgm:presLayoutVars>
          <dgm:chPref val="3"/>
        </dgm:presLayoutVars>
      </dgm:prSet>
      <dgm:spPr/>
    </dgm:pt>
    <dgm:pt modelId="{3A9056E2-21F0-A54B-ABA0-5EEAEC61EBEA}" type="pres">
      <dgm:prSet presAssocID="{37D9617C-2488-6141-96A2-A191BE0A44C8}" presName="level3hierChild" presStyleCnt="0"/>
      <dgm:spPr/>
    </dgm:pt>
    <dgm:pt modelId="{0D3FCAEC-3A08-B249-8811-3FCFD1437D4C}" type="pres">
      <dgm:prSet presAssocID="{54235E82-BE53-2049-A5EA-4C0209DF49DC}" presName="conn2-1" presStyleLbl="parChTrans1D4" presStyleIdx="2" presStyleCnt="3"/>
      <dgm:spPr/>
    </dgm:pt>
    <dgm:pt modelId="{61497FC5-2EFB-FA4B-A1FD-E42D265345E1}" type="pres">
      <dgm:prSet presAssocID="{54235E82-BE53-2049-A5EA-4C0209DF49DC}" presName="connTx" presStyleLbl="parChTrans1D4" presStyleIdx="2" presStyleCnt="3"/>
      <dgm:spPr/>
    </dgm:pt>
    <dgm:pt modelId="{217A1669-0A34-D449-9730-CBD5A4B937FE}" type="pres">
      <dgm:prSet presAssocID="{90B3AB1B-7FFC-B646-ADD9-C19C480677F3}" presName="root2" presStyleCnt="0"/>
      <dgm:spPr/>
    </dgm:pt>
    <dgm:pt modelId="{CE679E90-1033-C44A-AC4D-406E5D6EEFAD}" type="pres">
      <dgm:prSet presAssocID="{90B3AB1B-7FFC-B646-ADD9-C19C480677F3}" presName="LevelTwoTextNode" presStyleLbl="node4" presStyleIdx="2" presStyleCnt="3" custScaleX="96540" custScaleY="98940">
        <dgm:presLayoutVars>
          <dgm:chPref val="3"/>
        </dgm:presLayoutVars>
      </dgm:prSet>
      <dgm:spPr/>
    </dgm:pt>
    <dgm:pt modelId="{6D985010-048A-DE42-9D1F-2FD4DDC59A29}" type="pres">
      <dgm:prSet presAssocID="{90B3AB1B-7FFC-B646-ADD9-C19C480677F3}" presName="level3hierChild" presStyleCnt="0"/>
      <dgm:spPr/>
    </dgm:pt>
    <dgm:pt modelId="{637B3B89-C8B3-8B44-AE00-74C3E8D2CCD8}" type="pres">
      <dgm:prSet presAssocID="{D9CCB780-282A-2B47-9C31-F18BA506D753}" presName="conn2-1" presStyleLbl="parChTrans1D2" presStyleIdx="1" presStyleCnt="3"/>
      <dgm:spPr/>
    </dgm:pt>
    <dgm:pt modelId="{495F3E84-CCEF-0E4F-8702-0E567B44EBA1}" type="pres">
      <dgm:prSet presAssocID="{D9CCB780-282A-2B47-9C31-F18BA506D753}" presName="connTx" presStyleLbl="parChTrans1D2" presStyleIdx="1" presStyleCnt="3"/>
      <dgm:spPr/>
    </dgm:pt>
    <dgm:pt modelId="{3E95A259-CD8E-2346-A82E-BA91B52DBECD}" type="pres">
      <dgm:prSet presAssocID="{E56638D0-FF59-A844-9553-D09992964F81}" presName="root2" presStyleCnt="0"/>
      <dgm:spPr/>
    </dgm:pt>
    <dgm:pt modelId="{339B29DE-0499-EC4E-BD23-6BFE99559811}" type="pres">
      <dgm:prSet presAssocID="{E56638D0-FF59-A844-9553-D09992964F81}" presName="LevelTwoTextNode" presStyleLbl="node2" presStyleIdx="1" presStyleCnt="3">
        <dgm:presLayoutVars>
          <dgm:chPref val="3"/>
        </dgm:presLayoutVars>
      </dgm:prSet>
      <dgm:spPr/>
    </dgm:pt>
    <dgm:pt modelId="{B2450BCE-E5B1-E143-8724-BED6A81E8F9A}" type="pres">
      <dgm:prSet presAssocID="{E56638D0-FF59-A844-9553-D09992964F81}" presName="level3hierChild" presStyleCnt="0"/>
      <dgm:spPr/>
    </dgm:pt>
    <dgm:pt modelId="{EEFC1F96-68A4-974C-8AD9-F8B0A17D736F}" type="pres">
      <dgm:prSet presAssocID="{14A285A0-18E0-9E4C-AE66-52D14BE4B7FB}" presName="conn2-1" presStyleLbl="parChTrans1D2" presStyleIdx="2" presStyleCnt="3"/>
      <dgm:spPr/>
    </dgm:pt>
    <dgm:pt modelId="{3ADE899B-FD35-CA48-9FB1-44EDD98CE8E0}" type="pres">
      <dgm:prSet presAssocID="{14A285A0-18E0-9E4C-AE66-52D14BE4B7FB}" presName="connTx" presStyleLbl="parChTrans1D2" presStyleIdx="2" presStyleCnt="3"/>
      <dgm:spPr/>
    </dgm:pt>
    <dgm:pt modelId="{FA738375-2FF5-3240-AB07-901323132928}" type="pres">
      <dgm:prSet presAssocID="{9CCAD29D-BC5C-4948-811E-EAA248A0D260}" presName="root2" presStyleCnt="0"/>
      <dgm:spPr/>
    </dgm:pt>
    <dgm:pt modelId="{C6ADE7E9-5140-5E45-86AD-601CEB348F8D}" type="pres">
      <dgm:prSet presAssocID="{9CCAD29D-BC5C-4948-811E-EAA248A0D260}" presName="LevelTwoTextNode" presStyleLbl="node2" presStyleIdx="2" presStyleCnt="3">
        <dgm:presLayoutVars>
          <dgm:chPref val="3"/>
        </dgm:presLayoutVars>
      </dgm:prSet>
      <dgm:spPr/>
    </dgm:pt>
    <dgm:pt modelId="{45E2A814-CCA6-0B4A-8284-C5C263A54BC2}" type="pres">
      <dgm:prSet presAssocID="{9CCAD29D-BC5C-4948-811E-EAA248A0D260}" presName="level3hierChild" presStyleCnt="0"/>
      <dgm:spPr/>
    </dgm:pt>
  </dgm:ptLst>
  <dgm:cxnLst>
    <dgm:cxn modelId="{9BB60102-46E2-694C-8E0A-30B946C365F5}" type="presOf" srcId="{2C62EB51-47DD-EB4E-A4A5-A158A72F918F}" destId="{64119BA1-6450-AE42-BB3E-682CC7753259}" srcOrd="1" destOrd="0" presId="urn:microsoft.com/office/officeart/2005/8/layout/hierarchy2"/>
    <dgm:cxn modelId="{8672670F-3872-E141-A8AB-6679F3E72A38}" type="presOf" srcId="{99A4142E-67D3-2142-B829-E2A08F3B6537}" destId="{FB403B3C-742E-BD4D-ADD2-6055EC3689A7}" srcOrd="0" destOrd="0" presId="urn:microsoft.com/office/officeart/2005/8/layout/hierarchy2"/>
    <dgm:cxn modelId="{2258B018-D5E7-C74F-BF7D-E1239AC7C991}" type="presOf" srcId="{AC323AE8-10C4-9E42-BD0F-0B685CFD5ECE}" destId="{5B8F7050-0949-A547-B5B9-E6906C9E8AC5}" srcOrd="0" destOrd="0" presId="urn:microsoft.com/office/officeart/2005/8/layout/hierarchy2"/>
    <dgm:cxn modelId="{6257E72A-4988-674A-A1B8-0CACE168C485}" srcId="{9F786591-F08E-2841-B708-A210BFD8E679}" destId="{6C3677AF-19B8-CD49-86B0-E6F1BE6CF50D}" srcOrd="0" destOrd="0" parTransId="{F3678ABF-C586-E94D-9B2E-2E92F67451D0}" sibTransId="{11E138DC-B536-614E-91BC-61ECFE86ED05}"/>
    <dgm:cxn modelId="{E692C632-C7BA-0149-93A4-646A23EC0213}" type="presOf" srcId="{14A285A0-18E0-9E4C-AE66-52D14BE4B7FB}" destId="{3ADE899B-FD35-CA48-9FB1-44EDD98CE8E0}" srcOrd="1" destOrd="0" presId="urn:microsoft.com/office/officeart/2005/8/layout/hierarchy2"/>
    <dgm:cxn modelId="{7FCEEA32-D3F4-6A49-B62A-FBBBB6376870}" type="presOf" srcId="{99A4142E-67D3-2142-B829-E2A08F3B6537}" destId="{AEFBB06E-9D91-9048-A683-0BBCFBB7A5F2}" srcOrd="1" destOrd="0" presId="urn:microsoft.com/office/officeart/2005/8/layout/hierarchy2"/>
    <dgm:cxn modelId="{952C335B-6577-CD4E-8C43-CD43906C82DD}" srcId="{6C3677AF-19B8-CD49-86B0-E6F1BE6CF50D}" destId="{AC323AE8-10C4-9E42-BD0F-0B685CFD5ECE}" srcOrd="0" destOrd="0" parTransId="{99A4142E-67D3-2142-B829-E2A08F3B6537}" sibTransId="{7CE8CCCE-52C4-074C-898C-4075F367B090}"/>
    <dgm:cxn modelId="{951BC35F-3732-FF4A-BB32-2E0A9A929F06}" srcId="{AC323AE8-10C4-9E42-BD0F-0B685CFD5ECE}" destId="{F76D81E0-476C-4641-B7E9-124FEFA7565E}" srcOrd="0" destOrd="0" parTransId="{BB2C7C02-9557-704E-A39E-ACE447D79081}" sibTransId="{3358E8D4-DA3F-BD41-9E73-EE5342E270C9}"/>
    <dgm:cxn modelId="{C00AFD45-9958-9B47-A863-233ABB724194}" type="presOf" srcId="{D9CCB780-282A-2B47-9C31-F18BA506D753}" destId="{637B3B89-C8B3-8B44-AE00-74C3E8D2CCD8}" srcOrd="0" destOrd="0" presId="urn:microsoft.com/office/officeart/2005/8/layout/hierarchy2"/>
    <dgm:cxn modelId="{C28CF047-57C9-CA4F-81B1-F62EC4A6FE16}" type="presOf" srcId="{D9CCB780-282A-2B47-9C31-F18BA506D753}" destId="{495F3E84-CCEF-0E4F-8702-0E567B44EBA1}" srcOrd="1" destOrd="0" presId="urn:microsoft.com/office/officeart/2005/8/layout/hierarchy2"/>
    <dgm:cxn modelId="{03324C49-10B2-7949-A812-04209A4FD465}" type="presOf" srcId="{FEAFBE04-7235-AD4A-AAE8-8B62811D8D70}" destId="{13173900-8A68-C647-8B19-59FCEEE33136}" srcOrd="0" destOrd="0" presId="urn:microsoft.com/office/officeart/2005/8/layout/hierarchy2"/>
    <dgm:cxn modelId="{04D1C04A-8884-7947-9655-A0A81D0D1CA4}" type="presOf" srcId="{F76D81E0-476C-4641-B7E9-124FEFA7565E}" destId="{139378A5-5EE5-904E-9F0B-CB5A5E462236}" srcOrd="0" destOrd="0" presId="urn:microsoft.com/office/officeart/2005/8/layout/hierarchy2"/>
    <dgm:cxn modelId="{F4C5434C-702F-404E-B877-605A5B7D0D7F}" type="presOf" srcId="{54235E82-BE53-2049-A5EA-4C0209DF49DC}" destId="{0D3FCAEC-3A08-B249-8811-3FCFD1437D4C}" srcOrd="0" destOrd="0" presId="urn:microsoft.com/office/officeart/2005/8/layout/hierarchy2"/>
    <dgm:cxn modelId="{87581D70-EF0A-B44D-B1DE-21295DA5C14E}" type="presOf" srcId="{2C62EB51-47DD-EB4E-A4A5-A158A72F918F}" destId="{36B3B58A-6085-114E-9985-6708F6997452}" srcOrd="0" destOrd="0" presId="urn:microsoft.com/office/officeart/2005/8/layout/hierarchy2"/>
    <dgm:cxn modelId="{62E2B251-007F-3B43-808D-65E81BB4D4B6}" type="presOf" srcId="{70C25894-108B-5F4F-81DF-F612184A1AD4}" destId="{CDB9EF35-031D-1545-A31C-DFD19837A5AC}" srcOrd="0" destOrd="0" presId="urn:microsoft.com/office/officeart/2005/8/layout/hierarchy2"/>
    <dgm:cxn modelId="{24A4F153-A9CE-3342-9903-18268971C3B5}" type="presOf" srcId="{54235E82-BE53-2049-A5EA-4C0209DF49DC}" destId="{61497FC5-2EFB-FA4B-A1FD-E42D265345E1}" srcOrd="1" destOrd="0" presId="urn:microsoft.com/office/officeart/2005/8/layout/hierarchy2"/>
    <dgm:cxn modelId="{BA922195-7A49-3E44-B4DE-642FB969F77A}" type="presOf" srcId="{BB2C7C02-9557-704E-A39E-ACE447D79081}" destId="{CA552105-AADD-474A-9684-E1F1B101016F}" srcOrd="1" destOrd="0" presId="urn:microsoft.com/office/officeart/2005/8/layout/hierarchy2"/>
    <dgm:cxn modelId="{E7EC1696-6681-694F-B80E-CB7D381022E9}" type="presOf" srcId="{6C3677AF-19B8-CD49-86B0-E6F1BE6CF50D}" destId="{34F59E10-F0A7-B542-BBB7-26F1600DC2D0}" srcOrd="0" destOrd="0" presId="urn:microsoft.com/office/officeart/2005/8/layout/hierarchy2"/>
    <dgm:cxn modelId="{5D94A59F-27AB-9940-B735-1E0DC2BA0AB7}" type="presOf" srcId="{9F786591-F08E-2841-B708-A210BFD8E679}" destId="{A9AFA81E-19F5-E146-883C-C3DA2CBBFF15}" srcOrd="0" destOrd="0" presId="urn:microsoft.com/office/officeart/2005/8/layout/hierarchy2"/>
    <dgm:cxn modelId="{2EE194A8-8C82-8F43-A205-4EF2DFC22C47}" type="presOf" srcId="{E56638D0-FF59-A844-9553-D09992964F81}" destId="{339B29DE-0499-EC4E-BD23-6BFE99559811}" srcOrd="0" destOrd="0" presId="urn:microsoft.com/office/officeart/2005/8/layout/hierarchy2"/>
    <dgm:cxn modelId="{315BCCA9-9A87-C742-A5EB-CD53F2248B25}" type="presOf" srcId="{90B3AB1B-7FFC-B646-ADD9-C19C480677F3}" destId="{CE679E90-1033-C44A-AC4D-406E5D6EEFAD}" srcOrd="0" destOrd="0" presId="urn:microsoft.com/office/officeart/2005/8/layout/hierarchy2"/>
    <dgm:cxn modelId="{ADB2E9AF-527A-4D46-BB5A-F32A79CDCF22}" srcId="{AC323AE8-10C4-9E42-BD0F-0B685CFD5ECE}" destId="{FEAFBE04-7235-AD4A-AAE8-8B62811D8D70}" srcOrd="1" destOrd="0" parTransId="{8C610F40-C5A0-3349-9807-C0D42FDCD834}" sibTransId="{3946CD71-2F66-C34F-A353-7211D2B332F5}"/>
    <dgm:cxn modelId="{F6B093C1-273B-254F-B3E0-E88353DCF763}" type="presOf" srcId="{37D9617C-2488-6141-96A2-A191BE0A44C8}" destId="{FEDD3F2A-1B3C-6047-9210-9AF5F6BC19C1}" srcOrd="0" destOrd="0" presId="urn:microsoft.com/office/officeart/2005/8/layout/hierarchy2"/>
    <dgm:cxn modelId="{99FAE2C2-B905-464A-A1EB-9ECCDBD3F646}" type="presOf" srcId="{70C25894-108B-5F4F-81DF-F612184A1AD4}" destId="{1443827F-064D-194E-A8C8-1C1EE3DFAD6D}" srcOrd="1" destOrd="0" presId="urn:microsoft.com/office/officeart/2005/8/layout/hierarchy2"/>
    <dgm:cxn modelId="{7C0032C5-FE54-C14C-8054-615242A44E79}" srcId="{FEAFBE04-7235-AD4A-AAE8-8B62811D8D70}" destId="{90B3AB1B-7FFC-B646-ADD9-C19C480677F3}" srcOrd="2" destOrd="0" parTransId="{54235E82-BE53-2049-A5EA-4C0209DF49DC}" sibTransId="{F0C61315-12A4-CE4A-A912-B0745CF545CF}"/>
    <dgm:cxn modelId="{1BF20CCA-603C-7544-AC55-B93221C1C38B}" type="presOf" srcId="{14A285A0-18E0-9E4C-AE66-52D14BE4B7FB}" destId="{EEFC1F96-68A4-974C-8AD9-F8B0A17D736F}" srcOrd="0" destOrd="0" presId="urn:microsoft.com/office/officeart/2005/8/layout/hierarchy2"/>
    <dgm:cxn modelId="{207F2DCE-DC4B-ED4A-9AB1-924EBD2A064D}" type="presOf" srcId="{8C610F40-C5A0-3349-9807-C0D42FDCD834}" destId="{C45913C9-E7BB-684A-9D44-C6323A85EEEA}" srcOrd="1" destOrd="0" presId="urn:microsoft.com/office/officeart/2005/8/layout/hierarchy2"/>
    <dgm:cxn modelId="{79246CD6-DC5E-0345-910E-5C60339AA7BA}" srcId="{6C3677AF-19B8-CD49-86B0-E6F1BE6CF50D}" destId="{9CCAD29D-BC5C-4948-811E-EAA248A0D260}" srcOrd="2" destOrd="0" parTransId="{14A285A0-18E0-9E4C-AE66-52D14BE4B7FB}" sibTransId="{A4C9629F-8534-2043-B765-A6DB5438FBAB}"/>
    <dgm:cxn modelId="{E30F2DD8-8996-464E-8E10-32D55DE5BD23}" type="presOf" srcId="{9CCAD29D-BC5C-4948-811E-EAA248A0D260}" destId="{C6ADE7E9-5140-5E45-86AD-601CEB348F8D}" srcOrd="0" destOrd="0" presId="urn:microsoft.com/office/officeart/2005/8/layout/hierarchy2"/>
    <dgm:cxn modelId="{49AC57E0-8991-764A-8D37-277DCC02EEFC}" srcId="{FEAFBE04-7235-AD4A-AAE8-8B62811D8D70}" destId="{364894EF-DACA-FD4E-8B43-4ECCBF8C572D}" srcOrd="0" destOrd="0" parTransId="{2C62EB51-47DD-EB4E-A4A5-A158A72F918F}" sibTransId="{3EB7BFC4-DAA9-1E4B-9CC2-FA93F574D567}"/>
    <dgm:cxn modelId="{4BB3CEE5-06C5-F84C-BECE-13E2192FDBCD}" type="presOf" srcId="{BB2C7C02-9557-704E-A39E-ACE447D79081}" destId="{E6E62F26-944A-CD4D-954C-A938A01B4DD8}" srcOrd="0" destOrd="0" presId="urn:microsoft.com/office/officeart/2005/8/layout/hierarchy2"/>
    <dgm:cxn modelId="{FD7D03E9-0BB5-F94C-A7B7-DE6C4DF54445}" srcId="{FEAFBE04-7235-AD4A-AAE8-8B62811D8D70}" destId="{37D9617C-2488-6141-96A2-A191BE0A44C8}" srcOrd="1" destOrd="0" parTransId="{70C25894-108B-5F4F-81DF-F612184A1AD4}" sibTransId="{2532E7F3-7078-FE4A-B645-1EB636E321F3}"/>
    <dgm:cxn modelId="{4C1773F3-5E19-BC4D-AC92-512129AB2A50}" type="presOf" srcId="{8C610F40-C5A0-3349-9807-C0D42FDCD834}" destId="{253A0C06-E466-C241-A6EB-85B4457563C2}" srcOrd="0" destOrd="0" presId="urn:microsoft.com/office/officeart/2005/8/layout/hierarchy2"/>
    <dgm:cxn modelId="{FEA044F6-F8D5-E941-94A3-F9460E78BECC}" type="presOf" srcId="{364894EF-DACA-FD4E-8B43-4ECCBF8C572D}" destId="{789218D5-29ED-A34D-8627-A48F74FB8DF0}" srcOrd="0" destOrd="0" presId="urn:microsoft.com/office/officeart/2005/8/layout/hierarchy2"/>
    <dgm:cxn modelId="{4C7DA6FB-0BA6-6944-AF5C-8D9244A6D0F8}" srcId="{6C3677AF-19B8-CD49-86B0-E6F1BE6CF50D}" destId="{E56638D0-FF59-A844-9553-D09992964F81}" srcOrd="1" destOrd="0" parTransId="{D9CCB780-282A-2B47-9C31-F18BA506D753}" sibTransId="{A99A396B-98DA-7D48-BE65-FA09268DE7E4}"/>
    <dgm:cxn modelId="{64FE8237-7674-BC44-B2BC-2A9E20D5FB65}" type="presParOf" srcId="{A9AFA81E-19F5-E146-883C-C3DA2CBBFF15}" destId="{7BDC84AA-C309-9847-A7CA-2F6A4E814F1C}" srcOrd="0" destOrd="0" presId="urn:microsoft.com/office/officeart/2005/8/layout/hierarchy2"/>
    <dgm:cxn modelId="{93B41906-1F32-D147-B2A6-8169659C494C}" type="presParOf" srcId="{7BDC84AA-C309-9847-A7CA-2F6A4E814F1C}" destId="{34F59E10-F0A7-B542-BBB7-26F1600DC2D0}" srcOrd="0" destOrd="0" presId="urn:microsoft.com/office/officeart/2005/8/layout/hierarchy2"/>
    <dgm:cxn modelId="{3EA64950-AB72-E145-8A87-712A0E132C65}" type="presParOf" srcId="{7BDC84AA-C309-9847-A7CA-2F6A4E814F1C}" destId="{368779D8-11F2-474D-B24D-B689A1579540}" srcOrd="1" destOrd="0" presId="urn:microsoft.com/office/officeart/2005/8/layout/hierarchy2"/>
    <dgm:cxn modelId="{D75F3C02-F0A5-4545-8128-6EA99E87D036}" type="presParOf" srcId="{368779D8-11F2-474D-B24D-B689A1579540}" destId="{FB403B3C-742E-BD4D-ADD2-6055EC3689A7}" srcOrd="0" destOrd="0" presId="urn:microsoft.com/office/officeart/2005/8/layout/hierarchy2"/>
    <dgm:cxn modelId="{B30B74BC-251C-0948-A041-D4487BB42B17}" type="presParOf" srcId="{FB403B3C-742E-BD4D-ADD2-6055EC3689A7}" destId="{AEFBB06E-9D91-9048-A683-0BBCFBB7A5F2}" srcOrd="0" destOrd="0" presId="urn:microsoft.com/office/officeart/2005/8/layout/hierarchy2"/>
    <dgm:cxn modelId="{6A142173-3ACA-E544-914E-F5A721491299}" type="presParOf" srcId="{368779D8-11F2-474D-B24D-B689A1579540}" destId="{2ACDD3C9-833E-0047-8984-59F84DB515C2}" srcOrd="1" destOrd="0" presId="urn:microsoft.com/office/officeart/2005/8/layout/hierarchy2"/>
    <dgm:cxn modelId="{61B253CA-9392-2347-BCA2-8FF7F87C977B}" type="presParOf" srcId="{2ACDD3C9-833E-0047-8984-59F84DB515C2}" destId="{5B8F7050-0949-A547-B5B9-E6906C9E8AC5}" srcOrd="0" destOrd="0" presId="urn:microsoft.com/office/officeart/2005/8/layout/hierarchy2"/>
    <dgm:cxn modelId="{3415733F-1F52-6142-B37C-6F45A61ABD18}" type="presParOf" srcId="{2ACDD3C9-833E-0047-8984-59F84DB515C2}" destId="{4DBBE22B-B59C-0647-B78A-5CDBE07967B6}" srcOrd="1" destOrd="0" presId="urn:microsoft.com/office/officeart/2005/8/layout/hierarchy2"/>
    <dgm:cxn modelId="{9191A633-B220-0345-B712-89375292B15F}" type="presParOf" srcId="{4DBBE22B-B59C-0647-B78A-5CDBE07967B6}" destId="{E6E62F26-944A-CD4D-954C-A938A01B4DD8}" srcOrd="0" destOrd="0" presId="urn:microsoft.com/office/officeart/2005/8/layout/hierarchy2"/>
    <dgm:cxn modelId="{434920C3-06AD-5F4A-9287-CD30630EA7D2}" type="presParOf" srcId="{E6E62F26-944A-CD4D-954C-A938A01B4DD8}" destId="{CA552105-AADD-474A-9684-E1F1B101016F}" srcOrd="0" destOrd="0" presId="urn:microsoft.com/office/officeart/2005/8/layout/hierarchy2"/>
    <dgm:cxn modelId="{20E5C1C3-594E-8947-9FC7-824EB3908F27}" type="presParOf" srcId="{4DBBE22B-B59C-0647-B78A-5CDBE07967B6}" destId="{DB03ABBF-AE1D-4D4F-A767-BFE27B57EA6B}" srcOrd="1" destOrd="0" presId="urn:microsoft.com/office/officeart/2005/8/layout/hierarchy2"/>
    <dgm:cxn modelId="{F1A79807-174C-AC42-BE9A-1687B9998209}" type="presParOf" srcId="{DB03ABBF-AE1D-4D4F-A767-BFE27B57EA6B}" destId="{139378A5-5EE5-904E-9F0B-CB5A5E462236}" srcOrd="0" destOrd="0" presId="urn:microsoft.com/office/officeart/2005/8/layout/hierarchy2"/>
    <dgm:cxn modelId="{E94B4442-72F5-774A-A380-29014A7EE279}" type="presParOf" srcId="{DB03ABBF-AE1D-4D4F-A767-BFE27B57EA6B}" destId="{E1A27789-6CAE-B847-86DC-9396D29B2261}" srcOrd="1" destOrd="0" presId="urn:microsoft.com/office/officeart/2005/8/layout/hierarchy2"/>
    <dgm:cxn modelId="{60AF0E50-351F-5E48-BE26-517BF61F4B66}" type="presParOf" srcId="{4DBBE22B-B59C-0647-B78A-5CDBE07967B6}" destId="{253A0C06-E466-C241-A6EB-85B4457563C2}" srcOrd="2" destOrd="0" presId="urn:microsoft.com/office/officeart/2005/8/layout/hierarchy2"/>
    <dgm:cxn modelId="{103C6A34-9CDC-7040-8E4C-5436AAD463D4}" type="presParOf" srcId="{253A0C06-E466-C241-A6EB-85B4457563C2}" destId="{C45913C9-E7BB-684A-9D44-C6323A85EEEA}" srcOrd="0" destOrd="0" presId="urn:microsoft.com/office/officeart/2005/8/layout/hierarchy2"/>
    <dgm:cxn modelId="{71F778A6-E758-CA44-8D37-18B18B3EE550}" type="presParOf" srcId="{4DBBE22B-B59C-0647-B78A-5CDBE07967B6}" destId="{47006549-87DA-DA40-AA87-FF541A29A06F}" srcOrd="3" destOrd="0" presId="urn:microsoft.com/office/officeart/2005/8/layout/hierarchy2"/>
    <dgm:cxn modelId="{C3C8F8AD-96F8-3E46-9953-503EDC61A6A4}" type="presParOf" srcId="{47006549-87DA-DA40-AA87-FF541A29A06F}" destId="{13173900-8A68-C647-8B19-59FCEEE33136}" srcOrd="0" destOrd="0" presId="urn:microsoft.com/office/officeart/2005/8/layout/hierarchy2"/>
    <dgm:cxn modelId="{CB4E6480-F0C1-8A49-936F-B6653BF3498F}" type="presParOf" srcId="{47006549-87DA-DA40-AA87-FF541A29A06F}" destId="{DA7C2B0A-88A6-F74C-A275-49D7DD6E7419}" srcOrd="1" destOrd="0" presId="urn:microsoft.com/office/officeart/2005/8/layout/hierarchy2"/>
    <dgm:cxn modelId="{3F5DA52B-2D5F-474D-9721-4AC18B0592BE}" type="presParOf" srcId="{DA7C2B0A-88A6-F74C-A275-49D7DD6E7419}" destId="{36B3B58A-6085-114E-9985-6708F6997452}" srcOrd="0" destOrd="0" presId="urn:microsoft.com/office/officeart/2005/8/layout/hierarchy2"/>
    <dgm:cxn modelId="{B6F31E92-861F-F844-A765-4B818DAFEEA7}" type="presParOf" srcId="{36B3B58A-6085-114E-9985-6708F6997452}" destId="{64119BA1-6450-AE42-BB3E-682CC7753259}" srcOrd="0" destOrd="0" presId="urn:microsoft.com/office/officeart/2005/8/layout/hierarchy2"/>
    <dgm:cxn modelId="{7396B446-A2F7-5342-84C6-3971AF3570A6}" type="presParOf" srcId="{DA7C2B0A-88A6-F74C-A275-49D7DD6E7419}" destId="{E0A5BF51-8489-1745-8FF0-AA632C883A14}" srcOrd="1" destOrd="0" presId="urn:microsoft.com/office/officeart/2005/8/layout/hierarchy2"/>
    <dgm:cxn modelId="{605D04E7-DB72-764C-A59A-FE6EA66C6283}" type="presParOf" srcId="{E0A5BF51-8489-1745-8FF0-AA632C883A14}" destId="{789218D5-29ED-A34D-8627-A48F74FB8DF0}" srcOrd="0" destOrd="0" presId="urn:microsoft.com/office/officeart/2005/8/layout/hierarchy2"/>
    <dgm:cxn modelId="{EC8D5E92-8FB3-154E-8568-3A6A82373339}" type="presParOf" srcId="{E0A5BF51-8489-1745-8FF0-AA632C883A14}" destId="{BA482949-BBAA-AD47-ABBB-3A8165A11C65}" srcOrd="1" destOrd="0" presId="urn:microsoft.com/office/officeart/2005/8/layout/hierarchy2"/>
    <dgm:cxn modelId="{AD375C87-F938-0943-BBAA-AE3A9726AC4D}" type="presParOf" srcId="{DA7C2B0A-88A6-F74C-A275-49D7DD6E7419}" destId="{CDB9EF35-031D-1545-A31C-DFD19837A5AC}" srcOrd="2" destOrd="0" presId="urn:microsoft.com/office/officeart/2005/8/layout/hierarchy2"/>
    <dgm:cxn modelId="{CE08A564-98EB-BE48-9561-80893ADA0E24}" type="presParOf" srcId="{CDB9EF35-031D-1545-A31C-DFD19837A5AC}" destId="{1443827F-064D-194E-A8C8-1C1EE3DFAD6D}" srcOrd="0" destOrd="0" presId="urn:microsoft.com/office/officeart/2005/8/layout/hierarchy2"/>
    <dgm:cxn modelId="{3ADCED2E-7E35-C94B-A51E-296F4E22FC26}" type="presParOf" srcId="{DA7C2B0A-88A6-F74C-A275-49D7DD6E7419}" destId="{3E023F29-8D32-064E-BFF0-EABCF9876A1D}" srcOrd="3" destOrd="0" presId="urn:microsoft.com/office/officeart/2005/8/layout/hierarchy2"/>
    <dgm:cxn modelId="{758E334C-3728-2D4B-A393-0ECCB42E9895}" type="presParOf" srcId="{3E023F29-8D32-064E-BFF0-EABCF9876A1D}" destId="{FEDD3F2A-1B3C-6047-9210-9AF5F6BC19C1}" srcOrd="0" destOrd="0" presId="urn:microsoft.com/office/officeart/2005/8/layout/hierarchy2"/>
    <dgm:cxn modelId="{CFA8E028-71A0-AB46-87FE-42A27931AD55}" type="presParOf" srcId="{3E023F29-8D32-064E-BFF0-EABCF9876A1D}" destId="{3A9056E2-21F0-A54B-ABA0-5EEAEC61EBEA}" srcOrd="1" destOrd="0" presId="urn:microsoft.com/office/officeart/2005/8/layout/hierarchy2"/>
    <dgm:cxn modelId="{FEA1CEC6-C252-C849-9E7C-CF966043FA5A}" type="presParOf" srcId="{DA7C2B0A-88A6-F74C-A275-49D7DD6E7419}" destId="{0D3FCAEC-3A08-B249-8811-3FCFD1437D4C}" srcOrd="4" destOrd="0" presId="urn:microsoft.com/office/officeart/2005/8/layout/hierarchy2"/>
    <dgm:cxn modelId="{6F8BC640-D0B8-CC43-8BBC-43B61C7921FE}" type="presParOf" srcId="{0D3FCAEC-3A08-B249-8811-3FCFD1437D4C}" destId="{61497FC5-2EFB-FA4B-A1FD-E42D265345E1}" srcOrd="0" destOrd="0" presId="urn:microsoft.com/office/officeart/2005/8/layout/hierarchy2"/>
    <dgm:cxn modelId="{0A42A244-0623-5B42-B766-E988E67727AA}" type="presParOf" srcId="{DA7C2B0A-88A6-F74C-A275-49D7DD6E7419}" destId="{217A1669-0A34-D449-9730-CBD5A4B937FE}" srcOrd="5" destOrd="0" presId="urn:microsoft.com/office/officeart/2005/8/layout/hierarchy2"/>
    <dgm:cxn modelId="{ACCD686D-77AE-2F49-99DD-C13F74DA741D}" type="presParOf" srcId="{217A1669-0A34-D449-9730-CBD5A4B937FE}" destId="{CE679E90-1033-C44A-AC4D-406E5D6EEFAD}" srcOrd="0" destOrd="0" presId="urn:microsoft.com/office/officeart/2005/8/layout/hierarchy2"/>
    <dgm:cxn modelId="{3DDAF4F7-FD5C-EE4F-AEEB-97D07884809B}" type="presParOf" srcId="{217A1669-0A34-D449-9730-CBD5A4B937FE}" destId="{6D985010-048A-DE42-9D1F-2FD4DDC59A29}" srcOrd="1" destOrd="0" presId="urn:microsoft.com/office/officeart/2005/8/layout/hierarchy2"/>
    <dgm:cxn modelId="{1C405337-498F-2245-B3A7-37F243EF0BF6}" type="presParOf" srcId="{368779D8-11F2-474D-B24D-B689A1579540}" destId="{637B3B89-C8B3-8B44-AE00-74C3E8D2CCD8}" srcOrd="2" destOrd="0" presId="urn:microsoft.com/office/officeart/2005/8/layout/hierarchy2"/>
    <dgm:cxn modelId="{5F6A6C6C-8765-8947-B7A0-84C0200E39B2}" type="presParOf" srcId="{637B3B89-C8B3-8B44-AE00-74C3E8D2CCD8}" destId="{495F3E84-CCEF-0E4F-8702-0E567B44EBA1}" srcOrd="0" destOrd="0" presId="urn:microsoft.com/office/officeart/2005/8/layout/hierarchy2"/>
    <dgm:cxn modelId="{D4C8D771-EF88-A042-8559-107BFE1977FF}" type="presParOf" srcId="{368779D8-11F2-474D-B24D-B689A1579540}" destId="{3E95A259-CD8E-2346-A82E-BA91B52DBECD}" srcOrd="3" destOrd="0" presId="urn:microsoft.com/office/officeart/2005/8/layout/hierarchy2"/>
    <dgm:cxn modelId="{D0E7D1CD-267D-3544-9732-DEC86CF77160}" type="presParOf" srcId="{3E95A259-CD8E-2346-A82E-BA91B52DBECD}" destId="{339B29DE-0499-EC4E-BD23-6BFE99559811}" srcOrd="0" destOrd="0" presId="urn:microsoft.com/office/officeart/2005/8/layout/hierarchy2"/>
    <dgm:cxn modelId="{2EEB9AF4-EBB4-4148-80CC-0DE1C0F9B93C}" type="presParOf" srcId="{3E95A259-CD8E-2346-A82E-BA91B52DBECD}" destId="{B2450BCE-E5B1-E143-8724-BED6A81E8F9A}" srcOrd="1" destOrd="0" presId="urn:microsoft.com/office/officeart/2005/8/layout/hierarchy2"/>
    <dgm:cxn modelId="{7495097E-8B62-8E47-9EA7-B30A0A0FD7BA}" type="presParOf" srcId="{368779D8-11F2-474D-B24D-B689A1579540}" destId="{EEFC1F96-68A4-974C-8AD9-F8B0A17D736F}" srcOrd="4" destOrd="0" presId="urn:microsoft.com/office/officeart/2005/8/layout/hierarchy2"/>
    <dgm:cxn modelId="{0C6D3D6B-BB47-AE4E-A546-62433E80B00A}" type="presParOf" srcId="{EEFC1F96-68A4-974C-8AD9-F8B0A17D736F}" destId="{3ADE899B-FD35-CA48-9FB1-44EDD98CE8E0}" srcOrd="0" destOrd="0" presId="urn:microsoft.com/office/officeart/2005/8/layout/hierarchy2"/>
    <dgm:cxn modelId="{20F3443D-D3A3-B641-8B74-669FEEC66563}" type="presParOf" srcId="{368779D8-11F2-474D-B24D-B689A1579540}" destId="{FA738375-2FF5-3240-AB07-901323132928}" srcOrd="5" destOrd="0" presId="urn:microsoft.com/office/officeart/2005/8/layout/hierarchy2"/>
    <dgm:cxn modelId="{EED6BB0C-3460-4146-A97B-3B815FC854FA}" type="presParOf" srcId="{FA738375-2FF5-3240-AB07-901323132928}" destId="{C6ADE7E9-5140-5E45-86AD-601CEB348F8D}" srcOrd="0" destOrd="0" presId="urn:microsoft.com/office/officeart/2005/8/layout/hierarchy2"/>
    <dgm:cxn modelId="{6EB2EA67-B424-8B47-B47C-513A0377EB21}" type="presParOf" srcId="{FA738375-2FF5-3240-AB07-901323132928}" destId="{45E2A814-CCA6-0B4A-8284-C5C263A54BC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59E10-F0A7-B542-BBB7-26F1600DC2D0}">
      <dsp:nvSpPr>
        <dsp:cNvPr id="0" name=""/>
        <dsp:cNvSpPr/>
      </dsp:nvSpPr>
      <dsp:spPr>
        <a:xfrm>
          <a:off x="2101" y="2114169"/>
          <a:ext cx="2133041" cy="1066520"/>
        </a:xfrm>
        <a:prstGeom prst="roundRect">
          <a:avLst>
            <a:gd name="adj" fmla="val 10000"/>
          </a:avLst>
        </a:prstGeom>
        <a:solidFill>
          <a:srgbClr val="224D8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Poppins "/>
              <a:cs typeface="Poppins" panose="020B0604020202020204" charset="0"/>
            </a:rPr>
            <a:t>Entidades e OSC no SUAS</a:t>
          </a:r>
        </a:p>
      </dsp:txBody>
      <dsp:txXfrm>
        <a:off x="33338" y="2145406"/>
        <a:ext cx="2070567" cy="1004046"/>
      </dsp:txXfrm>
    </dsp:sp>
    <dsp:sp modelId="{FB403B3C-742E-BD4D-ADD2-6055EC3689A7}">
      <dsp:nvSpPr>
        <dsp:cNvPr id="0" name=""/>
        <dsp:cNvSpPr/>
      </dsp:nvSpPr>
      <dsp:spPr>
        <a:xfrm rot="18289469">
          <a:off x="1814710" y="2013284"/>
          <a:ext cx="1494081" cy="41791"/>
        </a:xfrm>
        <a:custGeom>
          <a:avLst/>
          <a:gdLst/>
          <a:ahLst/>
          <a:cxnLst/>
          <a:rect l="0" t="0" r="0" b="0"/>
          <a:pathLst>
            <a:path>
              <a:moveTo>
                <a:pt x="0" y="20895"/>
              </a:moveTo>
              <a:lnTo>
                <a:pt x="1494081" y="208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pt-BR" sz="1500" kern="1200">
            <a:latin typeface="Poppins "/>
          </a:endParaRPr>
        </a:p>
      </dsp:txBody>
      <dsp:txXfrm>
        <a:off x="2524399" y="1996828"/>
        <a:ext cx="74704" cy="74704"/>
      </dsp:txXfrm>
    </dsp:sp>
    <dsp:sp modelId="{5B8F7050-0949-A547-B5B9-E6906C9E8AC5}">
      <dsp:nvSpPr>
        <dsp:cNvPr id="0" name=""/>
        <dsp:cNvSpPr/>
      </dsp:nvSpPr>
      <dsp:spPr>
        <a:xfrm>
          <a:off x="2988359" y="887670"/>
          <a:ext cx="2133041" cy="1066520"/>
        </a:xfrm>
        <a:prstGeom prst="roundRect">
          <a:avLst>
            <a:gd name="adj" fmla="val 10000"/>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Poppins "/>
              <a:cs typeface="Poppins" panose="020B0604020202020204" charset="0"/>
            </a:rPr>
            <a:t>Atendimento</a:t>
          </a:r>
        </a:p>
      </dsp:txBody>
      <dsp:txXfrm>
        <a:off x="3019596" y="918907"/>
        <a:ext cx="2070567" cy="1004046"/>
      </dsp:txXfrm>
    </dsp:sp>
    <dsp:sp modelId="{E6E62F26-944A-CD4D-954C-A938A01B4DD8}">
      <dsp:nvSpPr>
        <dsp:cNvPr id="0" name=""/>
        <dsp:cNvSpPr/>
      </dsp:nvSpPr>
      <dsp:spPr>
        <a:xfrm rot="19457599">
          <a:off x="5022640" y="1093410"/>
          <a:ext cx="1050739" cy="41791"/>
        </a:xfrm>
        <a:custGeom>
          <a:avLst/>
          <a:gdLst/>
          <a:ahLst/>
          <a:cxnLst/>
          <a:rect l="0" t="0" r="0" b="0"/>
          <a:pathLst>
            <a:path>
              <a:moveTo>
                <a:pt x="0" y="20895"/>
              </a:moveTo>
              <a:lnTo>
                <a:pt x="1050739" y="2089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pt-BR" sz="1500" kern="1200">
            <a:latin typeface="Poppins "/>
          </a:endParaRPr>
        </a:p>
      </dsp:txBody>
      <dsp:txXfrm>
        <a:off x="5521741" y="1088038"/>
        <a:ext cx="52536" cy="52536"/>
      </dsp:txXfrm>
    </dsp:sp>
    <dsp:sp modelId="{139378A5-5EE5-904E-9F0B-CB5A5E462236}">
      <dsp:nvSpPr>
        <dsp:cNvPr id="0" name=""/>
        <dsp:cNvSpPr/>
      </dsp:nvSpPr>
      <dsp:spPr>
        <a:xfrm>
          <a:off x="5974618" y="274421"/>
          <a:ext cx="2133041" cy="10665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Poppins "/>
              <a:cs typeface="Poppins" panose="020B0604020202020204" charset="0"/>
            </a:rPr>
            <a:t>Serviços </a:t>
          </a:r>
          <a:r>
            <a:rPr lang="pt-BR" sz="1500" b="1" kern="1200" dirty="0" err="1">
              <a:latin typeface="Poppins "/>
              <a:cs typeface="Poppins" panose="020B0604020202020204" charset="0"/>
            </a:rPr>
            <a:t>Socioassistenciais</a:t>
          </a:r>
          <a:r>
            <a:rPr lang="pt-BR" sz="1500" b="1" kern="1200" dirty="0">
              <a:latin typeface="Poppins "/>
              <a:cs typeface="Poppins" panose="020B0604020202020204" charset="0"/>
            </a:rPr>
            <a:t> Tipificados</a:t>
          </a:r>
        </a:p>
      </dsp:txBody>
      <dsp:txXfrm>
        <a:off x="6005855" y="305658"/>
        <a:ext cx="2070567" cy="1004046"/>
      </dsp:txXfrm>
    </dsp:sp>
    <dsp:sp modelId="{253A0C06-E466-C241-A6EB-85B4457563C2}">
      <dsp:nvSpPr>
        <dsp:cNvPr id="0" name=""/>
        <dsp:cNvSpPr/>
      </dsp:nvSpPr>
      <dsp:spPr>
        <a:xfrm rot="2142401">
          <a:off x="5022640" y="1706660"/>
          <a:ext cx="1050739" cy="41791"/>
        </a:xfrm>
        <a:custGeom>
          <a:avLst/>
          <a:gdLst/>
          <a:ahLst/>
          <a:cxnLst/>
          <a:rect l="0" t="0" r="0" b="0"/>
          <a:pathLst>
            <a:path>
              <a:moveTo>
                <a:pt x="0" y="20895"/>
              </a:moveTo>
              <a:lnTo>
                <a:pt x="1050739" y="2089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pt-BR" sz="1500" kern="1200">
            <a:latin typeface="Poppins "/>
          </a:endParaRPr>
        </a:p>
      </dsp:txBody>
      <dsp:txXfrm>
        <a:off x="5521741" y="1701287"/>
        <a:ext cx="52536" cy="52536"/>
      </dsp:txXfrm>
    </dsp:sp>
    <dsp:sp modelId="{13173900-8A68-C647-8B19-59FCEEE33136}">
      <dsp:nvSpPr>
        <dsp:cNvPr id="0" name=""/>
        <dsp:cNvSpPr/>
      </dsp:nvSpPr>
      <dsp:spPr>
        <a:xfrm>
          <a:off x="5974618" y="1500920"/>
          <a:ext cx="2133041" cy="10665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Poppins "/>
              <a:cs typeface="Poppins" panose="020B0604020202020204" charset="0"/>
            </a:rPr>
            <a:t>Ações complementares</a:t>
          </a:r>
        </a:p>
      </dsp:txBody>
      <dsp:txXfrm>
        <a:off x="6005855" y="1532157"/>
        <a:ext cx="2070567" cy="1004046"/>
      </dsp:txXfrm>
    </dsp:sp>
    <dsp:sp modelId="{36B3B58A-6085-114E-9985-6708F6997452}">
      <dsp:nvSpPr>
        <dsp:cNvPr id="0" name=""/>
        <dsp:cNvSpPr/>
      </dsp:nvSpPr>
      <dsp:spPr>
        <a:xfrm rot="18138816">
          <a:off x="7736203" y="1338811"/>
          <a:ext cx="1596131" cy="41791"/>
        </a:xfrm>
        <a:custGeom>
          <a:avLst/>
          <a:gdLst/>
          <a:ahLst/>
          <a:cxnLst/>
          <a:rect l="0" t="0" r="0" b="0"/>
          <a:pathLst>
            <a:path>
              <a:moveTo>
                <a:pt x="0" y="20895"/>
              </a:moveTo>
              <a:lnTo>
                <a:pt x="1596131" y="208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pt-BR" sz="1500" kern="1200">
            <a:latin typeface="Poppins "/>
          </a:endParaRPr>
        </a:p>
      </dsp:txBody>
      <dsp:txXfrm>
        <a:off x="8494365" y="1319804"/>
        <a:ext cx="79806" cy="79806"/>
      </dsp:txXfrm>
    </dsp:sp>
    <dsp:sp modelId="{789218D5-29ED-A34D-8627-A48F74FB8DF0}">
      <dsp:nvSpPr>
        <dsp:cNvPr id="0" name=""/>
        <dsp:cNvSpPr/>
      </dsp:nvSpPr>
      <dsp:spPr>
        <a:xfrm>
          <a:off x="8960877" y="186363"/>
          <a:ext cx="2133041" cy="9977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Poppins "/>
              <a:cs typeface="Poppins" panose="020B0604020202020204" charset="0"/>
            </a:rPr>
            <a:t>Habilitação e Reabilitação</a:t>
          </a:r>
        </a:p>
      </dsp:txBody>
      <dsp:txXfrm>
        <a:off x="8990100" y="215586"/>
        <a:ext cx="2074595" cy="939295"/>
      </dsp:txXfrm>
    </dsp:sp>
    <dsp:sp modelId="{CDB9EF35-031D-1545-A31C-DFD19837A5AC}">
      <dsp:nvSpPr>
        <dsp:cNvPr id="0" name=""/>
        <dsp:cNvSpPr/>
      </dsp:nvSpPr>
      <dsp:spPr>
        <a:xfrm rot="21484256">
          <a:off x="8107418" y="1998916"/>
          <a:ext cx="853700" cy="41791"/>
        </a:xfrm>
        <a:custGeom>
          <a:avLst/>
          <a:gdLst/>
          <a:ahLst/>
          <a:cxnLst/>
          <a:rect l="0" t="0" r="0" b="0"/>
          <a:pathLst>
            <a:path>
              <a:moveTo>
                <a:pt x="0" y="20895"/>
              </a:moveTo>
              <a:lnTo>
                <a:pt x="853700" y="208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pt-BR" sz="1500" kern="1200">
            <a:latin typeface="Poppins "/>
          </a:endParaRPr>
        </a:p>
      </dsp:txBody>
      <dsp:txXfrm>
        <a:off x="8512926" y="1998469"/>
        <a:ext cx="42685" cy="42685"/>
      </dsp:txXfrm>
    </dsp:sp>
    <dsp:sp modelId="{FEDD3F2A-1B3C-6047-9210-9AF5F6BC19C1}">
      <dsp:nvSpPr>
        <dsp:cNvPr id="0" name=""/>
        <dsp:cNvSpPr/>
      </dsp:nvSpPr>
      <dsp:spPr>
        <a:xfrm>
          <a:off x="8960877" y="1344083"/>
          <a:ext cx="2133041" cy="13227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BR" sz="1200" b="1" kern="1200" dirty="0">
              <a:latin typeface="Poppins "/>
              <a:cs typeface="Poppins" panose="020B0604020202020204" charset="0"/>
            </a:rPr>
            <a:t>Acolhimento Institucional Provisório de Pessoas e seus acompanhantes que estejam em trânsito</a:t>
          </a:r>
          <a:endParaRPr lang="pt-BR" sz="1200" kern="1200" dirty="0">
            <a:latin typeface="Poppins "/>
            <a:cs typeface="Poppins" panose="020B0604020202020204" charset="0"/>
          </a:endParaRPr>
        </a:p>
      </dsp:txBody>
      <dsp:txXfrm>
        <a:off x="8999618" y="1382824"/>
        <a:ext cx="2055559" cy="1245238"/>
      </dsp:txXfrm>
    </dsp:sp>
    <dsp:sp modelId="{0D3FCAEC-3A08-B249-8811-3FCFD1437D4C}">
      <dsp:nvSpPr>
        <dsp:cNvPr id="0" name=""/>
        <dsp:cNvSpPr/>
      </dsp:nvSpPr>
      <dsp:spPr>
        <a:xfrm rot="3427588">
          <a:off x="7748308" y="2673389"/>
          <a:ext cx="1571919" cy="41791"/>
        </a:xfrm>
        <a:custGeom>
          <a:avLst/>
          <a:gdLst/>
          <a:ahLst/>
          <a:cxnLst/>
          <a:rect l="0" t="0" r="0" b="0"/>
          <a:pathLst>
            <a:path>
              <a:moveTo>
                <a:pt x="0" y="20895"/>
              </a:moveTo>
              <a:lnTo>
                <a:pt x="1571919" y="208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pt-BR" sz="1500" kern="1200">
            <a:latin typeface="Poppins "/>
          </a:endParaRPr>
        </a:p>
      </dsp:txBody>
      <dsp:txXfrm>
        <a:off x="8494970" y="2654987"/>
        <a:ext cx="78595" cy="78595"/>
      </dsp:txXfrm>
    </dsp:sp>
    <dsp:sp modelId="{CE679E90-1033-C44A-AC4D-406E5D6EEFAD}">
      <dsp:nvSpPr>
        <dsp:cNvPr id="0" name=""/>
        <dsp:cNvSpPr/>
      </dsp:nvSpPr>
      <dsp:spPr>
        <a:xfrm>
          <a:off x="8960877" y="2826781"/>
          <a:ext cx="2059238" cy="10552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Poppins "/>
              <a:cs typeface="Poppins" panose="020B0604020202020204" charset="0"/>
            </a:rPr>
            <a:t> </a:t>
          </a:r>
          <a:r>
            <a:rPr lang="pt-BR" sz="1500" b="1" kern="1200" dirty="0">
              <a:latin typeface="Poppins "/>
              <a:cs typeface="Poppins" panose="020B0604020202020204" charset="0"/>
            </a:rPr>
            <a:t>Promoção e Integração ao Mundo do Trabalho</a:t>
          </a:r>
          <a:endParaRPr lang="pt-BR" sz="1500" kern="1200" dirty="0">
            <a:latin typeface="Poppins "/>
            <a:cs typeface="Poppins" panose="020B0604020202020204" charset="0"/>
          </a:endParaRPr>
        </a:p>
      </dsp:txBody>
      <dsp:txXfrm>
        <a:off x="8991783" y="2857687"/>
        <a:ext cx="1997426" cy="993403"/>
      </dsp:txXfrm>
    </dsp:sp>
    <dsp:sp modelId="{637B3B89-C8B3-8B44-AE00-74C3E8D2CCD8}">
      <dsp:nvSpPr>
        <dsp:cNvPr id="0" name=""/>
        <dsp:cNvSpPr/>
      </dsp:nvSpPr>
      <dsp:spPr>
        <a:xfrm>
          <a:off x="2135142" y="2626534"/>
          <a:ext cx="853216" cy="41791"/>
        </a:xfrm>
        <a:custGeom>
          <a:avLst/>
          <a:gdLst/>
          <a:ahLst/>
          <a:cxnLst/>
          <a:rect l="0" t="0" r="0" b="0"/>
          <a:pathLst>
            <a:path>
              <a:moveTo>
                <a:pt x="0" y="20895"/>
              </a:moveTo>
              <a:lnTo>
                <a:pt x="853216" y="208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pt-BR" sz="1500" kern="1200">
            <a:latin typeface="Poppins "/>
          </a:endParaRPr>
        </a:p>
      </dsp:txBody>
      <dsp:txXfrm>
        <a:off x="2540420" y="2626100"/>
        <a:ext cx="42660" cy="42660"/>
      </dsp:txXfrm>
    </dsp:sp>
    <dsp:sp modelId="{339B29DE-0499-EC4E-BD23-6BFE99559811}">
      <dsp:nvSpPr>
        <dsp:cNvPr id="0" name=""/>
        <dsp:cNvSpPr/>
      </dsp:nvSpPr>
      <dsp:spPr>
        <a:xfrm>
          <a:off x="2988359" y="2114169"/>
          <a:ext cx="2133041" cy="1066520"/>
        </a:xfrm>
        <a:prstGeom prst="roundRect">
          <a:avLst>
            <a:gd name="adj" fmla="val 10000"/>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Poppins "/>
              <a:cs typeface="Poppins" panose="020B0604020202020204" charset="0"/>
            </a:rPr>
            <a:t>Assessoramento</a:t>
          </a:r>
        </a:p>
      </dsp:txBody>
      <dsp:txXfrm>
        <a:off x="3019596" y="2145406"/>
        <a:ext cx="2070567" cy="1004046"/>
      </dsp:txXfrm>
    </dsp:sp>
    <dsp:sp modelId="{EEFC1F96-68A4-974C-8AD9-F8B0A17D736F}">
      <dsp:nvSpPr>
        <dsp:cNvPr id="0" name=""/>
        <dsp:cNvSpPr/>
      </dsp:nvSpPr>
      <dsp:spPr>
        <a:xfrm rot="3310531">
          <a:off x="1814710" y="3239783"/>
          <a:ext cx="1494081" cy="41791"/>
        </a:xfrm>
        <a:custGeom>
          <a:avLst/>
          <a:gdLst/>
          <a:ahLst/>
          <a:cxnLst/>
          <a:rect l="0" t="0" r="0" b="0"/>
          <a:pathLst>
            <a:path>
              <a:moveTo>
                <a:pt x="0" y="20895"/>
              </a:moveTo>
              <a:lnTo>
                <a:pt x="1494081" y="208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pt-BR" sz="1500" kern="1200">
            <a:latin typeface="Poppins "/>
          </a:endParaRPr>
        </a:p>
      </dsp:txBody>
      <dsp:txXfrm>
        <a:off x="2524399" y="3223327"/>
        <a:ext cx="74704" cy="74704"/>
      </dsp:txXfrm>
    </dsp:sp>
    <dsp:sp modelId="{C6ADE7E9-5140-5E45-86AD-601CEB348F8D}">
      <dsp:nvSpPr>
        <dsp:cNvPr id="0" name=""/>
        <dsp:cNvSpPr/>
      </dsp:nvSpPr>
      <dsp:spPr>
        <a:xfrm>
          <a:off x="2988359" y="3340669"/>
          <a:ext cx="2133041" cy="1066520"/>
        </a:xfrm>
        <a:prstGeom prst="roundRect">
          <a:avLst>
            <a:gd name="adj" fmla="val 10000"/>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a:latin typeface="Poppins "/>
              <a:cs typeface="Poppins" panose="020B0604020202020204" charset="0"/>
            </a:rPr>
            <a:t>Defesa e Garantia de Direitos</a:t>
          </a:r>
        </a:p>
      </dsp:txBody>
      <dsp:txXfrm>
        <a:off x="3019596" y="3371906"/>
        <a:ext cx="2070567" cy="10040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0.7354</cdr:x>
      <cdr:y>0.95679</cdr:y>
    </cdr:from>
    <cdr:to>
      <cdr:x>1</cdr:x>
      <cdr:y>0.99262</cdr:y>
    </cdr:to>
    <cdr:sp macro="" textlink="">
      <cdr:nvSpPr>
        <cdr:cNvPr id="2" name="TextBox 7">
          <a:extLst xmlns:a="http://schemas.openxmlformats.org/drawingml/2006/main">
            <a:ext uri="{FF2B5EF4-FFF2-40B4-BE49-F238E27FC236}">
              <a16:creationId xmlns:a16="http://schemas.microsoft.com/office/drawing/2014/main" id="{2130EF8D-A1D1-8D1C-0456-1466807DEC69}"/>
            </a:ext>
          </a:extLst>
        </cdr:cNvPr>
        <cdr:cNvSpPr txBox="1"/>
      </cdr:nvSpPr>
      <cdr:spPr>
        <a:xfrm xmlns:a="http://schemas.openxmlformats.org/drawingml/2006/main">
          <a:off x="9660120" y="5837719"/>
          <a:ext cx="2421686" cy="218650"/>
        </a:xfrm>
        <a:prstGeom xmlns:a="http://schemas.openxmlformats.org/drawingml/2006/main" prst="rect">
          <a:avLst/>
        </a:prstGeom>
      </cdr:spPr>
      <cdr:txBody>
        <a:bodyPr xmlns:a="http://schemas.openxmlformats.org/drawingml/2006/main" wrap="square" lIns="0" tIns="0" rIns="0" bIns="0" rtlCol="0" anchor="t">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ts val="1922"/>
            </a:lnSpc>
          </a:pPr>
          <a:r>
            <a:rPr lang="en-US" sz="1000" b="1" dirty="0">
              <a:solidFill>
                <a:srgbClr val="000000"/>
              </a:solidFill>
              <a:latin typeface="Poppins" panose="00000500000000000000" pitchFamily="2" charset="0"/>
              <a:cs typeface="Poppins" panose="00000500000000000000" pitchFamily="2" charset="0"/>
            </a:rPr>
            <a:t>Fonte: DRSP/SNAS/MDS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DC5D7-CDC4-4FA3-8DD1-CB76F3305D01}" type="datetimeFigureOut">
              <a:rPr lang="pt-BR" smtClean="0"/>
              <a:t>05/12/2024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056E4-E82E-4A7D-BE50-EC64DF3896AA}" type="slidenum">
              <a:rPr lang="pt-BR" smtClean="0"/>
              <a:t>‹nº›</a:t>
            </a:fld>
            <a:endParaRPr lang="pt-BR"/>
          </a:p>
        </p:txBody>
      </p:sp>
    </p:spTree>
    <p:extLst>
      <p:ext uri="{BB962C8B-B14F-4D97-AF65-F5344CB8AC3E}">
        <p14:creationId xmlns:p14="http://schemas.microsoft.com/office/powerpoint/2010/main" val="301792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0AE2EA9-8F89-B549-A531-3E167BE1DC4D}" type="slidenum">
              <a:rPr lang="pt-BR" smtClean="0"/>
              <a:t>1</a:t>
            </a:fld>
            <a:endParaRPr lang="pt-BR" dirty="0"/>
          </a:p>
        </p:txBody>
      </p:sp>
    </p:spTree>
    <p:extLst>
      <p:ext uri="{BB962C8B-B14F-4D97-AF65-F5344CB8AC3E}">
        <p14:creationId xmlns:p14="http://schemas.microsoft.com/office/powerpoint/2010/main" val="404868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3B9639A-68A4-4358-8B22-86E6B54CDA5D}" type="datetimeFigureOut">
              <a:rPr lang="pt-BR" smtClean="0"/>
              <a:t>05/12/2024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118090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3B9639A-68A4-4358-8B22-86E6B54CDA5D}" type="datetimeFigureOut">
              <a:rPr lang="pt-BR" smtClean="0"/>
              <a:t>05/12/2024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138242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3B9639A-68A4-4358-8B22-86E6B54CDA5D}" type="datetimeFigureOut">
              <a:rPr lang="pt-BR" smtClean="0"/>
              <a:t>05/12/2024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134351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3B9639A-68A4-4358-8B22-86E6B54CDA5D}" type="datetimeFigureOut">
              <a:rPr lang="pt-BR" smtClean="0"/>
              <a:t>05/12/2024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306941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03B9639A-68A4-4358-8B22-86E6B54CDA5D}" type="datetimeFigureOut">
              <a:rPr lang="pt-BR" smtClean="0"/>
              <a:t>05/12/2024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204644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3B9639A-68A4-4358-8B22-86E6B54CDA5D}" type="datetimeFigureOut">
              <a:rPr lang="pt-BR" smtClean="0"/>
              <a:t>05/12/2024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401526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3B9639A-68A4-4358-8B22-86E6B54CDA5D}" type="datetimeFigureOut">
              <a:rPr lang="pt-BR" smtClean="0"/>
              <a:t>05/12/2024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361571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03B9639A-68A4-4358-8B22-86E6B54CDA5D}" type="datetimeFigureOut">
              <a:rPr lang="pt-BR" smtClean="0"/>
              <a:t>05/12/2024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316713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3B9639A-68A4-4358-8B22-86E6B54CDA5D}" type="datetimeFigureOut">
              <a:rPr lang="pt-BR" smtClean="0"/>
              <a:t>05/12/2024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351932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03B9639A-68A4-4358-8B22-86E6B54CDA5D}" type="datetimeFigureOut">
              <a:rPr lang="pt-BR" smtClean="0"/>
              <a:t>05/12/2024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328787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03B9639A-68A4-4358-8B22-86E6B54CDA5D}" type="datetimeFigureOut">
              <a:rPr lang="pt-BR" smtClean="0"/>
              <a:t>05/12/2024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428BBE-3947-4B7E-8FDC-C82513951DDF}" type="slidenum">
              <a:rPr lang="pt-BR" smtClean="0"/>
              <a:t>‹nº›</a:t>
            </a:fld>
            <a:endParaRPr lang="pt-BR"/>
          </a:p>
        </p:txBody>
      </p:sp>
    </p:spTree>
    <p:extLst>
      <p:ext uri="{BB962C8B-B14F-4D97-AF65-F5344CB8AC3E}">
        <p14:creationId xmlns:p14="http://schemas.microsoft.com/office/powerpoint/2010/main" val="97838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9639A-68A4-4358-8B22-86E6B54CDA5D}" type="datetimeFigureOut">
              <a:rPr lang="pt-BR" smtClean="0"/>
              <a:t>05/12/2024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28BBE-3947-4B7E-8FDC-C82513951DDF}" type="slidenum">
              <a:rPr lang="pt-BR" smtClean="0"/>
              <a:t>‹nº›</a:t>
            </a:fld>
            <a:endParaRPr lang="pt-BR"/>
          </a:p>
        </p:txBody>
      </p:sp>
    </p:spTree>
    <p:extLst>
      <p:ext uri="{BB962C8B-B14F-4D97-AF65-F5344CB8AC3E}">
        <p14:creationId xmlns:p14="http://schemas.microsoft.com/office/powerpoint/2010/main" val="195338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blog.mds.gov.br/redesuas/wp-content/uploads/2021/08/GUIA_OSC_SUA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hyperlink" Target="http://www.cidadania.gov.br/" TargetMode="External"/><Relationship Id="rId7" Type="http://schemas.openxmlformats.org/officeDocument/2006/relationships/hyperlink" Target="mailto:diligencia.cebas@mds.gov.br" TargetMode="External"/><Relationship Id="rId12"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mailto:redeprivadasuas@mds.gov.br" TargetMode="External"/><Relationship Id="rId11" Type="http://schemas.openxmlformats.org/officeDocument/2006/relationships/image" Target="../media/image41.svg"/><Relationship Id="rId5" Type="http://schemas.openxmlformats.org/officeDocument/2006/relationships/hyperlink" Target="http://www.gov.br/" TargetMode="External"/><Relationship Id="rId10" Type="http://schemas.openxmlformats.org/officeDocument/2006/relationships/image" Target="../media/image40.png"/><Relationship Id="rId4" Type="http://schemas.openxmlformats.org/officeDocument/2006/relationships/hyperlink" Target="http://blog.mds.gov.br/redesuas/rede-privada/" TargetMode="External"/><Relationship Id="rId9" Type="http://schemas.openxmlformats.org/officeDocument/2006/relationships/image" Target="../media/image39.sv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5" y="5563518"/>
            <a:ext cx="1225671" cy="1188974"/>
          </a:xfrm>
          <a:prstGeom prst="rect">
            <a:avLst/>
          </a:prstGeom>
        </p:spPr>
      </p:pic>
      <p:pic>
        <p:nvPicPr>
          <p:cNvPr id="2" name="Imagem 1"/>
          <p:cNvPicPr>
            <a:picLocks noChangeAspect="1"/>
          </p:cNvPicPr>
          <p:nvPr/>
        </p:nvPicPr>
        <p:blipFill>
          <a:blip r:embed="rId4"/>
          <a:srcRect l="7113"/>
          <a:stretch/>
        </p:blipFill>
        <p:spPr>
          <a:xfrm>
            <a:off x="6871580" y="0"/>
            <a:ext cx="5320420" cy="6861045"/>
          </a:xfrm>
          <a:prstGeom prst="rect">
            <a:avLst/>
          </a:prstGeom>
        </p:spPr>
      </p:pic>
      <p:sp>
        <p:nvSpPr>
          <p:cNvPr id="4" name="CaixaDeTexto 3">
            <a:extLst>
              <a:ext uri="{FF2B5EF4-FFF2-40B4-BE49-F238E27FC236}">
                <a16:creationId xmlns:a16="http://schemas.microsoft.com/office/drawing/2014/main" id="{52B7EDE4-BB65-69DB-4E20-E3F9FF600C47}"/>
              </a:ext>
            </a:extLst>
          </p:cNvPr>
          <p:cNvSpPr txBox="1"/>
          <p:nvPr/>
        </p:nvSpPr>
        <p:spPr>
          <a:xfrm>
            <a:off x="324552" y="3534826"/>
            <a:ext cx="6415313" cy="1292662"/>
          </a:xfrm>
          <a:prstGeom prst="rect">
            <a:avLst/>
          </a:prstGeom>
          <a:noFill/>
        </p:spPr>
        <p:txBody>
          <a:bodyPr wrap="square" rtlCol="0">
            <a:spAutoFit/>
          </a:bodyPr>
          <a:lstStyle/>
          <a:p>
            <a:pPr algn="ctr"/>
            <a:endParaRPr lang="pt-BR" dirty="0">
              <a:latin typeface="Poppin light"/>
            </a:endParaRPr>
          </a:p>
          <a:p>
            <a:pPr algn="ctr"/>
            <a:r>
              <a:rPr lang="pt-BR" sz="2000" dirty="0"/>
              <a:t>Departamento da Rede Socioassistencial Privada do SUAS  </a:t>
            </a:r>
          </a:p>
          <a:p>
            <a:pPr algn="ctr"/>
            <a:r>
              <a:rPr lang="pt-BR" sz="2000" dirty="0"/>
              <a:t>Secretaria Nacional de Assistência Social</a:t>
            </a:r>
          </a:p>
          <a:p>
            <a:pPr algn="ctr"/>
            <a:endParaRPr lang="pt-BR" sz="2000" dirty="0"/>
          </a:p>
        </p:txBody>
      </p:sp>
      <p:sp>
        <p:nvSpPr>
          <p:cNvPr id="7" name="CaixaDeTexto 6">
            <a:extLst>
              <a:ext uri="{FF2B5EF4-FFF2-40B4-BE49-F238E27FC236}">
                <a16:creationId xmlns:a16="http://schemas.microsoft.com/office/drawing/2014/main" id="{23C91473-96A7-64D7-5397-F073DD40E4A8}"/>
              </a:ext>
            </a:extLst>
          </p:cNvPr>
          <p:cNvSpPr txBox="1"/>
          <p:nvPr/>
        </p:nvSpPr>
        <p:spPr>
          <a:xfrm>
            <a:off x="192837" y="864685"/>
            <a:ext cx="6415314" cy="2308324"/>
          </a:xfrm>
          <a:prstGeom prst="rect">
            <a:avLst/>
          </a:prstGeom>
          <a:noFill/>
        </p:spPr>
        <p:txBody>
          <a:bodyPr wrap="square" rtlCol="0">
            <a:spAutoFit/>
          </a:bodyPr>
          <a:lstStyle/>
          <a:p>
            <a:pPr algn="ctr"/>
            <a:r>
              <a:rPr lang="pt-BR" sz="3600" b="1" dirty="0">
                <a:solidFill>
                  <a:srgbClr val="0070C0"/>
                </a:solidFill>
                <a:latin typeface="Poppins" panose="00000500000000000000" pitchFamily="2" charset="0"/>
                <a:cs typeface="Poppins" panose="00000500000000000000" pitchFamily="2" charset="0"/>
              </a:rPr>
              <a:t>Reconhecimento e Vinculação das Entidades e OSC de Assistência Social no SUAS </a:t>
            </a:r>
          </a:p>
        </p:txBody>
      </p:sp>
    </p:spTree>
    <p:extLst>
      <p:ext uri="{BB962C8B-B14F-4D97-AF65-F5344CB8AC3E}">
        <p14:creationId xmlns:p14="http://schemas.microsoft.com/office/powerpoint/2010/main" val="3873736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extLst>
              <a:ext uri="{28A0092B-C50C-407E-A947-70E740481C1C}">
                <a14:useLocalDpi xmlns:a14="http://schemas.microsoft.com/office/drawing/2010/main" val="0"/>
              </a:ext>
            </a:extLst>
          </a:blip>
          <a:srcRect l="7761" t="33310" r="8758" b="36338"/>
          <a:stretch/>
        </p:blipFill>
        <p:spPr>
          <a:xfrm>
            <a:off x="8247708" y="5842427"/>
            <a:ext cx="3271502" cy="669072"/>
          </a:xfrm>
          <a:prstGeom prst="rect">
            <a:avLst/>
          </a:prstGeom>
        </p:spPr>
      </p:pic>
      <p:sp>
        <p:nvSpPr>
          <p:cNvPr id="6" name="TextBox 4">
            <a:extLst>
              <a:ext uri="{FF2B5EF4-FFF2-40B4-BE49-F238E27FC236}">
                <a16:creationId xmlns:a16="http://schemas.microsoft.com/office/drawing/2014/main" id="{2DEF7FB2-DB5C-6EF8-1F3C-94F5925971A2}"/>
              </a:ext>
            </a:extLst>
          </p:cNvPr>
          <p:cNvSpPr txBox="1">
            <a:spLocks/>
          </p:cNvSpPr>
          <p:nvPr/>
        </p:nvSpPr>
        <p:spPr>
          <a:xfrm>
            <a:off x="0" y="146163"/>
            <a:ext cx="12191999" cy="627736"/>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algn="l" defTabSz="914400" rtl="0" eaLnBrk="1" latinLnBrk="0" hangingPunct="1">
              <a:lnSpc>
                <a:spcPct val="90000"/>
              </a:lnSpc>
              <a:spcBef>
                <a:spcPct val="0"/>
              </a:spcBef>
              <a:buNone/>
              <a:defRPr sz="4200" b="1" kern="1200">
                <a:solidFill>
                  <a:srgbClr val="C00000"/>
                </a:solidFill>
                <a:latin typeface="Poppins Light"/>
                <a:ea typeface="+mj-ea"/>
                <a:cs typeface="Calibri"/>
              </a:defRPr>
            </a:lvl1pPr>
          </a:lstStyle>
          <a:p>
            <a:r>
              <a:rPr lang="en-US" sz="3500" dirty="0">
                <a:latin typeface="Poppins "/>
              </a:rPr>
              <a:t>ENTIDADES PRIVADAS / OSC DE AS</a:t>
            </a:r>
          </a:p>
        </p:txBody>
      </p:sp>
      <p:sp>
        <p:nvSpPr>
          <p:cNvPr id="4" name="CaixaDeTexto 3">
            <a:extLst>
              <a:ext uri="{FF2B5EF4-FFF2-40B4-BE49-F238E27FC236}">
                <a16:creationId xmlns:a16="http://schemas.microsoft.com/office/drawing/2014/main" id="{FF1A31F9-0852-CD16-4718-AD59B7421133}"/>
              </a:ext>
            </a:extLst>
          </p:cNvPr>
          <p:cNvSpPr txBox="1"/>
          <p:nvPr/>
        </p:nvSpPr>
        <p:spPr>
          <a:xfrm>
            <a:off x="178904" y="773899"/>
            <a:ext cx="11088864" cy="6359883"/>
          </a:xfrm>
          <a:prstGeom prst="rect">
            <a:avLst/>
          </a:prstGeom>
          <a:noFill/>
        </p:spPr>
        <p:txBody>
          <a:bodyPr wrap="square">
            <a:spAutoFit/>
          </a:bodyPr>
          <a:lstStyle/>
          <a:p>
            <a:pPr algn="ctr">
              <a:lnSpc>
                <a:spcPct val="150000"/>
              </a:lnSpc>
            </a:pPr>
            <a:r>
              <a:rPr lang="pt-BR" sz="2400" b="1" u="sng" dirty="0">
                <a:solidFill>
                  <a:schemeClr val="accent6">
                    <a:lumMod val="50000"/>
                  </a:schemeClr>
                </a:solidFill>
              </a:rPr>
              <a:t>Decreto 6308/2007 - Dispõe sobre as entidades e organizações de assistência social </a:t>
            </a:r>
          </a:p>
          <a:p>
            <a:pPr>
              <a:lnSpc>
                <a:spcPct val="150000"/>
              </a:lnSpc>
            </a:pPr>
            <a:endParaRPr lang="pt-BR" sz="2400" dirty="0"/>
          </a:p>
          <a:p>
            <a:pPr>
              <a:lnSpc>
                <a:spcPct val="150000"/>
              </a:lnSpc>
            </a:pPr>
            <a:r>
              <a:rPr lang="pt-BR" sz="2400" dirty="0"/>
              <a:t>Art. 1</a:t>
            </a:r>
            <a:r>
              <a:rPr lang="pt-BR" sz="2400" u="sng" baseline="30000" dirty="0"/>
              <a:t>o</a:t>
            </a:r>
            <a:r>
              <a:rPr lang="pt-BR" sz="2400" dirty="0"/>
              <a:t>  Parágrafo único.  São características essenciais das entidades e organizações de assistência social: </a:t>
            </a:r>
          </a:p>
          <a:p>
            <a:pPr>
              <a:lnSpc>
                <a:spcPct val="150000"/>
              </a:lnSpc>
            </a:pPr>
            <a:r>
              <a:rPr lang="pt-BR" sz="2400" b="1" dirty="0"/>
              <a:t>I -</a:t>
            </a:r>
            <a:r>
              <a:rPr lang="pt-BR" sz="2400" dirty="0"/>
              <a:t> realizar atendimento, assessoramento ou defesa e garantia de direitos na área da assistência social, na forma deste Decreto; </a:t>
            </a:r>
          </a:p>
          <a:p>
            <a:pPr>
              <a:lnSpc>
                <a:spcPct val="150000"/>
              </a:lnSpc>
            </a:pPr>
            <a:r>
              <a:rPr lang="pt-BR" sz="2400" b="1" dirty="0"/>
              <a:t>II - garantir a universalidade</a:t>
            </a:r>
            <a:r>
              <a:rPr lang="pt-BR" sz="2400" dirty="0"/>
              <a:t> do atendimento, independentemente de contraprestação do usuário; e                                                                     </a:t>
            </a:r>
          </a:p>
          <a:p>
            <a:pPr>
              <a:lnSpc>
                <a:spcPct val="150000"/>
              </a:lnSpc>
            </a:pPr>
            <a:r>
              <a:rPr lang="pt-BR" sz="2400" b="1" dirty="0"/>
              <a:t>III - ter finalidade pública</a:t>
            </a:r>
            <a:r>
              <a:rPr lang="pt-BR" sz="2400" dirty="0"/>
              <a:t> e transparência nas suas ações.</a:t>
            </a:r>
          </a:p>
          <a:p>
            <a:pPr marL="285750" indent="-285750" algn="just">
              <a:lnSpc>
                <a:spcPct val="150000"/>
              </a:lnSpc>
              <a:spcBef>
                <a:spcPts val="600"/>
              </a:spcBef>
              <a:spcAft>
                <a:spcPts val="600"/>
              </a:spcAft>
              <a:buClr>
                <a:srgbClr val="C00000"/>
              </a:buClr>
              <a:buFont typeface="Wingdings" panose="05000000000000000000" pitchFamily="2" charset="2"/>
              <a:buChar char="ü"/>
            </a:pPr>
            <a:endParaRPr lang="pt-BR" sz="2400" dirty="0">
              <a:latin typeface="Calibri "/>
              <a:ea typeface="Calibri" panose="020F0502020204030204" pitchFamily="34" charset="0"/>
              <a:cs typeface="Times New Roman" panose="02020603050405020304" pitchFamily="18" charset="0"/>
            </a:endParaRPr>
          </a:p>
          <a:p>
            <a:pPr algn="just">
              <a:lnSpc>
                <a:spcPct val="150000"/>
              </a:lnSpc>
              <a:spcBef>
                <a:spcPts val="600"/>
              </a:spcBef>
              <a:spcAft>
                <a:spcPts val="600"/>
              </a:spcAft>
              <a:buClr>
                <a:srgbClr val="C00000"/>
              </a:buClr>
            </a:pPr>
            <a:endParaRPr lang="pt-BR" sz="2400" dirty="0">
              <a:effectLst/>
              <a:latin typeface="Calibri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79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cstate="print">
            <a:extLst>
              <a:ext uri="{28A0092B-C50C-407E-A947-70E740481C1C}">
                <a14:useLocalDpi xmlns:a14="http://schemas.microsoft.com/office/drawing/2010/main" val="0"/>
              </a:ext>
            </a:extLst>
          </a:blip>
          <a:srcRect l="7761" t="33310" r="8758" b="36338"/>
          <a:stretch/>
        </p:blipFill>
        <p:spPr>
          <a:xfrm>
            <a:off x="6478560" y="6444866"/>
            <a:ext cx="2020061" cy="413133"/>
          </a:xfrm>
          <a:prstGeom prst="rect">
            <a:avLst/>
          </a:prstGeom>
        </p:spPr>
      </p:pic>
      <p:graphicFrame>
        <p:nvGraphicFramePr>
          <p:cNvPr id="4" name="Espaço Reservado para Conteúdo 6">
            <a:extLst>
              <a:ext uri="{FF2B5EF4-FFF2-40B4-BE49-F238E27FC236}">
                <a16:creationId xmlns:a16="http://schemas.microsoft.com/office/drawing/2014/main" id="{CF6A3947-D00B-BE24-9F76-A13F4D171345}"/>
              </a:ext>
            </a:extLst>
          </p:cNvPr>
          <p:cNvGraphicFramePr>
            <a:graphicFrameLocks noGrp="1"/>
          </p:cNvGraphicFramePr>
          <p:nvPr>
            <p:ph idx="1"/>
            <p:extLst>
              <p:ext uri="{D42A27DB-BD31-4B8C-83A1-F6EECF244321}">
                <p14:modId xmlns:p14="http://schemas.microsoft.com/office/powerpoint/2010/main" val="1493828769"/>
              </p:ext>
            </p:extLst>
          </p:nvPr>
        </p:nvGraphicFramePr>
        <p:xfrm>
          <a:off x="547989" y="1132223"/>
          <a:ext cx="11096020" cy="4593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4">
            <a:extLst>
              <a:ext uri="{FF2B5EF4-FFF2-40B4-BE49-F238E27FC236}">
                <a16:creationId xmlns:a16="http://schemas.microsoft.com/office/drawing/2014/main" id="{13A75EC0-5B60-C7A7-C519-E120718A3AAF}"/>
              </a:ext>
            </a:extLst>
          </p:cNvPr>
          <p:cNvSpPr txBox="1">
            <a:spLocks/>
          </p:cNvSpPr>
          <p:nvPr/>
        </p:nvSpPr>
        <p:spPr>
          <a:xfrm>
            <a:off x="165253" y="364501"/>
            <a:ext cx="12191999" cy="581698"/>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algn="l" defTabSz="914400" rtl="0" eaLnBrk="1" latinLnBrk="0" hangingPunct="1">
              <a:lnSpc>
                <a:spcPct val="90000"/>
              </a:lnSpc>
              <a:spcBef>
                <a:spcPct val="0"/>
              </a:spcBef>
              <a:buNone/>
              <a:defRPr sz="4200" b="1" kern="1200">
                <a:solidFill>
                  <a:srgbClr val="C00000"/>
                </a:solidFill>
                <a:latin typeface="Poppins Light"/>
                <a:ea typeface="+mj-ea"/>
                <a:cs typeface="Calibri"/>
              </a:defRPr>
            </a:lvl1pPr>
          </a:lstStyle>
          <a:p>
            <a:r>
              <a:rPr lang="en-US" sz="3200" dirty="0">
                <a:latin typeface="Poppins "/>
              </a:rPr>
              <a:t>OFERTAS DAS ENTIDADES PRIVADAS / OSC DE AS</a:t>
            </a:r>
          </a:p>
        </p:txBody>
      </p:sp>
      <p:sp>
        <p:nvSpPr>
          <p:cNvPr id="9" name="CaixaDeTexto 8">
            <a:extLst>
              <a:ext uri="{FF2B5EF4-FFF2-40B4-BE49-F238E27FC236}">
                <a16:creationId xmlns:a16="http://schemas.microsoft.com/office/drawing/2014/main" id="{AFF14942-F3C6-303F-572A-86172CD0C849}"/>
              </a:ext>
            </a:extLst>
          </p:cNvPr>
          <p:cNvSpPr txBox="1"/>
          <p:nvPr/>
        </p:nvSpPr>
        <p:spPr>
          <a:xfrm>
            <a:off x="2495862" y="5846885"/>
            <a:ext cx="72002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200" b="1" dirty="0">
                <a:latin typeface="Poppins Light"/>
                <a:cs typeface="Calibri"/>
              </a:rPr>
              <a:t>Fonte: Guia As OSCs no SUAS (DRSP/SNAS, 2022). Disponível em:</a:t>
            </a:r>
          </a:p>
          <a:p>
            <a:pPr algn="ctr"/>
            <a:r>
              <a:rPr lang="pt-BR" sz="1200" b="1" dirty="0">
                <a:latin typeface="Poppins Light"/>
                <a:cs typeface="Calibri"/>
                <a:hlinkClick r:id="rId9"/>
              </a:rPr>
              <a:t>http://blog.mds.gov.br/redesuas/wp-content/uploads/2021/08/GUIA_OSC_SUAS.pdf</a:t>
            </a:r>
            <a:r>
              <a:rPr lang="pt-BR" sz="1200" b="1" dirty="0">
                <a:latin typeface="Poppins Light"/>
                <a:cs typeface="Calibri"/>
              </a:rPr>
              <a:t> </a:t>
            </a:r>
          </a:p>
        </p:txBody>
      </p:sp>
    </p:spTree>
    <p:extLst>
      <p:ext uri="{BB962C8B-B14F-4D97-AF65-F5344CB8AC3E}">
        <p14:creationId xmlns:p14="http://schemas.microsoft.com/office/powerpoint/2010/main" val="289676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cstate="print">
            <a:extLst>
              <a:ext uri="{28A0092B-C50C-407E-A947-70E740481C1C}">
                <a14:useLocalDpi xmlns:a14="http://schemas.microsoft.com/office/drawing/2010/main" val="0"/>
              </a:ext>
            </a:extLst>
          </a:blip>
          <a:srcRect l="7761" t="33310" r="8758" b="36338"/>
          <a:stretch/>
        </p:blipFill>
        <p:spPr>
          <a:xfrm>
            <a:off x="8247708" y="5842427"/>
            <a:ext cx="3271502" cy="669072"/>
          </a:xfrm>
          <a:prstGeom prst="rect">
            <a:avLst/>
          </a:prstGeom>
        </p:spPr>
      </p:pic>
      <p:sp>
        <p:nvSpPr>
          <p:cNvPr id="6" name="TextBox 4">
            <a:extLst>
              <a:ext uri="{FF2B5EF4-FFF2-40B4-BE49-F238E27FC236}">
                <a16:creationId xmlns:a16="http://schemas.microsoft.com/office/drawing/2014/main" id="{2DEF7FB2-DB5C-6EF8-1F3C-94F5925971A2}"/>
              </a:ext>
            </a:extLst>
          </p:cNvPr>
          <p:cNvSpPr txBox="1">
            <a:spLocks/>
          </p:cNvSpPr>
          <p:nvPr/>
        </p:nvSpPr>
        <p:spPr>
          <a:xfrm>
            <a:off x="161904" y="219782"/>
            <a:ext cx="11500751" cy="627736"/>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algn="l" defTabSz="914400" rtl="0" eaLnBrk="1" latinLnBrk="0" hangingPunct="1">
              <a:lnSpc>
                <a:spcPct val="90000"/>
              </a:lnSpc>
              <a:spcBef>
                <a:spcPct val="0"/>
              </a:spcBef>
              <a:buNone/>
              <a:defRPr sz="4200" b="1" kern="1200">
                <a:solidFill>
                  <a:srgbClr val="C00000"/>
                </a:solidFill>
                <a:latin typeface="Poppins Light"/>
                <a:ea typeface="+mj-ea"/>
                <a:cs typeface="Calibri"/>
              </a:defRPr>
            </a:lvl1pPr>
          </a:lstStyle>
          <a:p>
            <a:r>
              <a:rPr lang="en-US" sz="3500" dirty="0">
                <a:latin typeface="Poppins "/>
              </a:rPr>
              <a:t>NÍVEIS DE RECONHECIMENTO DAS OSC NO SUAS</a:t>
            </a:r>
          </a:p>
        </p:txBody>
      </p:sp>
      <p:sp>
        <p:nvSpPr>
          <p:cNvPr id="3" name="Cubo 2">
            <a:extLst>
              <a:ext uri="{FF2B5EF4-FFF2-40B4-BE49-F238E27FC236}">
                <a16:creationId xmlns:a16="http://schemas.microsoft.com/office/drawing/2014/main" id="{EA9A2FBD-023E-A68C-336D-B5C9288B9FAF}"/>
              </a:ext>
            </a:extLst>
          </p:cNvPr>
          <p:cNvSpPr/>
          <p:nvPr/>
        </p:nvSpPr>
        <p:spPr>
          <a:xfrm>
            <a:off x="1834187" y="3102888"/>
            <a:ext cx="2946966" cy="27188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schemeClr val="tx1"/>
                </a:solidFill>
                <a:cs typeface="Aharoni" panose="02010803020104030203" pitchFamily="2" charset="-79"/>
              </a:rPr>
              <a:t>1</a:t>
            </a:r>
            <a:r>
              <a:rPr lang="pt-BR" sz="2800" dirty="0">
                <a:solidFill>
                  <a:schemeClr val="tx1"/>
                </a:solidFill>
                <a:cs typeface="Aharoni" panose="02010803020104030203" pitchFamily="2" charset="-79"/>
              </a:rPr>
              <a:t>º Nível</a:t>
            </a:r>
          </a:p>
          <a:p>
            <a:pPr algn="ctr"/>
            <a:r>
              <a:rPr lang="pt-BR" dirty="0">
                <a:solidFill>
                  <a:schemeClr val="tx1"/>
                </a:solidFill>
              </a:rPr>
              <a:t>Inscrição no Conselho Municipal de Assistência Social - CMAS</a:t>
            </a:r>
          </a:p>
        </p:txBody>
      </p:sp>
      <p:sp>
        <p:nvSpPr>
          <p:cNvPr id="4" name="Cubo 3">
            <a:extLst>
              <a:ext uri="{FF2B5EF4-FFF2-40B4-BE49-F238E27FC236}">
                <a16:creationId xmlns:a16="http://schemas.microsoft.com/office/drawing/2014/main" id="{DC78C5FF-D9D7-2F0A-A261-9531CE2A29CE}"/>
              </a:ext>
            </a:extLst>
          </p:cNvPr>
          <p:cNvSpPr/>
          <p:nvPr/>
        </p:nvSpPr>
        <p:spPr>
          <a:xfrm>
            <a:off x="4098456" y="3102292"/>
            <a:ext cx="2788360" cy="2718881"/>
          </a:xfrm>
          <a:prstGeom prst="cub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schemeClr val="tx1"/>
                </a:solidFill>
                <a:cs typeface="Aharoni" panose="02010803020104030203" pitchFamily="2" charset="-79"/>
              </a:rPr>
              <a:t>2</a:t>
            </a:r>
            <a:r>
              <a:rPr lang="pt-BR" sz="2800" dirty="0">
                <a:solidFill>
                  <a:schemeClr val="tx1"/>
                </a:solidFill>
                <a:cs typeface="Aharoni" panose="02010803020104030203" pitchFamily="2" charset="-79"/>
              </a:rPr>
              <a:t>º Nível</a:t>
            </a:r>
          </a:p>
          <a:p>
            <a:pPr algn="ctr"/>
            <a:r>
              <a:rPr lang="pt-BR" dirty="0">
                <a:solidFill>
                  <a:schemeClr val="tx1"/>
                </a:solidFill>
              </a:rPr>
              <a:t>Cadastro no Cadastro Nacional de Entidades da Assistência Social - CNEAS</a:t>
            </a:r>
          </a:p>
        </p:txBody>
      </p:sp>
      <p:sp>
        <p:nvSpPr>
          <p:cNvPr id="8" name="Cubo 7">
            <a:extLst>
              <a:ext uri="{FF2B5EF4-FFF2-40B4-BE49-F238E27FC236}">
                <a16:creationId xmlns:a16="http://schemas.microsoft.com/office/drawing/2014/main" id="{D7E05ECF-4F85-6286-5229-8B604E2ECC44}"/>
              </a:ext>
            </a:extLst>
          </p:cNvPr>
          <p:cNvSpPr/>
          <p:nvPr/>
        </p:nvSpPr>
        <p:spPr>
          <a:xfrm>
            <a:off x="6204118" y="3099545"/>
            <a:ext cx="2788360" cy="2718881"/>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schemeClr val="tx1"/>
                </a:solidFill>
                <a:cs typeface="Aharoni" panose="02010803020104030203" pitchFamily="2" charset="-79"/>
              </a:rPr>
              <a:t>3</a:t>
            </a:r>
            <a:r>
              <a:rPr lang="pt-BR" sz="2800" dirty="0">
                <a:solidFill>
                  <a:schemeClr val="tx1"/>
                </a:solidFill>
                <a:cs typeface="Aharoni" panose="02010803020104030203" pitchFamily="2" charset="-79"/>
              </a:rPr>
              <a:t>º Nível</a:t>
            </a:r>
          </a:p>
          <a:p>
            <a:pPr algn="ctr"/>
            <a:r>
              <a:rPr lang="pt-BR" dirty="0">
                <a:solidFill>
                  <a:schemeClr val="tx1"/>
                </a:solidFill>
              </a:rPr>
              <a:t>Certificação Beneficente de Entidades de Assistência Social - CEBAS</a:t>
            </a:r>
          </a:p>
        </p:txBody>
      </p:sp>
      <p:sp>
        <p:nvSpPr>
          <p:cNvPr id="7" name="Retângulo 6">
            <a:extLst>
              <a:ext uri="{FF2B5EF4-FFF2-40B4-BE49-F238E27FC236}">
                <a16:creationId xmlns:a16="http://schemas.microsoft.com/office/drawing/2014/main" id="{BACF0B7B-BF9F-2CB7-E43D-05F14AB15618}"/>
              </a:ext>
            </a:extLst>
          </p:cNvPr>
          <p:cNvSpPr/>
          <p:nvPr/>
        </p:nvSpPr>
        <p:spPr>
          <a:xfrm>
            <a:off x="392124" y="1028790"/>
            <a:ext cx="10741042" cy="1892826"/>
          </a:xfrm>
          <a:prstGeom prst="rect">
            <a:avLst/>
          </a:prstGeom>
        </p:spPr>
        <p:txBody>
          <a:bodyPr wrap="square">
            <a:spAutoFit/>
          </a:bodyPr>
          <a:lstStyle/>
          <a:p>
            <a:pPr algn="just" fontAlgn="base">
              <a:lnSpc>
                <a:spcPct val="150000"/>
              </a:lnSpc>
            </a:pPr>
            <a:r>
              <a:rPr lang="pt-BR" dirty="0">
                <a:latin typeface="Poppins "/>
                <a:cs typeface="Poppins Light" panose="00000400000000000000" pitchFamily="2" charset="0"/>
              </a:rPr>
              <a:t>O </a:t>
            </a:r>
            <a:r>
              <a:rPr lang="pt-BR" b="1" dirty="0">
                <a:latin typeface="Poppins "/>
                <a:cs typeface="Poppins Light" panose="00000400000000000000" pitchFamily="2" charset="0"/>
              </a:rPr>
              <a:t>reconhecimento</a:t>
            </a:r>
            <a:r>
              <a:rPr lang="pt-BR" dirty="0">
                <a:latin typeface="Poppins "/>
                <a:cs typeface="Poppins Light" panose="00000400000000000000" pitchFamily="2" charset="0"/>
              </a:rPr>
              <a:t> das </a:t>
            </a:r>
            <a:r>
              <a:rPr lang="pt-BR" dirty="0" err="1">
                <a:latin typeface="Poppins "/>
                <a:cs typeface="Poppins Light" panose="00000400000000000000" pitchFamily="2" charset="0"/>
              </a:rPr>
              <a:t>OSCs</a:t>
            </a:r>
            <a:r>
              <a:rPr lang="pt-BR" dirty="0">
                <a:latin typeface="Poppins "/>
                <a:cs typeface="Poppins Light" panose="00000400000000000000" pitchFamily="2" charset="0"/>
              </a:rPr>
              <a:t> no Sistema Único de Assistência Social - SUAS é consequência de sua </a:t>
            </a:r>
            <a:r>
              <a:rPr lang="pt-BR" b="1" dirty="0">
                <a:latin typeface="Poppins "/>
                <a:cs typeface="Poppins Light" panose="00000400000000000000" pitchFamily="2" charset="0"/>
              </a:rPr>
              <a:t>adequação às regulamentações </a:t>
            </a:r>
            <a:r>
              <a:rPr lang="pt-BR" dirty="0">
                <a:latin typeface="Poppins "/>
                <a:cs typeface="Poppins Light" panose="00000400000000000000" pitchFamily="2" charset="0"/>
              </a:rPr>
              <a:t>existentes e da </a:t>
            </a:r>
            <a:r>
              <a:rPr lang="pt-BR" b="1" dirty="0">
                <a:latin typeface="Poppins "/>
                <a:cs typeface="Poppins Light" panose="00000400000000000000" pitchFamily="2" charset="0"/>
              </a:rPr>
              <a:t>oferta qualificada </a:t>
            </a:r>
            <a:r>
              <a:rPr lang="pt-BR" dirty="0">
                <a:latin typeface="Poppins "/>
                <a:cs typeface="Poppins Light" panose="00000400000000000000" pitchFamily="2" charset="0"/>
              </a:rPr>
              <a:t>dos serviços socioassistenciais. </a:t>
            </a:r>
          </a:p>
          <a:p>
            <a:pPr algn="just" fontAlgn="base"/>
            <a:endParaRPr lang="pt-BR" dirty="0">
              <a:latin typeface="Poppins "/>
              <a:cs typeface="Poppins Light" panose="00000400000000000000" pitchFamily="2" charset="0"/>
            </a:endParaRPr>
          </a:p>
          <a:p>
            <a:pPr algn="just" fontAlgn="base"/>
            <a:r>
              <a:rPr lang="pt-BR" dirty="0">
                <a:latin typeface="Poppins "/>
                <a:cs typeface="Poppins Light" panose="00000400000000000000" pitchFamily="2" charset="0"/>
              </a:rPr>
              <a:t>Existem três níveis de reconhecimento, quais sejam:</a:t>
            </a:r>
          </a:p>
        </p:txBody>
      </p:sp>
    </p:spTree>
    <p:extLst>
      <p:ext uri="{BB962C8B-B14F-4D97-AF65-F5344CB8AC3E}">
        <p14:creationId xmlns:p14="http://schemas.microsoft.com/office/powerpoint/2010/main" val="404851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27A566DD-4A8B-0DCD-E3A0-BD68CD804BB2}"/>
              </a:ext>
            </a:extLst>
          </p:cNvPr>
          <p:cNvSpPr txBox="1"/>
          <p:nvPr/>
        </p:nvSpPr>
        <p:spPr>
          <a:xfrm>
            <a:off x="261902" y="196798"/>
            <a:ext cx="108411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Poppins" panose="00000500000000000000" pitchFamily="2" charset="0"/>
                <a:cs typeface="Poppins" panose="00000500000000000000" pitchFamily="2" charset="0"/>
              </a:rPr>
              <a:t>OS NÍVEIS DE RECONHECIMENTO DAS OSCS NO SUAS</a:t>
            </a:r>
            <a:endParaRPr lang="pt-BR" sz="3200" b="1" dirty="0">
              <a:latin typeface="Poppins" panose="00000500000000000000" pitchFamily="2" charset="0"/>
              <a:cs typeface="Poppins" panose="00000500000000000000" pitchFamily="2" charset="0"/>
            </a:endParaRPr>
          </a:p>
        </p:txBody>
      </p:sp>
      <p:sp>
        <p:nvSpPr>
          <p:cNvPr id="3" name="Retângulo: Cantos Arredondados 2">
            <a:extLst>
              <a:ext uri="{FF2B5EF4-FFF2-40B4-BE49-F238E27FC236}">
                <a16:creationId xmlns:a16="http://schemas.microsoft.com/office/drawing/2014/main" id="{D2B2934F-44BE-0642-0FD2-3F5B7A1BB278}"/>
              </a:ext>
            </a:extLst>
          </p:cNvPr>
          <p:cNvSpPr/>
          <p:nvPr/>
        </p:nvSpPr>
        <p:spPr>
          <a:xfrm>
            <a:off x="222788" y="1123405"/>
            <a:ext cx="5590903" cy="101890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pt-BR" dirty="0">
                <a:solidFill>
                  <a:schemeClr val="tx1"/>
                </a:solidFill>
              </a:rPr>
              <a:t>Inscrição nos Conselhos Municipais de Assistência Social (CMAS/CAS-DF) – 1º nível</a:t>
            </a:r>
          </a:p>
          <a:p>
            <a:pPr algn="ctr"/>
            <a:r>
              <a:rPr lang="pt-BR" b="1" dirty="0">
                <a:solidFill>
                  <a:schemeClr val="tx1"/>
                </a:solidFill>
              </a:rPr>
              <a:t>32 mil </a:t>
            </a:r>
            <a:r>
              <a:rPr lang="pt-BR" dirty="0" err="1">
                <a:solidFill>
                  <a:schemeClr val="tx1"/>
                </a:solidFill>
              </a:rPr>
              <a:t>OSCs</a:t>
            </a:r>
            <a:r>
              <a:rPr lang="pt-BR" dirty="0">
                <a:solidFill>
                  <a:schemeClr val="tx1"/>
                </a:solidFill>
              </a:rPr>
              <a:t> em </a:t>
            </a:r>
            <a:r>
              <a:rPr lang="pt-BR" b="1" dirty="0">
                <a:solidFill>
                  <a:schemeClr val="tx1"/>
                </a:solidFill>
              </a:rPr>
              <a:t>3,8 mil </a:t>
            </a:r>
            <a:r>
              <a:rPr lang="pt-BR" dirty="0">
                <a:solidFill>
                  <a:schemeClr val="tx1"/>
                </a:solidFill>
              </a:rPr>
              <a:t>municípios</a:t>
            </a:r>
          </a:p>
          <a:p>
            <a:pPr algn="ctr"/>
            <a:r>
              <a:rPr lang="pt-BR" sz="1500" dirty="0">
                <a:solidFill>
                  <a:srgbClr val="FF0000"/>
                </a:solidFill>
              </a:rPr>
              <a:t>OBRIGATÓRIO</a:t>
            </a:r>
          </a:p>
        </p:txBody>
      </p:sp>
      <p:sp>
        <p:nvSpPr>
          <p:cNvPr id="5" name="CaixaDeTexto 4">
            <a:extLst>
              <a:ext uri="{FF2B5EF4-FFF2-40B4-BE49-F238E27FC236}">
                <a16:creationId xmlns:a16="http://schemas.microsoft.com/office/drawing/2014/main" id="{EA349F96-CD92-FCFC-10F6-8DFFB1BA38CC}"/>
              </a:ext>
            </a:extLst>
          </p:cNvPr>
          <p:cNvSpPr txBox="1"/>
          <p:nvPr/>
        </p:nvSpPr>
        <p:spPr>
          <a:xfrm>
            <a:off x="5813691" y="1058732"/>
            <a:ext cx="606256" cy="1107996"/>
          </a:xfrm>
          <a:prstGeom prst="rect">
            <a:avLst/>
          </a:prstGeom>
          <a:noFill/>
        </p:spPr>
        <p:txBody>
          <a:bodyPr wrap="none" rtlCol="0">
            <a:spAutoFit/>
          </a:bodyPr>
          <a:lstStyle/>
          <a:p>
            <a:r>
              <a:rPr lang="pt-BR" sz="6600" dirty="0"/>
              <a:t>+</a:t>
            </a:r>
          </a:p>
        </p:txBody>
      </p:sp>
      <p:sp>
        <p:nvSpPr>
          <p:cNvPr id="6" name="Retângulo: Cantos Arredondados 5">
            <a:extLst>
              <a:ext uri="{FF2B5EF4-FFF2-40B4-BE49-F238E27FC236}">
                <a16:creationId xmlns:a16="http://schemas.microsoft.com/office/drawing/2014/main" id="{8442A293-8731-EF54-71A7-29C602C605A6}"/>
              </a:ext>
            </a:extLst>
          </p:cNvPr>
          <p:cNvSpPr/>
          <p:nvPr/>
        </p:nvSpPr>
        <p:spPr>
          <a:xfrm>
            <a:off x="6444345" y="1123405"/>
            <a:ext cx="5590903" cy="101890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pt-BR" dirty="0">
                <a:solidFill>
                  <a:schemeClr val="tx1"/>
                </a:solidFill>
              </a:rPr>
              <a:t>Cadastro Nacional de Entidades de Assistência Social (CNEAS) – 2º nível</a:t>
            </a:r>
          </a:p>
          <a:p>
            <a:pPr algn="ctr"/>
            <a:r>
              <a:rPr lang="pt-BR" b="1" dirty="0">
                <a:solidFill>
                  <a:schemeClr val="tx1"/>
                </a:solidFill>
              </a:rPr>
              <a:t>17.282</a:t>
            </a:r>
            <a:r>
              <a:rPr lang="pt-BR" dirty="0">
                <a:solidFill>
                  <a:schemeClr val="tx1"/>
                </a:solidFill>
              </a:rPr>
              <a:t> </a:t>
            </a:r>
            <a:r>
              <a:rPr lang="pt-BR" dirty="0" err="1">
                <a:solidFill>
                  <a:schemeClr val="tx1"/>
                </a:solidFill>
              </a:rPr>
              <a:t>OSCs</a:t>
            </a:r>
            <a:r>
              <a:rPr lang="pt-BR" dirty="0">
                <a:solidFill>
                  <a:schemeClr val="tx1"/>
                </a:solidFill>
              </a:rPr>
              <a:t> com cadastro concluído – </a:t>
            </a:r>
            <a:r>
              <a:rPr lang="pt-BR" b="1" dirty="0">
                <a:solidFill>
                  <a:schemeClr val="tx1"/>
                </a:solidFill>
              </a:rPr>
              <a:t>48.896</a:t>
            </a:r>
            <a:r>
              <a:rPr lang="pt-BR" dirty="0">
                <a:solidFill>
                  <a:schemeClr val="tx1"/>
                </a:solidFill>
              </a:rPr>
              <a:t> ofertas</a:t>
            </a:r>
          </a:p>
          <a:p>
            <a:pPr algn="ctr"/>
            <a:r>
              <a:rPr lang="pt-BR" sz="1500" dirty="0">
                <a:solidFill>
                  <a:srgbClr val="FF0000"/>
                </a:solidFill>
              </a:rPr>
              <a:t>OBRIGATÓRIO</a:t>
            </a:r>
          </a:p>
        </p:txBody>
      </p:sp>
      <p:sp>
        <p:nvSpPr>
          <p:cNvPr id="7" name="Retângulo 6">
            <a:extLst>
              <a:ext uri="{FF2B5EF4-FFF2-40B4-BE49-F238E27FC236}">
                <a16:creationId xmlns:a16="http://schemas.microsoft.com/office/drawing/2014/main" id="{594AFB11-CB17-5034-4526-4D5580302B54}"/>
              </a:ext>
            </a:extLst>
          </p:cNvPr>
          <p:cNvSpPr/>
          <p:nvPr/>
        </p:nvSpPr>
        <p:spPr>
          <a:xfrm>
            <a:off x="2090057" y="2386429"/>
            <a:ext cx="2415842" cy="853440"/>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tx1"/>
                </a:solidFill>
                <a:cs typeface="Arial" panose="020B0604020202020204" pitchFamily="34" charset="0"/>
              </a:rPr>
              <a:t>Emendas Parlamentares Federais</a:t>
            </a:r>
            <a:br>
              <a:rPr lang="pt-BR" sz="1600" b="1" dirty="0">
                <a:solidFill>
                  <a:schemeClr val="tx1"/>
                </a:solidFill>
                <a:cs typeface="Arial" panose="020B0604020202020204" pitchFamily="34" charset="0"/>
              </a:rPr>
            </a:br>
            <a:r>
              <a:rPr lang="pt-BR" sz="1500" dirty="0">
                <a:solidFill>
                  <a:schemeClr val="tx1"/>
                </a:solidFill>
                <a:cs typeface="Arial" panose="020B0604020202020204" pitchFamily="34" charset="0"/>
              </a:rPr>
              <a:t>(Portaria MDS nº 580/2022)</a:t>
            </a:r>
          </a:p>
        </p:txBody>
      </p:sp>
      <p:sp>
        <p:nvSpPr>
          <p:cNvPr id="8" name="Seta: para Baixo 7">
            <a:extLst>
              <a:ext uri="{FF2B5EF4-FFF2-40B4-BE49-F238E27FC236}">
                <a16:creationId xmlns:a16="http://schemas.microsoft.com/office/drawing/2014/main" id="{564F6D14-8F1B-6BFA-715E-1051080F8B3A}"/>
              </a:ext>
            </a:extLst>
          </p:cNvPr>
          <p:cNvSpPr/>
          <p:nvPr/>
        </p:nvSpPr>
        <p:spPr>
          <a:xfrm>
            <a:off x="6010183" y="2469635"/>
            <a:ext cx="237669" cy="68702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C3A86714-CF63-9A68-A5B7-4BC9A29ADB8E}"/>
              </a:ext>
            </a:extLst>
          </p:cNvPr>
          <p:cNvSpPr/>
          <p:nvPr/>
        </p:nvSpPr>
        <p:spPr>
          <a:xfrm>
            <a:off x="8124892" y="2386429"/>
            <a:ext cx="2516198" cy="853440"/>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tx1"/>
                </a:solidFill>
                <a:cs typeface="Arial" panose="020B0604020202020204" pitchFamily="34" charset="0"/>
              </a:rPr>
              <a:t>Celebração de Parcerias</a:t>
            </a:r>
            <a:br>
              <a:rPr lang="pt-BR" sz="1600" b="1" dirty="0">
                <a:solidFill>
                  <a:schemeClr val="tx1"/>
                </a:solidFill>
                <a:cs typeface="Arial" panose="020B0604020202020204" pitchFamily="34" charset="0"/>
              </a:rPr>
            </a:br>
            <a:r>
              <a:rPr lang="pt-BR" sz="1500" dirty="0">
                <a:solidFill>
                  <a:schemeClr val="tx1"/>
                </a:solidFill>
                <a:cs typeface="Arial" panose="020B0604020202020204" pitchFamily="34" charset="0"/>
              </a:rPr>
              <a:t>(MROSC - Lei nº 13.019/2014)</a:t>
            </a:r>
          </a:p>
        </p:txBody>
      </p:sp>
      <p:sp>
        <p:nvSpPr>
          <p:cNvPr id="10" name="Retângulo: Cantos Arredondados 9">
            <a:extLst>
              <a:ext uri="{FF2B5EF4-FFF2-40B4-BE49-F238E27FC236}">
                <a16:creationId xmlns:a16="http://schemas.microsoft.com/office/drawing/2014/main" id="{2A7CB916-78E3-0408-B601-A1FA1A4D5C6F}"/>
              </a:ext>
            </a:extLst>
          </p:cNvPr>
          <p:cNvSpPr/>
          <p:nvPr/>
        </p:nvSpPr>
        <p:spPr>
          <a:xfrm>
            <a:off x="1430742" y="3371148"/>
            <a:ext cx="9550767" cy="101890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pt-BR" dirty="0">
                <a:solidFill>
                  <a:schemeClr val="tx1"/>
                </a:solidFill>
              </a:rPr>
              <a:t>Certificação de Entidades Beneficentes de Assistência Social (CEBAS) – 3º nível</a:t>
            </a:r>
          </a:p>
          <a:p>
            <a:pPr algn="ctr"/>
            <a:r>
              <a:rPr lang="pt-BR" b="1" dirty="0">
                <a:solidFill>
                  <a:schemeClr val="tx1"/>
                </a:solidFill>
              </a:rPr>
              <a:t>6.077</a:t>
            </a:r>
            <a:r>
              <a:rPr lang="pt-BR" dirty="0">
                <a:solidFill>
                  <a:schemeClr val="tx1"/>
                </a:solidFill>
              </a:rPr>
              <a:t> </a:t>
            </a:r>
            <a:r>
              <a:rPr lang="pt-BR" dirty="0" err="1">
                <a:solidFill>
                  <a:schemeClr val="tx1"/>
                </a:solidFill>
              </a:rPr>
              <a:t>OSCs</a:t>
            </a:r>
            <a:r>
              <a:rPr lang="pt-BR" dirty="0">
                <a:solidFill>
                  <a:schemeClr val="tx1"/>
                </a:solidFill>
              </a:rPr>
              <a:t> certificadas</a:t>
            </a:r>
          </a:p>
          <a:p>
            <a:pPr algn="ctr"/>
            <a:r>
              <a:rPr lang="pt-BR" sz="1500" dirty="0">
                <a:solidFill>
                  <a:srgbClr val="FF0000"/>
                </a:solidFill>
              </a:rPr>
              <a:t>NÃO OBRIGATÓRIO</a:t>
            </a:r>
          </a:p>
        </p:txBody>
      </p:sp>
      <p:sp>
        <p:nvSpPr>
          <p:cNvPr id="13" name="Seta: para Baixo 12">
            <a:extLst>
              <a:ext uri="{FF2B5EF4-FFF2-40B4-BE49-F238E27FC236}">
                <a16:creationId xmlns:a16="http://schemas.microsoft.com/office/drawing/2014/main" id="{6D015507-5C21-4395-B72C-8E76EA358C97}"/>
              </a:ext>
            </a:extLst>
          </p:cNvPr>
          <p:cNvSpPr/>
          <p:nvPr/>
        </p:nvSpPr>
        <p:spPr>
          <a:xfrm>
            <a:off x="6046862" y="4604536"/>
            <a:ext cx="237669" cy="441485"/>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F73CB4A3-2EFA-7D76-1D12-68013C4482D3}"/>
              </a:ext>
            </a:extLst>
          </p:cNvPr>
          <p:cNvSpPr/>
          <p:nvPr/>
        </p:nvSpPr>
        <p:spPr>
          <a:xfrm>
            <a:off x="5138094" y="5175734"/>
            <a:ext cx="2055204" cy="1141008"/>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tx1"/>
                </a:solidFill>
                <a:cs typeface="Arial" panose="020B0604020202020204" pitchFamily="34" charset="0"/>
              </a:rPr>
              <a:t>Imunidades:</a:t>
            </a:r>
          </a:p>
          <a:p>
            <a:pPr algn="ctr"/>
            <a:r>
              <a:rPr lang="pt-BR" sz="1500" dirty="0">
                <a:solidFill>
                  <a:schemeClr val="tx1"/>
                </a:solidFill>
                <a:cs typeface="Arial" panose="020B0604020202020204" pitchFamily="34" charset="0"/>
              </a:rPr>
              <a:t>Cota Patronal</a:t>
            </a:r>
          </a:p>
          <a:p>
            <a:pPr algn="ctr"/>
            <a:r>
              <a:rPr lang="pt-BR" sz="1500" dirty="0">
                <a:solidFill>
                  <a:schemeClr val="tx1"/>
                </a:solidFill>
                <a:cs typeface="Arial" panose="020B0604020202020204" pitchFamily="34" charset="0"/>
              </a:rPr>
              <a:t>CSLL</a:t>
            </a:r>
            <a:br>
              <a:rPr lang="pt-BR" sz="1500" dirty="0">
                <a:solidFill>
                  <a:schemeClr val="tx1"/>
                </a:solidFill>
                <a:cs typeface="Arial" panose="020B0604020202020204" pitchFamily="34" charset="0"/>
              </a:rPr>
            </a:br>
            <a:r>
              <a:rPr lang="pt-BR" sz="1500" dirty="0">
                <a:solidFill>
                  <a:schemeClr val="tx1"/>
                </a:solidFill>
                <a:cs typeface="Arial" panose="020B0604020202020204" pitchFamily="34" charset="0"/>
              </a:rPr>
              <a:t>PIS/PASEP</a:t>
            </a:r>
          </a:p>
          <a:p>
            <a:pPr algn="ctr"/>
            <a:r>
              <a:rPr lang="pt-BR" sz="1500" dirty="0">
                <a:solidFill>
                  <a:schemeClr val="tx1"/>
                </a:solidFill>
                <a:cs typeface="Arial" panose="020B0604020202020204" pitchFamily="34" charset="0"/>
              </a:rPr>
              <a:t>COFINS</a:t>
            </a:r>
          </a:p>
        </p:txBody>
      </p:sp>
    </p:spTree>
    <p:extLst>
      <p:ext uri="{BB962C8B-B14F-4D97-AF65-F5344CB8AC3E}">
        <p14:creationId xmlns:p14="http://schemas.microsoft.com/office/powerpoint/2010/main" val="353878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27A566DD-4A8B-0DCD-E3A0-BD68CD804BB2}"/>
              </a:ext>
            </a:extLst>
          </p:cNvPr>
          <p:cNvSpPr txBox="1"/>
          <p:nvPr/>
        </p:nvSpPr>
        <p:spPr>
          <a:xfrm>
            <a:off x="307950" y="196726"/>
            <a:ext cx="115241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Poppins" panose="00000500000000000000" pitchFamily="2" charset="0"/>
                <a:cs typeface="Poppins" panose="00000500000000000000" pitchFamily="2" charset="0"/>
              </a:rPr>
              <a:t>PARÂMETROS PARA O RECONHECIMENTO DAS OSCS NO SUAS</a:t>
            </a:r>
            <a:endParaRPr lang="pt-BR" sz="3200" b="1" dirty="0">
              <a:latin typeface="Poppins" panose="00000500000000000000" pitchFamily="2" charset="0"/>
              <a:cs typeface="Poppins" panose="00000500000000000000" pitchFamily="2" charset="0"/>
            </a:endParaRPr>
          </a:p>
        </p:txBody>
      </p:sp>
      <p:sp>
        <p:nvSpPr>
          <p:cNvPr id="8" name="Retângulo 7">
            <a:extLst>
              <a:ext uri="{FF2B5EF4-FFF2-40B4-BE49-F238E27FC236}">
                <a16:creationId xmlns:a16="http://schemas.microsoft.com/office/drawing/2014/main" id="{F7E1E1F6-9722-42D8-A751-D4B76BBD903D}"/>
              </a:ext>
            </a:extLst>
          </p:cNvPr>
          <p:cNvSpPr/>
          <p:nvPr/>
        </p:nvSpPr>
        <p:spPr>
          <a:xfrm>
            <a:off x="3276599" y="1536971"/>
            <a:ext cx="8462295" cy="97311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dirty="0">
                <a:solidFill>
                  <a:schemeClr val="tx1"/>
                </a:solidFill>
                <a:latin typeface="Poppins" panose="020B0604020202020204"/>
                <a:cs typeface="Poppins Light" panose="020B0604020202020204" charset="0"/>
              </a:rPr>
              <a:t>Atuar em conformidade à Tipificação Nacional dos Serviços Socioassistenciais (Resolução CNAS nº 109/2009) e demais normativas do SUAS</a:t>
            </a:r>
          </a:p>
        </p:txBody>
      </p:sp>
      <p:sp>
        <p:nvSpPr>
          <p:cNvPr id="9" name="Retângulo 8">
            <a:extLst>
              <a:ext uri="{FF2B5EF4-FFF2-40B4-BE49-F238E27FC236}">
                <a16:creationId xmlns:a16="http://schemas.microsoft.com/office/drawing/2014/main" id="{40F0AC50-8398-1007-79B9-18D089549D5F}"/>
              </a:ext>
            </a:extLst>
          </p:cNvPr>
          <p:cNvSpPr/>
          <p:nvPr/>
        </p:nvSpPr>
        <p:spPr>
          <a:xfrm>
            <a:off x="3276600" y="2770221"/>
            <a:ext cx="8510954" cy="97311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dirty="0">
                <a:solidFill>
                  <a:schemeClr val="tx1"/>
                </a:solidFill>
                <a:latin typeface="Poppins" panose="020B0604020202020204"/>
                <a:cs typeface="Poppins Light" panose="020B0604020202020204" charset="0"/>
              </a:rPr>
              <a:t>Assegurar que as ofertas sejam prestadas na perspectiva da autonomia e garantia de direitos dos usuários e garantir processos participativos</a:t>
            </a:r>
          </a:p>
        </p:txBody>
      </p:sp>
      <p:sp>
        <p:nvSpPr>
          <p:cNvPr id="10" name="Retângulo 9">
            <a:extLst>
              <a:ext uri="{FF2B5EF4-FFF2-40B4-BE49-F238E27FC236}">
                <a16:creationId xmlns:a16="http://schemas.microsoft.com/office/drawing/2014/main" id="{46CFA6D9-0C55-46C2-B77A-FB5E44202C2C}"/>
              </a:ext>
            </a:extLst>
          </p:cNvPr>
          <p:cNvSpPr/>
          <p:nvPr/>
        </p:nvSpPr>
        <p:spPr>
          <a:xfrm>
            <a:off x="3276600" y="4040279"/>
            <a:ext cx="8555516" cy="99076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dirty="0">
                <a:solidFill>
                  <a:schemeClr val="tx1"/>
                </a:solidFill>
                <a:latin typeface="Poppins" panose="020B0604020202020204"/>
                <a:cs typeface="Poppins Light" panose="020B0604020202020204" charset="0"/>
              </a:rPr>
              <a:t>Garantir a gratuidade e a universalidade em todas as  ofertas socioassistenciais</a:t>
            </a:r>
          </a:p>
        </p:txBody>
      </p:sp>
      <p:sp>
        <p:nvSpPr>
          <p:cNvPr id="11" name="Retângulo 10">
            <a:extLst>
              <a:ext uri="{FF2B5EF4-FFF2-40B4-BE49-F238E27FC236}">
                <a16:creationId xmlns:a16="http://schemas.microsoft.com/office/drawing/2014/main" id="{77CE1FB9-461B-0057-DEBC-91685CAB8CE8}"/>
              </a:ext>
            </a:extLst>
          </p:cNvPr>
          <p:cNvSpPr/>
          <p:nvPr/>
        </p:nvSpPr>
        <p:spPr>
          <a:xfrm>
            <a:off x="3304564" y="5239615"/>
            <a:ext cx="8555516" cy="86566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dirty="0">
                <a:solidFill>
                  <a:schemeClr val="tx1"/>
                </a:solidFill>
                <a:latin typeface="Poppins "/>
                <a:cs typeface="Poppins Light" panose="020B0604020202020204" charset="0"/>
              </a:rPr>
              <a:t>Executar ações de caráter continuado, permanente e planejado</a:t>
            </a:r>
            <a:r>
              <a:rPr lang="pt-BR" sz="2000" b="1" dirty="0">
                <a:latin typeface="Poppins "/>
                <a:cs typeface="Poppins Light" panose="020B0604020202020204" charset="0"/>
              </a:rPr>
              <a:t>​</a:t>
            </a:r>
          </a:p>
        </p:txBody>
      </p:sp>
      <p:sp>
        <p:nvSpPr>
          <p:cNvPr id="13" name="Texto Explicativo Retangular com Cantos Arredondados 12"/>
          <p:cNvSpPr/>
          <p:nvPr/>
        </p:nvSpPr>
        <p:spPr>
          <a:xfrm>
            <a:off x="404446" y="2485977"/>
            <a:ext cx="2312377" cy="1718134"/>
          </a:xfrm>
          <a:prstGeom prst="wedgeRoundRect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600" b="1" dirty="0">
                <a:latin typeface="Poppins Light" panose="020B0604020202020204" charset="0"/>
                <a:cs typeface="Poppins Light" panose="020B0604020202020204" charset="0"/>
              </a:rPr>
              <a:t>!</a:t>
            </a:r>
          </a:p>
        </p:txBody>
      </p:sp>
    </p:spTree>
    <p:extLst>
      <p:ext uri="{BB962C8B-B14F-4D97-AF65-F5344CB8AC3E}">
        <p14:creationId xmlns:p14="http://schemas.microsoft.com/office/powerpoint/2010/main" val="10882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360038" y="182327"/>
            <a:ext cx="11508112" cy="964053"/>
          </a:xfrm>
        </p:spPr>
        <p:txBody>
          <a:bodyPr>
            <a:noAutofit/>
          </a:bodyPr>
          <a:lstStyle/>
          <a:p>
            <a:pPr algn="just"/>
            <a:r>
              <a:rPr lang="pt-BR" sz="2800" b="1" dirty="0">
                <a:latin typeface="Poppins" panose="00000500000000000000" pitchFamily="2" charset="0"/>
                <a:cs typeface="Poppins" panose="00000500000000000000" pitchFamily="2" charset="0"/>
              </a:rPr>
              <a:t>1º NÍVEL DE RECONHECIMENTO: INSCRIÇÃO NO CONSELHO MUNICIPAL DE ASSISTÊNCIA SOCIAL</a:t>
            </a:r>
          </a:p>
        </p:txBody>
      </p:sp>
      <p:sp>
        <p:nvSpPr>
          <p:cNvPr id="7" name="Retângulo 6">
            <a:extLst>
              <a:ext uri="{FF2B5EF4-FFF2-40B4-BE49-F238E27FC236}">
                <a16:creationId xmlns:a16="http://schemas.microsoft.com/office/drawing/2014/main" id="{9D0A1747-ABE9-4003-2BAE-8794578DFAB7}"/>
              </a:ext>
            </a:extLst>
          </p:cNvPr>
          <p:cNvSpPr/>
          <p:nvPr/>
        </p:nvSpPr>
        <p:spPr>
          <a:xfrm>
            <a:off x="220826" y="1165277"/>
            <a:ext cx="11647324" cy="4287328"/>
          </a:xfrm>
          <a:prstGeom prst="rect">
            <a:avLst/>
          </a:prstGeom>
        </p:spPr>
        <p:txBody>
          <a:bodyPr wrap="square" lIns="91440" tIns="45720" rIns="91440" bIns="45720" anchor="t">
            <a:spAutoFit/>
          </a:bodyPr>
          <a:lstStyle/>
          <a:p>
            <a:pPr marL="800100" lvl="1" indent="-342900" algn="just" fontAlgn="base">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A Resolução CNAS nº 14/2014 é a normativa específica sobre a inscrição de </a:t>
            </a:r>
            <a:r>
              <a:rPr lang="pt-BR" sz="2400" dirty="0" err="1">
                <a:latin typeface="Poppins" panose="00000500000000000000" pitchFamily="2" charset="0"/>
                <a:cs typeface="Poppins" panose="00000500000000000000" pitchFamily="2" charset="0"/>
              </a:rPr>
              <a:t>OSCs</a:t>
            </a:r>
            <a:r>
              <a:rPr lang="pt-BR" sz="2400" dirty="0">
                <a:latin typeface="Poppins" panose="00000500000000000000" pitchFamily="2" charset="0"/>
                <a:cs typeface="Poppins" panose="00000500000000000000" pitchFamily="2" charset="0"/>
              </a:rPr>
              <a:t> nos Conselhos.</a:t>
            </a:r>
          </a:p>
          <a:p>
            <a:pPr marL="800100" lvl="1" indent="-342900" algn="just" fontAlgn="base">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A inscrição das entidades ou organizações de Assistência Social e/ou dos serviços, programas e projetos nos Conselhos de Assistência Social é a autorização de funcionamento no âmbito da Política Nacional de Assistência Social.</a:t>
            </a:r>
          </a:p>
          <a:p>
            <a:pPr marL="800100" lvl="1" indent="-342900" algn="just" fontAlgn="base">
              <a:buFont typeface="Wingdings" panose="05000000000000000000" pitchFamily="2" charset="2"/>
              <a:buChar char="ü"/>
            </a:pPr>
            <a:endParaRPr lang="pt-BR" sz="2400" dirty="0">
              <a:latin typeface="Poppins" panose="00000500000000000000" pitchFamily="2" charset="0"/>
              <a:cs typeface="Poppins" panose="00000500000000000000" pitchFamily="2" charset="0"/>
            </a:endParaRPr>
          </a:p>
          <a:p>
            <a:pPr marL="800100" lvl="1" indent="-342900" fontAlgn="base">
              <a:lnSpc>
                <a:spcPct val="150000"/>
              </a:lnSpc>
              <a:buFont typeface="Wingdings" panose="05000000000000000000" pitchFamily="2" charset="2"/>
              <a:buChar char="ü"/>
            </a:pPr>
            <a:endParaRPr lang="pt-BR" sz="2400" b="1" dirty="0">
              <a:latin typeface="Poppins" panose="00000500000000000000" pitchFamily="2" charset="0"/>
              <a:cs typeface="Poppins" panose="00000500000000000000" pitchFamily="2" charset="0"/>
            </a:endParaRPr>
          </a:p>
        </p:txBody>
      </p:sp>
      <p:sp>
        <p:nvSpPr>
          <p:cNvPr id="5" name="Retângulo 4">
            <a:extLst>
              <a:ext uri="{FF2B5EF4-FFF2-40B4-BE49-F238E27FC236}">
                <a16:creationId xmlns:a16="http://schemas.microsoft.com/office/drawing/2014/main" id="{42D82DDA-C1F5-8D00-757D-90857D127744}"/>
              </a:ext>
            </a:extLst>
          </p:cNvPr>
          <p:cNvSpPr/>
          <p:nvPr/>
        </p:nvSpPr>
        <p:spPr>
          <a:xfrm>
            <a:off x="913256" y="4711563"/>
            <a:ext cx="10540879" cy="14820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pt-BR" sz="2400" b="1" dirty="0">
                <a:solidFill>
                  <a:schemeClr val="accent5"/>
                </a:solidFill>
                <a:latin typeface="Poppins "/>
                <a:cs typeface="Poppins Light" panose="020B0604020202020204" charset="0"/>
              </a:rPr>
              <a:t>Benefício do 1º nível para as </a:t>
            </a:r>
            <a:r>
              <a:rPr lang="pt-BR" sz="2400" b="1" dirty="0" err="1">
                <a:solidFill>
                  <a:schemeClr val="accent5"/>
                </a:solidFill>
                <a:latin typeface="Poppins "/>
                <a:cs typeface="Poppins Light" panose="020B0604020202020204" charset="0"/>
              </a:rPr>
              <a:t>OSCs</a:t>
            </a:r>
            <a:r>
              <a:rPr lang="pt-BR" sz="2400" b="1" dirty="0">
                <a:solidFill>
                  <a:schemeClr val="accent5"/>
                </a:solidFill>
                <a:latin typeface="Poppins "/>
                <a:cs typeface="Poppins Light" panose="020B0604020202020204" charset="0"/>
              </a:rPr>
              <a:t>:  </a:t>
            </a:r>
            <a:endParaRPr lang="pt-BR" sz="2400" dirty="0">
              <a:solidFill>
                <a:srgbClr val="FF0000"/>
              </a:solidFill>
            </a:endParaRPr>
          </a:p>
          <a:p>
            <a:pPr algn="ctr" fontAlgn="t"/>
            <a:r>
              <a:rPr lang="pt-BR" sz="2400" dirty="0">
                <a:solidFill>
                  <a:srgbClr val="FF0000"/>
                </a:solidFill>
                <a:latin typeface="Poppins" panose="00000500000000000000" pitchFamily="2" charset="0"/>
                <a:cs typeface="Poppins" panose="00000500000000000000" pitchFamily="2" charset="0"/>
              </a:rPr>
              <a:t>Reconhecimento como entidade de assistência social; </a:t>
            </a:r>
          </a:p>
          <a:p>
            <a:pPr algn="ctr" fontAlgn="t"/>
            <a:r>
              <a:rPr lang="pt-BR" sz="2400" dirty="0">
                <a:solidFill>
                  <a:srgbClr val="FF0000"/>
                </a:solidFill>
                <a:latin typeface="Poppins" panose="00000500000000000000" pitchFamily="2" charset="0"/>
                <a:cs typeface="Poppins" panose="00000500000000000000" pitchFamily="2" charset="0"/>
              </a:rPr>
              <a:t>interlocução com o CRAS/CREAS.</a:t>
            </a:r>
          </a:p>
        </p:txBody>
      </p:sp>
    </p:spTree>
    <p:extLst>
      <p:ext uri="{BB962C8B-B14F-4D97-AF65-F5344CB8AC3E}">
        <p14:creationId xmlns:p14="http://schemas.microsoft.com/office/powerpoint/2010/main" val="183274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27A566DD-4A8B-0DCD-E3A0-BD68CD804BB2}"/>
              </a:ext>
            </a:extLst>
          </p:cNvPr>
          <p:cNvSpPr txBox="1"/>
          <p:nvPr/>
        </p:nvSpPr>
        <p:spPr>
          <a:xfrm>
            <a:off x="2496799" y="251682"/>
            <a:ext cx="7198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Poppins" panose="00000500000000000000" pitchFamily="2" charset="0"/>
                <a:cs typeface="Poppins" panose="00000500000000000000" pitchFamily="2" charset="0"/>
              </a:rPr>
              <a:t>A IMPORTÂNCIA DOS CONSELHOS</a:t>
            </a:r>
            <a:endParaRPr lang="pt-BR" sz="3200" b="1" dirty="0">
              <a:latin typeface="Poppins" panose="00000500000000000000" pitchFamily="2" charset="0"/>
              <a:cs typeface="Poppins" panose="00000500000000000000" pitchFamily="2" charset="0"/>
            </a:endParaRPr>
          </a:p>
        </p:txBody>
      </p:sp>
      <p:sp>
        <p:nvSpPr>
          <p:cNvPr id="7" name="Retângulo 6">
            <a:extLst>
              <a:ext uri="{FF2B5EF4-FFF2-40B4-BE49-F238E27FC236}">
                <a16:creationId xmlns:a16="http://schemas.microsoft.com/office/drawing/2014/main" id="{C1720F35-B2F4-C1EF-0413-1D82FA78F553}"/>
              </a:ext>
            </a:extLst>
          </p:cNvPr>
          <p:cNvSpPr/>
          <p:nvPr/>
        </p:nvSpPr>
        <p:spPr>
          <a:xfrm>
            <a:off x="221438" y="2863592"/>
            <a:ext cx="11022342" cy="3031086"/>
          </a:xfrm>
          <a:prstGeom prst="rect">
            <a:avLst/>
          </a:prstGeom>
        </p:spPr>
        <p:txBody>
          <a:bodyPr wrap="square" lIns="91440" tIns="45720" rIns="91440" bIns="45720" anchor="t">
            <a:spAutoFit/>
          </a:bodyPr>
          <a:lstStyle/>
          <a:p>
            <a:pPr lvl="1" algn="just">
              <a:lnSpc>
                <a:spcPct val="150000"/>
              </a:lnSpc>
            </a:pPr>
            <a:r>
              <a:rPr lang="pt-BR" sz="2600" dirty="0">
                <a:latin typeface="Poppins" panose="00000500000000000000" pitchFamily="2" charset="0"/>
                <a:cs typeface="Poppins" panose="00000500000000000000" pitchFamily="2" charset="0"/>
              </a:rPr>
              <a:t>I - o Conselho Nacional de Assistência Social;</a:t>
            </a:r>
          </a:p>
          <a:p>
            <a:pPr lvl="1" algn="just">
              <a:lnSpc>
                <a:spcPct val="150000"/>
              </a:lnSpc>
            </a:pPr>
            <a:r>
              <a:rPr lang="pt-BR" sz="2600" dirty="0">
                <a:latin typeface="Poppins" panose="00000500000000000000" pitchFamily="2" charset="0"/>
                <a:cs typeface="Poppins" panose="00000500000000000000" pitchFamily="2" charset="0"/>
              </a:rPr>
              <a:t>II - os Conselhos Estaduais de Assistência Social;</a:t>
            </a:r>
          </a:p>
          <a:p>
            <a:pPr lvl="1" algn="just">
              <a:lnSpc>
                <a:spcPct val="150000"/>
              </a:lnSpc>
            </a:pPr>
            <a:r>
              <a:rPr lang="pt-BR" sz="2600" dirty="0">
                <a:latin typeface="Poppins" panose="00000500000000000000" pitchFamily="2" charset="0"/>
                <a:cs typeface="Poppins" panose="00000500000000000000" pitchFamily="2" charset="0"/>
              </a:rPr>
              <a:t>III - o Conselho de Assistência Social do Distrito Federal;</a:t>
            </a:r>
          </a:p>
          <a:p>
            <a:pPr lvl="1" algn="just">
              <a:lnSpc>
                <a:spcPct val="150000"/>
              </a:lnSpc>
            </a:pPr>
            <a:r>
              <a:rPr lang="pt-BR" sz="2600" dirty="0">
                <a:latin typeface="Poppins" panose="00000500000000000000" pitchFamily="2" charset="0"/>
                <a:cs typeface="Poppins" panose="00000500000000000000" pitchFamily="2" charset="0"/>
              </a:rPr>
              <a:t>IV - os </a:t>
            </a:r>
            <a:r>
              <a:rPr lang="pt-BR" sz="2600" b="1" dirty="0">
                <a:latin typeface="Poppins" panose="00000500000000000000" pitchFamily="2" charset="0"/>
                <a:cs typeface="Poppins" panose="00000500000000000000" pitchFamily="2" charset="0"/>
              </a:rPr>
              <a:t>Conselhos Municipais de Assistência Social.</a:t>
            </a:r>
            <a:endParaRPr lang="pt-BR" sz="2600" dirty="0">
              <a:latin typeface="Poppins" panose="00000500000000000000" pitchFamily="2" charset="0"/>
              <a:cs typeface="Poppins" panose="00000500000000000000" pitchFamily="2" charset="0"/>
            </a:endParaRPr>
          </a:p>
          <a:p>
            <a:pPr lvl="1" algn="just">
              <a:lnSpc>
                <a:spcPct val="150000"/>
              </a:lnSpc>
            </a:pPr>
            <a:endParaRPr lang="pt-BR" sz="2600" dirty="0">
              <a:latin typeface="Poppins" panose="00000500000000000000" pitchFamily="2" charset="0"/>
              <a:cs typeface="Poppins" panose="00000500000000000000" pitchFamily="2" charset="0"/>
            </a:endParaRPr>
          </a:p>
        </p:txBody>
      </p:sp>
      <p:sp>
        <p:nvSpPr>
          <p:cNvPr id="4" name="Retângulo 3"/>
          <p:cNvSpPr/>
          <p:nvPr/>
        </p:nvSpPr>
        <p:spPr>
          <a:xfrm>
            <a:off x="624097" y="1194776"/>
            <a:ext cx="11230052" cy="1200329"/>
          </a:xfrm>
          <a:prstGeom prst="rect">
            <a:avLst/>
          </a:prstGeom>
        </p:spPr>
        <p:txBody>
          <a:bodyPr wrap="square">
            <a:spAutoFit/>
          </a:bodyPr>
          <a:lstStyle/>
          <a:p>
            <a:pPr algn="just"/>
            <a:r>
              <a:rPr lang="pt-BR" sz="2400" b="1" dirty="0">
                <a:latin typeface="Poppins" panose="00000500000000000000" pitchFamily="2" charset="0"/>
                <a:cs typeface="Poppins" panose="00000500000000000000" pitchFamily="2" charset="0"/>
              </a:rPr>
              <a:t>ART. 16. (LOAS) AS INSTÂNCIAS DELIBERATIVAS DO SUAS, DE CARÁTER PERMANENTE E COMPOSIÇÃO PARITÁRIA ENTRE O GOVERNO E SOCIEDADE CIVIL, SÃO:</a:t>
            </a:r>
          </a:p>
        </p:txBody>
      </p:sp>
    </p:spTree>
    <p:extLst>
      <p:ext uri="{BB962C8B-B14F-4D97-AF65-F5344CB8AC3E}">
        <p14:creationId xmlns:p14="http://schemas.microsoft.com/office/powerpoint/2010/main" val="191684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1720F35-B2F4-C1EF-0413-1D82FA78F553}"/>
              </a:ext>
            </a:extLst>
          </p:cNvPr>
          <p:cNvSpPr/>
          <p:nvPr/>
        </p:nvSpPr>
        <p:spPr>
          <a:xfrm>
            <a:off x="-2393245" y="1616796"/>
            <a:ext cx="14344060" cy="4107022"/>
          </a:xfrm>
          <a:prstGeom prst="rect">
            <a:avLst/>
          </a:prstGeom>
        </p:spPr>
        <p:txBody>
          <a:bodyPr wrap="square" lIns="91440" tIns="45720" rIns="91440" bIns="45720" anchor="t">
            <a:spAutoFit/>
          </a:bodyPr>
          <a:lstStyle/>
          <a:p>
            <a:pPr lvl="6" algn="ctr">
              <a:lnSpc>
                <a:spcPct val="150000"/>
              </a:lnSpc>
            </a:pPr>
            <a:r>
              <a:rPr lang="pt-BR" sz="2200" b="1" dirty="0" err="1">
                <a:latin typeface="Poppins" panose="00000500000000000000" pitchFamily="2" charset="0"/>
                <a:cs typeface="Poppins" panose="00000500000000000000" pitchFamily="2" charset="0"/>
              </a:rPr>
              <a:t>OSCs</a:t>
            </a:r>
            <a:r>
              <a:rPr lang="pt-BR" sz="2200" b="1" dirty="0">
                <a:latin typeface="Poppins" panose="00000500000000000000" pitchFamily="2" charset="0"/>
                <a:cs typeface="Poppins" panose="00000500000000000000" pitchFamily="2" charset="0"/>
              </a:rPr>
              <a:t>/Entidades que atuam em apenas um município:</a:t>
            </a:r>
          </a:p>
          <a:p>
            <a:pPr marL="3028950" lvl="6" indent="-285750" algn="ctr">
              <a:lnSpc>
                <a:spcPct val="150000"/>
              </a:lnSpc>
              <a:buFont typeface="Arial" panose="020B0604020202020204" pitchFamily="34" charset="0"/>
              <a:buChar char="•"/>
            </a:pPr>
            <a:endParaRPr lang="pt-BR" sz="2200" b="1" dirty="0">
              <a:latin typeface="Poppins" panose="00000500000000000000" pitchFamily="2" charset="0"/>
              <a:cs typeface="Poppins" panose="00000500000000000000" pitchFamily="2" charset="0"/>
            </a:endParaRPr>
          </a:p>
          <a:p>
            <a:pPr lvl="6" algn="ctr">
              <a:lnSpc>
                <a:spcPct val="150000"/>
              </a:lnSpc>
            </a:pPr>
            <a:r>
              <a:rPr lang="pt-BR" sz="2200" b="1" dirty="0">
                <a:latin typeface="Poppins" panose="00000500000000000000" pitchFamily="2" charset="0"/>
                <a:cs typeface="Poppins" panose="00000500000000000000" pitchFamily="2" charset="0"/>
              </a:rPr>
              <a:t>I</a:t>
            </a:r>
            <a:r>
              <a:rPr lang="pt-BR" sz="2200" dirty="0">
                <a:latin typeface="Poppins" panose="00000500000000000000" pitchFamily="2" charset="0"/>
                <a:cs typeface="Poppins" panose="00000500000000000000" pitchFamily="2" charset="0"/>
              </a:rPr>
              <a:t> - Requerimento, conforme Anexo I da Resolução CNAS 14/2014;</a:t>
            </a:r>
          </a:p>
          <a:p>
            <a:pPr lvl="6" algn="ctr">
              <a:lnSpc>
                <a:spcPct val="150000"/>
              </a:lnSpc>
            </a:pPr>
            <a:r>
              <a:rPr lang="pt-BR" sz="2200" b="1" dirty="0">
                <a:latin typeface="Poppins" panose="00000500000000000000" pitchFamily="2" charset="0"/>
                <a:cs typeface="Poppins" panose="00000500000000000000" pitchFamily="2" charset="0"/>
              </a:rPr>
              <a:t>II</a:t>
            </a:r>
            <a:r>
              <a:rPr lang="pt-BR" sz="2200" dirty="0">
                <a:latin typeface="Poppins" panose="00000500000000000000" pitchFamily="2" charset="0"/>
                <a:cs typeface="Poppins" panose="00000500000000000000" pitchFamily="2" charset="0"/>
              </a:rPr>
              <a:t> - Cópia do estatuto social (atos constitutivos) registrado em cartório; </a:t>
            </a:r>
          </a:p>
          <a:p>
            <a:pPr lvl="6" algn="ctr">
              <a:lnSpc>
                <a:spcPct val="150000"/>
              </a:lnSpc>
            </a:pPr>
            <a:r>
              <a:rPr lang="pt-BR" sz="2200" b="1" dirty="0">
                <a:latin typeface="Poppins" panose="00000500000000000000" pitchFamily="2" charset="0"/>
                <a:cs typeface="Poppins" panose="00000500000000000000" pitchFamily="2" charset="0"/>
              </a:rPr>
              <a:t>III</a:t>
            </a:r>
            <a:r>
              <a:rPr lang="pt-BR" sz="2200" dirty="0">
                <a:latin typeface="Poppins" panose="00000500000000000000" pitchFamily="2" charset="0"/>
                <a:cs typeface="Poppins" panose="00000500000000000000" pitchFamily="2" charset="0"/>
              </a:rPr>
              <a:t> - Cópia da ata de eleição e posse da atual diretoria, registrada em cartório; </a:t>
            </a:r>
          </a:p>
          <a:p>
            <a:pPr lvl="6" algn="ctr">
              <a:lnSpc>
                <a:spcPct val="150000"/>
              </a:lnSpc>
            </a:pPr>
            <a:r>
              <a:rPr lang="pt-BR" sz="2200" b="1" dirty="0">
                <a:latin typeface="Poppins" panose="00000500000000000000" pitchFamily="2" charset="0"/>
                <a:cs typeface="Poppins" panose="00000500000000000000" pitchFamily="2" charset="0"/>
              </a:rPr>
              <a:t>IV</a:t>
            </a:r>
            <a:r>
              <a:rPr lang="pt-BR" sz="2200" dirty="0">
                <a:latin typeface="Poppins" panose="00000500000000000000" pitchFamily="2" charset="0"/>
                <a:cs typeface="Poppins" panose="00000500000000000000" pitchFamily="2" charset="0"/>
              </a:rPr>
              <a:t> - Plano de ação;</a:t>
            </a:r>
          </a:p>
          <a:p>
            <a:pPr lvl="6" algn="ctr">
              <a:lnSpc>
                <a:spcPct val="150000"/>
              </a:lnSpc>
            </a:pPr>
            <a:r>
              <a:rPr lang="pt-BR" sz="2200" b="1" dirty="0">
                <a:latin typeface="Poppins" panose="00000500000000000000" pitchFamily="2" charset="0"/>
                <a:cs typeface="Poppins" panose="00000500000000000000" pitchFamily="2" charset="0"/>
              </a:rPr>
              <a:t>V</a:t>
            </a:r>
            <a:r>
              <a:rPr lang="pt-BR" sz="2200" dirty="0">
                <a:latin typeface="Poppins" panose="00000500000000000000" pitchFamily="2" charset="0"/>
                <a:cs typeface="Poppins" panose="00000500000000000000" pitchFamily="2" charset="0"/>
              </a:rPr>
              <a:t> – Cópia do Comprovante de Inscrição no Cadastro Nacional de Pessoas Jurídicas – CNPJ.</a:t>
            </a:r>
          </a:p>
        </p:txBody>
      </p:sp>
      <p:sp>
        <p:nvSpPr>
          <p:cNvPr id="3" name="Retângulo 2"/>
          <p:cNvSpPr/>
          <p:nvPr/>
        </p:nvSpPr>
        <p:spPr>
          <a:xfrm>
            <a:off x="429365" y="213267"/>
            <a:ext cx="11037357" cy="1200329"/>
          </a:xfrm>
          <a:prstGeom prst="rect">
            <a:avLst/>
          </a:prstGeom>
        </p:spPr>
        <p:txBody>
          <a:bodyPr wrap="square">
            <a:spAutoFit/>
          </a:bodyPr>
          <a:lstStyle/>
          <a:p>
            <a:pPr algn="just"/>
            <a:r>
              <a:rPr lang="pt-BR" sz="2400" b="1" dirty="0">
                <a:solidFill>
                  <a:srgbClr val="C00000"/>
                </a:solidFill>
                <a:latin typeface="Poppins" panose="00000500000000000000" pitchFamily="2" charset="0"/>
                <a:cs typeface="Poppins" panose="00000500000000000000" pitchFamily="2" charset="0"/>
              </a:rPr>
              <a:t>AS ENTIDADES OU ORGANIZAÇÕES DE ASSISTÊNCIA SOCIAL DEVERÃO APRESENTAR OS SEGUINTES DOCUMENTOS PARA OBTENÇÃO DA INSCRIÇÃO: </a:t>
            </a:r>
          </a:p>
        </p:txBody>
      </p:sp>
    </p:spTree>
    <p:extLst>
      <p:ext uri="{BB962C8B-B14F-4D97-AF65-F5344CB8AC3E}">
        <p14:creationId xmlns:p14="http://schemas.microsoft.com/office/powerpoint/2010/main" val="428328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C1720F35-B2F4-C1EF-0413-1D82FA78F553}"/>
              </a:ext>
            </a:extLst>
          </p:cNvPr>
          <p:cNvSpPr/>
          <p:nvPr/>
        </p:nvSpPr>
        <p:spPr>
          <a:xfrm>
            <a:off x="-1743911" y="1857766"/>
            <a:ext cx="13360178" cy="3363998"/>
          </a:xfrm>
          <a:prstGeom prst="rect">
            <a:avLst/>
          </a:prstGeom>
        </p:spPr>
        <p:txBody>
          <a:bodyPr wrap="square" lIns="91440" tIns="45720" rIns="91440" bIns="45720" anchor="t">
            <a:spAutoFit/>
          </a:bodyPr>
          <a:lstStyle/>
          <a:p>
            <a:pPr lvl="6" algn="ctr">
              <a:lnSpc>
                <a:spcPct val="150000"/>
              </a:lnSpc>
            </a:pPr>
            <a:r>
              <a:rPr lang="pt-BR" sz="2400" b="1" dirty="0" err="1">
                <a:latin typeface="Poppins" panose="00000500000000000000" pitchFamily="2" charset="0"/>
                <a:cs typeface="Poppins" panose="00000500000000000000" pitchFamily="2" charset="0"/>
              </a:rPr>
              <a:t>OSCs</a:t>
            </a:r>
            <a:r>
              <a:rPr lang="pt-BR" sz="2400" b="1" dirty="0">
                <a:latin typeface="Poppins" panose="00000500000000000000" pitchFamily="2" charset="0"/>
                <a:cs typeface="Poppins" panose="00000500000000000000" pitchFamily="2" charset="0"/>
              </a:rPr>
              <a:t>/Entidades que atuam em mais de um município:</a:t>
            </a:r>
          </a:p>
          <a:p>
            <a:pPr marL="3028950" lvl="6" indent="-285750" algn="ctr">
              <a:lnSpc>
                <a:spcPct val="150000"/>
              </a:lnSpc>
              <a:buFont typeface="Arial" panose="020B0604020202020204" pitchFamily="34" charset="0"/>
              <a:buChar char="•"/>
            </a:pPr>
            <a:endParaRPr lang="pt-BR" sz="2400" b="1" dirty="0">
              <a:latin typeface="Poppins" panose="00000500000000000000" pitchFamily="2" charset="0"/>
              <a:cs typeface="Poppins" panose="00000500000000000000" pitchFamily="2" charset="0"/>
            </a:endParaRPr>
          </a:p>
          <a:p>
            <a:pPr lvl="6" algn="ctr">
              <a:lnSpc>
                <a:spcPct val="150000"/>
              </a:lnSpc>
            </a:pPr>
            <a:r>
              <a:rPr lang="pt-BR" sz="2400" b="1" dirty="0">
                <a:latin typeface="Poppins" panose="00000500000000000000" pitchFamily="2" charset="0"/>
                <a:cs typeface="Poppins" panose="00000500000000000000" pitchFamily="2" charset="0"/>
              </a:rPr>
              <a:t>I</a:t>
            </a:r>
            <a:r>
              <a:rPr lang="pt-BR" sz="2400" dirty="0">
                <a:latin typeface="Poppins" panose="00000500000000000000" pitchFamily="2" charset="0"/>
                <a:cs typeface="Poppins" panose="00000500000000000000" pitchFamily="2" charset="0"/>
              </a:rPr>
              <a:t> - Requerimento, conforme Anexo II da Resolução CNAS 14/2014;</a:t>
            </a:r>
          </a:p>
          <a:p>
            <a:pPr lvl="6" algn="ctr">
              <a:lnSpc>
                <a:spcPct val="150000"/>
              </a:lnSpc>
            </a:pPr>
            <a:r>
              <a:rPr lang="pt-BR" sz="2400" b="1" dirty="0">
                <a:latin typeface="Poppins" panose="00000500000000000000" pitchFamily="2" charset="0"/>
                <a:cs typeface="Poppins" panose="00000500000000000000" pitchFamily="2" charset="0"/>
              </a:rPr>
              <a:t>II - </a:t>
            </a:r>
            <a:r>
              <a:rPr lang="pt-BR" sz="2400" dirty="0">
                <a:latin typeface="Poppins" panose="00000500000000000000" pitchFamily="2" charset="0"/>
                <a:cs typeface="Poppins" panose="00000500000000000000" pitchFamily="2" charset="0"/>
              </a:rPr>
              <a:t>plano de ação; </a:t>
            </a:r>
          </a:p>
          <a:p>
            <a:pPr lvl="6" algn="ctr">
              <a:lnSpc>
                <a:spcPct val="150000"/>
              </a:lnSpc>
            </a:pPr>
            <a:r>
              <a:rPr lang="pt-BR" sz="2400" b="1" dirty="0">
                <a:latin typeface="Poppins" panose="00000500000000000000" pitchFamily="2" charset="0"/>
                <a:cs typeface="Poppins" panose="00000500000000000000" pitchFamily="2" charset="0"/>
              </a:rPr>
              <a:t>III - </a:t>
            </a:r>
            <a:r>
              <a:rPr lang="pt-BR" sz="2400" dirty="0">
                <a:latin typeface="Poppins" panose="00000500000000000000" pitchFamily="2" charset="0"/>
                <a:cs typeface="Poppins" panose="00000500000000000000" pitchFamily="2" charset="0"/>
              </a:rPr>
              <a:t>comprovante de inscrição no Conselho de sua sede ou onde desenvolva o maior número de atividades.</a:t>
            </a:r>
          </a:p>
        </p:txBody>
      </p:sp>
      <p:sp>
        <p:nvSpPr>
          <p:cNvPr id="4" name="Retângulo 3"/>
          <p:cNvSpPr/>
          <p:nvPr/>
        </p:nvSpPr>
        <p:spPr>
          <a:xfrm>
            <a:off x="341524" y="309010"/>
            <a:ext cx="11289256" cy="1200329"/>
          </a:xfrm>
          <a:prstGeom prst="rect">
            <a:avLst/>
          </a:prstGeom>
        </p:spPr>
        <p:txBody>
          <a:bodyPr wrap="square">
            <a:spAutoFit/>
          </a:bodyPr>
          <a:lstStyle/>
          <a:p>
            <a:pPr algn="just"/>
            <a:r>
              <a:rPr lang="pt-BR" sz="2400" b="1" dirty="0">
                <a:solidFill>
                  <a:srgbClr val="C00000"/>
                </a:solidFill>
                <a:latin typeface="Poppins" panose="00000500000000000000" pitchFamily="2" charset="0"/>
                <a:cs typeface="Poppins" panose="00000500000000000000" pitchFamily="2" charset="0"/>
              </a:rPr>
              <a:t>AS ENTIDADES OU ORGANIZAÇÕES DE ASSISTÊNCIA SOCIAL DEVERÃO APRESENTAR OS SEGUINTES DOCUMENTOS PARA OBTENÇÃO DA INSCRIÇÃO: </a:t>
            </a:r>
          </a:p>
        </p:txBody>
      </p:sp>
    </p:spTree>
    <p:extLst>
      <p:ext uri="{BB962C8B-B14F-4D97-AF65-F5344CB8AC3E}">
        <p14:creationId xmlns:p14="http://schemas.microsoft.com/office/powerpoint/2010/main" val="56683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1720F35-B2F4-C1EF-0413-1D82FA78F553}"/>
              </a:ext>
            </a:extLst>
          </p:cNvPr>
          <p:cNvSpPr/>
          <p:nvPr/>
        </p:nvSpPr>
        <p:spPr>
          <a:xfrm>
            <a:off x="-1998133" y="1631036"/>
            <a:ext cx="13964355" cy="4614853"/>
          </a:xfrm>
          <a:prstGeom prst="rect">
            <a:avLst/>
          </a:prstGeom>
        </p:spPr>
        <p:txBody>
          <a:bodyPr wrap="square" lIns="91440" tIns="45720" rIns="91440" bIns="45720" anchor="t">
            <a:spAutoFit/>
          </a:bodyPr>
          <a:lstStyle/>
          <a:p>
            <a:pPr lvl="6" algn="ctr">
              <a:lnSpc>
                <a:spcPct val="150000"/>
              </a:lnSpc>
            </a:pPr>
            <a:r>
              <a:rPr lang="pt-BR" sz="2200" b="1" dirty="0" err="1">
                <a:latin typeface="Poppins" panose="00000500000000000000" pitchFamily="2" charset="0"/>
                <a:cs typeface="Poppins" panose="00000500000000000000" pitchFamily="2" charset="0"/>
              </a:rPr>
              <a:t>OSCs</a:t>
            </a:r>
            <a:r>
              <a:rPr lang="pt-BR" sz="2200" b="1" dirty="0">
                <a:latin typeface="Poppins" panose="00000500000000000000" pitchFamily="2" charset="0"/>
                <a:cs typeface="Poppins" panose="00000500000000000000" pitchFamily="2" charset="0"/>
              </a:rPr>
              <a:t>/Entidades que não tenham atuação preponderante na área da Assistência Social:</a:t>
            </a:r>
          </a:p>
          <a:p>
            <a:pPr marL="3028950" lvl="6" indent="-285750" algn="ctr">
              <a:lnSpc>
                <a:spcPct val="150000"/>
              </a:lnSpc>
              <a:buFont typeface="Arial" panose="020B0604020202020204" pitchFamily="34" charset="0"/>
              <a:buChar char="•"/>
            </a:pPr>
            <a:endParaRPr lang="pt-BR" sz="2200" b="1" dirty="0">
              <a:latin typeface="Poppins" panose="00000500000000000000" pitchFamily="2" charset="0"/>
              <a:cs typeface="Poppins" panose="00000500000000000000" pitchFamily="2" charset="0"/>
            </a:endParaRPr>
          </a:p>
          <a:p>
            <a:pPr lvl="6" algn="ctr">
              <a:lnSpc>
                <a:spcPct val="150000"/>
              </a:lnSpc>
            </a:pPr>
            <a:r>
              <a:rPr lang="pt-BR" sz="2200" b="1" dirty="0">
                <a:latin typeface="Poppins" panose="00000500000000000000" pitchFamily="2" charset="0"/>
                <a:cs typeface="Poppins" panose="00000500000000000000" pitchFamily="2" charset="0"/>
              </a:rPr>
              <a:t>I</a:t>
            </a:r>
            <a:r>
              <a:rPr lang="pt-BR" sz="2200" dirty="0">
                <a:latin typeface="Poppins" panose="00000500000000000000" pitchFamily="2" charset="0"/>
                <a:cs typeface="Poppins" panose="00000500000000000000" pitchFamily="2" charset="0"/>
              </a:rPr>
              <a:t> - requerimento, conforme Anexo III da Resolução CNAS 14/2014;</a:t>
            </a:r>
          </a:p>
          <a:p>
            <a:pPr lvl="6" algn="ctr">
              <a:lnSpc>
                <a:spcPct val="150000"/>
              </a:lnSpc>
            </a:pPr>
            <a:r>
              <a:rPr lang="pt-BR" sz="2200" b="1" dirty="0">
                <a:latin typeface="Poppins" panose="00000500000000000000" pitchFamily="2" charset="0"/>
                <a:cs typeface="Poppins" panose="00000500000000000000" pitchFamily="2" charset="0"/>
              </a:rPr>
              <a:t>II</a:t>
            </a:r>
            <a:r>
              <a:rPr lang="pt-BR" sz="2200" dirty="0">
                <a:latin typeface="Poppins" panose="00000500000000000000" pitchFamily="2" charset="0"/>
                <a:cs typeface="Poppins" panose="00000500000000000000" pitchFamily="2" charset="0"/>
              </a:rPr>
              <a:t> - cópia do Estatuto Social registrada em cartório; </a:t>
            </a:r>
          </a:p>
          <a:p>
            <a:pPr lvl="6" algn="ctr">
              <a:lnSpc>
                <a:spcPct val="150000"/>
              </a:lnSpc>
            </a:pPr>
            <a:r>
              <a:rPr lang="pt-BR" sz="2200" b="1" dirty="0">
                <a:latin typeface="Poppins" panose="00000500000000000000" pitchFamily="2" charset="0"/>
                <a:cs typeface="Poppins" panose="00000500000000000000" pitchFamily="2" charset="0"/>
              </a:rPr>
              <a:t>III</a:t>
            </a:r>
            <a:r>
              <a:rPr lang="pt-BR" sz="2200" dirty="0">
                <a:latin typeface="Poppins" panose="00000500000000000000" pitchFamily="2" charset="0"/>
                <a:cs typeface="Poppins" panose="00000500000000000000" pitchFamily="2" charset="0"/>
              </a:rPr>
              <a:t> - cópia da ata de eleição e posse da atual diretoria registrada em cartório;</a:t>
            </a:r>
          </a:p>
          <a:p>
            <a:pPr lvl="6" algn="ctr">
              <a:lnSpc>
                <a:spcPct val="150000"/>
              </a:lnSpc>
            </a:pPr>
            <a:r>
              <a:rPr lang="pt-BR" sz="2200" b="1" dirty="0">
                <a:latin typeface="Poppins" panose="00000500000000000000" pitchFamily="2" charset="0"/>
                <a:cs typeface="Poppins" panose="00000500000000000000" pitchFamily="2" charset="0"/>
              </a:rPr>
              <a:t>IV</a:t>
            </a:r>
            <a:r>
              <a:rPr lang="pt-BR" sz="2200" dirty="0">
                <a:latin typeface="Poppins" panose="00000500000000000000" pitchFamily="2" charset="0"/>
                <a:cs typeface="Poppins" panose="00000500000000000000" pitchFamily="2" charset="0"/>
              </a:rPr>
              <a:t> - plano de ação.</a:t>
            </a:r>
          </a:p>
          <a:p>
            <a:pPr lvl="6" algn="ctr">
              <a:lnSpc>
                <a:spcPct val="150000"/>
              </a:lnSpc>
            </a:pPr>
            <a:r>
              <a:rPr lang="pt-BR" sz="2200" b="1" dirty="0">
                <a:latin typeface="Poppins" panose="00000500000000000000" pitchFamily="2" charset="0"/>
                <a:cs typeface="Poppins" panose="00000500000000000000" pitchFamily="2" charset="0"/>
              </a:rPr>
              <a:t>V</a:t>
            </a:r>
            <a:r>
              <a:rPr lang="pt-BR" sz="2200" dirty="0">
                <a:latin typeface="Poppins" panose="00000500000000000000" pitchFamily="2" charset="0"/>
                <a:cs typeface="Poppins" panose="00000500000000000000" pitchFamily="2" charset="0"/>
              </a:rPr>
              <a:t> – Cópia do Comprovante de Inscrição no Cadastro Nacional de Pessoas Jurídicas – CNPJ.</a:t>
            </a:r>
          </a:p>
        </p:txBody>
      </p:sp>
      <p:sp>
        <p:nvSpPr>
          <p:cNvPr id="3" name="Retângulo 2"/>
          <p:cNvSpPr/>
          <p:nvPr/>
        </p:nvSpPr>
        <p:spPr>
          <a:xfrm>
            <a:off x="297456" y="316003"/>
            <a:ext cx="11344212" cy="1200329"/>
          </a:xfrm>
          <a:prstGeom prst="rect">
            <a:avLst/>
          </a:prstGeom>
        </p:spPr>
        <p:txBody>
          <a:bodyPr wrap="square">
            <a:spAutoFit/>
          </a:bodyPr>
          <a:lstStyle/>
          <a:p>
            <a:pPr algn="just"/>
            <a:r>
              <a:rPr lang="pt-BR" sz="2400" b="1" dirty="0">
                <a:solidFill>
                  <a:srgbClr val="C00000"/>
                </a:solidFill>
                <a:latin typeface="Poppins" panose="00000500000000000000" pitchFamily="2" charset="0"/>
                <a:cs typeface="Poppins" panose="00000500000000000000" pitchFamily="2" charset="0"/>
              </a:rPr>
              <a:t>AS ENTIDADES OU ORGANIZAÇÕES DE ASSISTÊNCIA SOCIAL DEVERÃO APRESENTAR OS SEGUINTES DOCUMENTOS PARA OBTENÇÃO DA INSCRIÇÃO: </a:t>
            </a:r>
          </a:p>
        </p:txBody>
      </p:sp>
    </p:spTree>
    <p:extLst>
      <p:ext uri="{BB962C8B-B14F-4D97-AF65-F5344CB8AC3E}">
        <p14:creationId xmlns:p14="http://schemas.microsoft.com/office/powerpoint/2010/main" val="388270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cstate="print">
            <a:extLst>
              <a:ext uri="{28A0092B-C50C-407E-A947-70E740481C1C}">
                <a14:useLocalDpi xmlns:a14="http://schemas.microsoft.com/office/drawing/2010/main" val="0"/>
              </a:ext>
            </a:extLst>
          </a:blip>
          <a:srcRect l="7761" t="33310" r="8758" b="36338"/>
          <a:stretch/>
        </p:blipFill>
        <p:spPr>
          <a:xfrm>
            <a:off x="8625538" y="5998883"/>
            <a:ext cx="3271502" cy="669072"/>
          </a:xfrm>
          <a:prstGeom prst="rect">
            <a:avLst/>
          </a:prstGeom>
        </p:spPr>
      </p:pic>
      <p:sp>
        <p:nvSpPr>
          <p:cNvPr id="8" name="Título 1"/>
          <p:cNvSpPr>
            <a:spLocks noGrp="1"/>
          </p:cNvSpPr>
          <p:nvPr>
            <p:ph type="title"/>
          </p:nvPr>
        </p:nvSpPr>
        <p:spPr>
          <a:xfrm>
            <a:off x="80682" y="12684"/>
            <a:ext cx="8303982" cy="964053"/>
          </a:xfrm>
        </p:spPr>
        <p:txBody>
          <a:bodyPr>
            <a:normAutofit/>
          </a:bodyPr>
          <a:lstStyle/>
          <a:p>
            <a:pPr algn="just"/>
            <a:r>
              <a:rPr lang="pt-BR" sz="3000" b="1" dirty="0">
                <a:solidFill>
                  <a:srgbClr val="C00000"/>
                </a:solidFill>
                <a:latin typeface="Poppins" panose="020B0604020202020204"/>
                <a:cs typeface="Poppins Light" panose="00000400000000000000" pitchFamily="2" charset="0"/>
              </a:rPr>
              <a:t>PANORAMA DA REDE SOCIOASSISTENCIAL</a:t>
            </a:r>
          </a:p>
        </p:txBody>
      </p:sp>
      <p:sp>
        <p:nvSpPr>
          <p:cNvPr id="11" name="Retângulo 10">
            <a:extLst>
              <a:ext uri="{FF2B5EF4-FFF2-40B4-BE49-F238E27FC236}">
                <a16:creationId xmlns:a16="http://schemas.microsoft.com/office/drawing/2014/main" id="{C1720F35-B2F4-C1EF-0413-1D82FA78F553}"/>
              </a:ext>
            </a:extLst>
          </p:cNvPr>
          <p:cNvSpPr/>
          <p:nvPr/>
        </p:nvSpPr>
        <p:spPr>
          <a:xfrm>
            <a:off x="251053" y="2311396"/>
            <a:ext cx="6386688" cy="972061"/>
          </a:xfrm>
          <a:prstGeom prst="rect">
            <a:avLst/>
          </a:prstGeom>
        </p:spPr>
        <p:txBody>
          <a:bodyPr wrap="square" lIns="91440" tIns="45720" rIns="91440" bIns="45720" anchor="t">
            <a:spAutoFit/>
          </a:bodyPr>
          <a:lstStyle/>
          <a:p>
            <a:pPr algn="just" fontAlgn="base">
              <a:lnSpc>
                <a:spcPct val="150000"/>
              </a:lnSpc>
            </a:pPr>
            <a:r>
              <a:rPr lang="pt-BR" sz="2000" b="1" dirty="0">
                <a:latin typeface="Poppins "/>
                <a:cs typeface="Poppins" panose="020B0604020202020204" charset="0"/>
              </a:rPr>
              <a:t>22.335 entidades e 48.897 ofertas no CNEAS.</a:t>
            </a:r>
          </a:p>
          <a:p>
            <a:pPr algn="just" fontAlgn="base">
              <a:lnSpc>
                <a:spcPct val="150000"/>
              </a:lnSpc>
            </a:pPr>
            <a:endParaRPr lang="pt-BR" sz="2000" b="1" dirty="0">
              <a:solidFill>
                <a:srgbClr val="00B050"/>
              </a:solidFill>
              <a:latin typeface="Poppins "/>
              <a:cs typeface="Poppins" panose="020B0604020202020204" charset="0"/>
            </a:endParaRPr>
          </a:p>
        </p:txBody>
      </p:sp>
      <p:sp>
        <p:nvSpPr>
          <p:cNvPr id="12" name="Freeform 3"/>
          <p:cNvSpPr/>
          <p:nvPr/>
        </p:nvSpPr>
        <p:spPr>
          <a:xfrm>
            <a:off x="126221" y="2942969"/>
            <a:ext cx="6456587" cy="972061"/>
          </a:xfrm>
          <a:custGeom>
            <a:avLst/>
            <a:gdLst/>
            <a:ahLst/>
            <a:cxnLst/>
            <a:rect l="l" t="t" r="r" b="b"/>
            <a:pathLst>
              <a:path w="2363082" h="869289">
                <a:moveTo>
                  <a:pt x="58243" y="0"/>
                </a:moveTo>
                <a:lnTo>
                  <a:pt x="2304838" y="0"/>
                </a:lnTo>
                <a:cubicBezTo>
                  <a:pt x="2337005" y="0"/>
                  <a:pt x="2363082" y="26076"/>
                  <a:pt x="2363082" y="58243"/>
                </a:cubicBezTo>
                <a:lnTo>
                  <a:pt x="2363082" y="811045"/>
                </a:lnTo>
                <a:cubicBezTo>
                  <a:pt x="2363082" y="843212"/>
                  <a:pt x="2337005" y="869289"/>
                  <a:pt x="2304838" y="869289"/>
                </a:cubicBezTo>
                <a:lnTo>
                  <a:pt x="58243" y="869289"/>
                </a:lnTo>
                <a:cubicBezTo>
                  <a:pt x="42796" y="869289"/>
                  <a:pt x="27982" y="863152"/>
                  <a:pt x="17059" y="852229"/>
                </a:cubicBezTo>
                <a:cubicBezTo>
                  <a:pt x="6136" y="841307"/>
                  <a:pt x="0" y="826492"/>
                  <a:pt x="0" y="811045"/>
                </a:cubicBezTo>
                <a:lnTo>
                  <a:pt x="0" y="58243"/>
                </a:lnTo>
                <a:cubicBezTo>
                  <a:pt x="0" y="26076"/>
                  <a:pt x="26076" y="0"/>
                  <a:pt x="58243" y="0"/>
                </a:cubicBezTo>
                <a:close/>
              </a:path>
            </a:pathLst>
          </a:custGeom>
          <a:solidFill>
            <a:srgbClr val="000000">
              <a:alpha val="0"/>
            </a:srgbClr>
          </a:solidFill>
          <a:ln w="57150" cap="rnd">
            <a:solidFill>
              <a:srgbClr val="D57C1C"/>
            </a:solidFill>
            <a:prstDash val="solid"/>
            <a:round/>
          </a:ln>
        </p:spPr>
        <p:txBody>
          <a:bodyPr/>
          <a:lstStyle/>
          <a:p>
            <a:pPr algn="ctr">
              <a:lnSpc>
                <a:spcPct val="150000"/>
              </a:lnSpc>
            </a:pPr>
            <a:r>
              <a:rPr lang="pt-BR" b="1" dirty="0">
                <a:latin typeface="Poppins" panose="020B0604020202020204" charset="0"/>
                <a:cs typeface="Poppins" panose="020B0604020202020204" charset="0"/>
              </a:rPr>
              <a:t>Serviço de Convivência e Fortalecimento de Vínculos </a:t>
            </a:r>
          </a:p>
          <a:p>
            <a:pPr algn="ctr">
              <a:lnSpc>
                <a:spcPct val="150000"/>
              </a:lnSpc>
            </a:pPr>
            <a:r>
              <a:rPr lang="pt-BR" b="1" dirty="0">
                <a:solidFill>
                  <a:srgbClr val="0070C0"/>
                </a:solidFill>
                <a:latin typeface="Poppins" panose="020B0604020202020204" charset="0"/>
                <a:cs typeface="Poppins" panose="020B0604020202020204" charset="0"/>
              </a:rPr>
              <a:t>13.127 ofertas.</a:t>
            </a:r>
          </a:p>
        </p:txBody>
      </p:sp>
      <p:sp>
        <p:nvSpPr>
          <p:cNvPr id="13" name="Freeform 3"/>
          <p:cNvSpPr/>
          <p:nvPr/>
        </p:nvSpPr>
        <p:spPr>
          <a:xfrm>
            <a:off x="108110" y="4078887"/>
            <a:ext cx="6492808" cy="1271319"/>
          </a:xfrm>
          <a:custGeom>
            <a:avLst/>
            <a:gdLst/>
            <a:ahLst/>
            <a:cxnLst/>
            <a:rect l="l" t="t" r="r" b="b"/>
            <a:pathLst>
              <a:path w="2363082" h="869289">
                <a:moveTo>
                  <a:pt x="58243" y="0"/>
                </a:moveTo>
                <a:lnTo>
                  <a:pt x="2304838" y="0"/>
                </a:lnTo>
                <a:cubicBezTo>
                  <a:pt x="2337005" y="0"/>
                  <a:pt x="2363082" y="26076"/>
                  <a:pt x="2363082" y="58243"/>
                </a:cubicBezTo>
                <a:lnTo>
                  <a:pt x="2363082" y="811045"/>
                </a:lnTo>
                <a:cubicBezTo>
                  <a:pt x="2363082" y="843212"/>
                  <a:pt x="2337005" y="869289"/>
                  <a:pt x="2304838" y="869289"/>
                </a:cubicBezTo>
                <a:lnTo>
                  <a:pt x="58243" y="869289"/>
                </a:lnTo>
                <a:cubicBezTo>
                  <a:pt x="42796" y="869289"/>
                  <a:pt x="27982" y="863152"/>
                  <a:pt x="17059" y="852229"/>
                </a:cubicBezTo>
                <a:cubicBezTo>
                  <a:pt x="6136" y="841307"/>
                  <a:pt x="0" y="826492"/>
                  <a:pt x="0" y="811045"/>
                </a:cubicBezTo>
                <a:lnTo>
                  <a:pt x="0" y="58243"/>
                </a:lnTo>
                <a:cubicBezTo>
                  <a:pt x="0" y="26076"/>
                  <a:pt x="26076" y="0"/>
                  <a:pt x="58243" y="0"/>
                </a:cubicBezTo>
                <a:close/>
              </a:path>
            </a:pathLst>
          </a:custGeom>
          <a:solidFill>
            <a:srgbClr val="000000">
              <a:alpha val="0"/>
            </a:srgbClr>
          </a:solidFill>
          <a:ln w="57150" cap="rnd">
            <a:solidFill>
              <a:srgbClr val="D57C1C"/>
            </a:solidFill>
            <a:prstDash val="solid"/>
            <a:round/>
          </a:ln>
        </p:spPr>
        <p:txBody>
          <a:bodyPr/>
          <a:lstStyle/>
          <a:p>
            <a:pPr algn="ctr">
              <a:lnSpc>
                <a:spcPct val="150000"/>
              </a:lnSpc>
            </a:pPr>
            <a:r>
              <a:rPr lang="pt-BR" b="1" dirty="0">
                <a:latin typeface="Poppins" panose="020B0604020202020204"/>
                <a:cs typeface="Poppins" panose="020B0604020202020204" charset="0"/>
              </a:rPr>
              <a:t>Ações de Habilitação e Reabilitação da pessoa com deficiência</a:t>
            </a:r>
          </a:p>
          <a:p>
            <a:pPr algn="ctr">
              <a:lnSpc>
                <a:spcPct val="150000"/>
              </a:lnSpc>
            </a:pPr>
            <a:r>
              <a:rPr lang="pt-BR" sz="1800" b="1" dirty="0">
                <a:solidFill>
                  <a:srgbClr val="0070C0"/>
                </a:solidFill>
                <a:latin typeface="Poppins" panose="020B0604020202020204"/>
                <a:cs typeface="Poppins" panose="020B0604020202020204" charset="0"/>
              </a:rPr>
              <a:t>5.998 ofertas.</a:t>
            </a:r>
          </a:p>
          <a:p>
            <a:pPr algn="ctr">
              <a:lnSpc>
                <a:spcPct val="150000"/>
              </a:lnSpc>
            </a:pPr>
            <a:endParaRPr lang="pt-BR" b="1" dirty="0">
              <a:latin typeface="Poppins" panose="020B0604020202020204"/>
              <a:cs typeface="Poppins" panose="020B0604020202020204" charset="0"/>
            </a:endParaRPr>
          </a:p>
        </p:txBody>
      </p:sp>
      <p:sp>
        <p:nvSpPr>
          <p:cNvPr id="14" name="Freeform 3"/>
          <p:cNvSpPr/>
          <p:nvPr/>
        </p:nvSpPr>
        <p:spPr>
          <a:xfrm>
            <a:off x="118441" y="5520407"/>
            <a:ext cx="6519300" cy="1024715"/>
          </a:xfrm>
          <a:custGeom>
            <a:avLst/>
            <a:gdLst/>
            <a:ahLst/>
            <a:cxnLst/>
            <a:rect l="l" t="t" r="r" b="b"/>
            <a:pathLst>
              <a:path w="2363082" h="869289">
                <a:moveTo>
                  <a:pt x="58243" y="0"/>
                </a:moveTo>
                <a:lnTo>
                  <a:pt x="2304838" y="0"/>
                </a:lnTo>
                <a:cubicBezTo>
                  <a:pt x="2337005" y="0"/>
                  <a:pt x="2363082" y="26076"/>
                  <a:pt x="2363082" y="58243"/>
                </a:cubicBezTo>
                <a:lnTo>
                  <a:pt x="2363082" y="811045"/>
                </a:lnTo>
                <a:cubicBezTo>
                  <a:pt x="2363082" y="843212"/>
                  <a:pt x="2337005" y="869289"/>
                  <a:pt x="2304838" y="869289"/>
                </a:cubicBezTo>
                <a:lnTo>
                  <a:pt x="58243" y="869289"/>
                </a:lnTo>
                <a:cubicBezTo>
                  <a:pt x="42796" y="869289"/>
                  <a:pt x="27982" y="863152"/>
                  <a:pt x="17059" y="852229"/>
                </a:cubicBezTo>
                <a:cubicBezTo>
                  <a:pt x="6136" y="841307"/>
                  <a:pt x="0" y="826492"/>
                  <a:pt x="0" y="811045"/>
                </a:cubicBezTo>
                <a:lnTo>
                  <a:pt x="0" y="58243"/>
                </a:lnTo>
                <a:cubicBezTo>
                  <a:pt x="0" y="26076"/>
                  <a:pt x="26076" y="0"/>
                  <a:pt x="58243" y="0"/>
                </a:cubicBezTo>
                <a:close/>
              </a:path>
            </a:pathLst>
          </a:custGeom>
          <a:solidFill>
            <a:srgbClr val="000000">
              <a:alpha val="0"/>
            </a:srgbClr>
          </a:solidFill>
          <a:ln w="57150" cap="rnd">
            <a:solidFill>
              <a:srgbClr val="D57C1C"/>
            </a:solidFill>
            <a:prstDash val="solid"/>
            <a:round/>
          </a:ln>
        </p:spPr>
        <p:txBody>
          <a:bodyPr/>
          <a:lstStyle/>
          <a:p>
            <a:pPr algn="ctr">
              <a:lnSpc>
                <a:spcPct val="150000"/>
              </a:lnSpc>
            </a:pPr>
            <a:r>
              <a:rPr lang="pt-BR" b="1" dirty="0">
                <a:latin typeface="Poppins" panose="020B0604020202020204" charset="0"/>
                <a:cs typeface="Poppins" panose="020B0604020202020204" charset="0"/>
              </a:rPr>
              <a:t>Promoção da defesa de direitos já estabelecidos</a:t>
            </a:r>
          </a:p>
          <a:p>
            <a:pPr algn="ctr">
              <a:lnSpc>
                <a:spcPct val="150000"/>
              </a:lnSpc>
            </a:pPr>
            <a:r>
              <a:rPr lang="pt-BR" b="1" dirty="0">
                <a:solidFill>
                  <a:srgbClr val="0070C0"/>
                </a:solidFill>
                <a:latin typeface="Poppins" panose="020B0604020202020204" charset="0"/>
                <a:cs typeface="Poppins" panose="020B0604020202020204" charset="0"/>
              </a:rPr>
              <a:t>5.338 ofertas</a:t>
            </a:r>
          </a:p>
        </p:txBody>
      </p:sp>
      <p:cxnSp>
        <p:nvCxnSpPr>
          <p:cNvPr id="15" name="Conector reto 14"/>
          <p:cNvCxnSpPr/>
          <p:nvPr/>
        </p:nvCxnSpPr>
        <p:spPr>
          <a:xfrm>
            <a:off x="6803711" y="1569999"/>
            <a:ext cx="17585" cy="4308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a:extLst>
              <a:ext uri="{FF2B5EF4-FFF2-40B4-BE49-F238E27FC236}">
                <a16:creationId xmlns:a16="http://schemas.microsoft.com/office/drawing/2014/main" id="{C1720F35-B2F4-C1EF-0413-1D82FA78F553}"/>
              </a:ext>
            </a:extLst>
          </p:cNvPr>
          <p:cNvSpPr/>
          <p:nvPr/>
        </p:nvSpPr>
        <p:spPr>
          <a:xfrm>
            <a:off x="6946128" y="1177266"/>
            <a:ext cx="4627331" cy="1895391"/>
          </a:xfrm>
          <a:prstGeom prst="rect">
            <a:avLst/>
          </a:prstGeom>
        </p:spPr>
        <p:txBody>
          <a:bodyPr wrap="square" lIns="91440" tIns="45720" rIns="91440" bIns="45720" anchor="t">
            <a:spAutoFit/>
          </a:bodyPr>
          <a:lstStyle/>
          <a:p>
            <a:pPr algn="just" fontAlgn="base">
              <a:lnSpc>
                <a:spcPct val="150000"/>
              </a:lnSpc>
            </a:pPr>
            <a:r>
              <a:rPr lang="pt-BR" sz="2000" b="1" dirty="0">
                <a:latin typeface="Poppins "/>
                <a:cs typeface="Poppins" panose="020B0604020202020204" charset="0"/>
              </a:rPr>
              <a:t>Existem </a:t>
            </a:r>
            <a:r>
              <a:rPr lang="pt-BR" sz="2000" b="1" dirty="0">
                <a:solidFill>
                  <a:srgbClr val="F6743A"/>
                </a:solidFill>
                <a:latin typeface="Poppins "/>
                <a:cs typeface="Poppins" panose="020B0604020202020204" charset="0"/>
              </a:rPr>
              <a:t>17.282 entidades </a:t>
            </a:r>
            <a:r>
              <a:rPr lang="pt-BR" sz="2000" b="1" dirty="0">
                <a:latin typeface="Poppins "/>
                <a:cs typeface="Poppins" panose="020B0604020202020204" charset="0"/>
              </a:rPr>
              <a:t>com cadastro concluído, equivalente a </a:t>
            </a:r>
            <a:r>
              <a:rPr lang="pt-BR" sz="2000" b="1" dirty="0">
                <a:solidFill>
                  <a:srgbClr val="F6743A"/>
                </a:solidFill>
                <a:latin typeface="Poppins "/>
                <a:cs typeface="Poppins" panose="020B0604020202020204" charset="0"/>
              </a:rPr>
              <a:t>77%</a:t>
            </a:r>
            <a:r>
              <a:rPr lang="pt-BR" sz="2000" b="1" dirty="0">
                <a:latin typeface="Poppins "/>
                <a:cs typeface="Poppins" panose="020B0604020202020204" charset="0"/>
              </a:rPr>
              <a:t> de taxa de conclusão.</a:t>
            </a:r>
          </a:p>
          <a:p>
            <a:pPr algn="just" fontAlgn="base">
              <a:lnSpc>
                <a:spcPct val="150000"/>
              </a:lnSpc>
            </a:pPr>
            <a:endParaRPr lang="pt-BR" sz="2000" b="1" dirty="0">
              <a:solidFill>
                <a:srgbClr val="00B050"/>
              </a:solidFill>
              <a:latin typeface="Poppins "/>
              <a:cs typeface="Poppins" panose="020B0604020202020204" charset="0"/>
            </a:endParaRPr>
          </a:p>
        </p:txBody>
      </p:sp>
      <p:cxnSp>
        <p:nvCxnSpPr>
          <p:cNvPr id="17" name="Conector reto 16"/>
          <p:cNvCxnSpPr/>
          <p:nvPr/>
        </p:nvCxnSpPr>
        <p:spPr>
          <a:xfrm>
            <a:off x="7226010" y="2625423"/>
            <a:ext cx="39359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tângulo 17">
            <a:extLst>
              <a:ext uri="{FF2B5EF4-FFF2-40B4-BE49-F238E27FC236}">
                <a16:creationId xmlns:a16="http://schemas.microsoft.com/office/drawing/2014/main" id="{C1720F35-B2F4-C1EF-0413-1D82FA78F553}"/>
              </a:ext>
            </a:extLst>
          </p:cNvPr>
          <p:cNvSpPr/>
          <p:nvPr/>
        </p:nvSpPr>
        <p:spPr>
          <a:xfrm>
            <a:off x="7291799" y="3501559"/>
            <a:ext cx="4102405" cy="1442446"/>
          </a:xfrm>
          <a:prstGeom prst="rect">
            <a:avLst/>
          </a:prstGeom>
        </p:spPr>
        <p:txBody>
          <a:bodyPr wrap="square" lIns="91440" tIns="45720" rIns="91440" bIns="45720" anchor="t">
            <a:spAutoFit/>
          </a:bodyPr>
          <a:lstStyle/>
          <a:p>
            <a:pPr algn="just" fontAlgn="base">
              <a:lnSpc>
                <a:spcPct val="150000"/>
              </a:lnSpc>
            </a:pPr>
            <a:r>
              <a:rPr lang="pt-BR" sz="2800" b="1" dirty="0">
                <a:latin typeface="Poppins "/>
                <a:cs typeface="Poppins" panose="020B0604020202020204" charset="0"/>
              </a:rPr>
              <a:t>CEBAS no Brasil:</a:t>
            </a:r>
            <a:endParaRPr lang="pt-BR" sz="2800" b="1" dirty="0">
              <a:solidFill>
                <a:srgbClr val="00B050"/>
              </a:solidFill>
              <a:latin typeface="Poppins "/>
              <a:cs typeface="Poppins" panose="020B0604020202020204" charset="0"/>
            </a:endParaRPr>
          </a:p>
          <a:p>
            <a:pPr algn="just" fontAlgn="base">
              <a:lnSpc>
                <a:spcPct val="150000"/>
              </a:lnSpc>
            </a:pPr>
            <a:endParaRPr lang="pt-BR" sz="1600" b="1" dirty="0">
              <a:latin typeface="Poppins "/>
              <a:cs typeface="Poppins" panose="020B0604020202020204" charset="0"/>
            </a:endParaRPr>
          </a:p>
          <a:p>
            <a:pPr algn="just" fontAlgn="base">
              <a:lnSpc>
                <a:spcPct val="150000"/>
              </a:lnSpc>
            </a:pPr>
            <a:endParaRPr lang="pt-BR" sz="1600" b="1" dirty="0">
              <a:solidFill>
                <a:srgbClr val="00B050"/>
              </a:solidFill>
              <a:latin typeface="Poppins "/>
              <a:cs typeface="Poppins" panose="020B0604020202020204" charset="0"/>
            </a:endParaRPr>
          </a:p>
        </p:txBody>
      </p:sp>
      <p:sp>
        <p:nvSpPr>
          <p:cNvPr id="19" name="Retângulo 18"/>
          <p:cNvSpPr/>
          <p:nvPr/>
        </p:nvSpPr>
        <p:spPr>
          <a:xfrm>
            <a:off x="7291799" y="4108752"/>
            <a:ext cx="4817344" cy="687368"/>
          </a:xfrm>
          <a:prstGeom prst="rect">
            <a:avLst/>
          </a:prstGeom>
        </p:spPr>
        <p:txBody>
          <a:bodyPr wrap="none">
            <a:spAutoFit/>
          </a:bodyPr>
          <a:lstStyle/>
          <a:p>
            <a:pPr>
              <a:lnSpc>
                <a:spcPct val="130000"/>
              </a:lnSpc>
            </a:pPr>
            <a:r>
              <a:rPr lang="pt-BR" sz="3200" b="1" dirty="0">
                <a:solidFill>
                  <a:srgbClr val="D07429"/>
                </a:solidFill>
                <a:latin typeface="Poppins "/>
                <a:cs typeface="Poppins" pitchFamily="2" charset="77"/>
              </a:rPr>
              <a:t>6.143 </a:t>
            </a:r>
            <a:r>
              <a:rPr lang="pt-BR" b="1" dirty="0">
                <a:latin typeface="Poppins "/>
                <a:cs typeface="Poppins" pitchFamily="2" charset="77"/>
              </a:rPr>
              <a:t>entidades e OSC certificadas.</a:t>
            </a:r>
            <a:endParaRPr lang="pt-BR" dirty="0">
              <a:latin typeface="Poppins "/>
              <a:cs typeface="Poppins" pitchFamily="2" charset="77"/>
            </a:endParaRPr>
          </a:p>
        </p:txBody>
      </p:sp>
      <p:sp>
        <p:nvSpPr>
          <p:cNvPr id="20" name="Retângulo 19"/>
          <p:cNvSpPr/>
          <p:nvPr/>
        </p:nvSpPr>
        <p:spPr>
          <a:xfrm>
            <a:off x="-11415" y="6579186"/>
            <a:ext cx="3577878" cy="302390"/>
          </a:xfrm>
          <a:prstGeom prst="rect">
            <a:avLst/>
          </a:prstGeom>
        </p:spPr>
        <p:txBody>
          <a:bodyPr wrap="square">
            <a:spAutoFit/>
          </a:bodyPr>
          <a:lstStyle/>
          <a:p>
            <a:pPr>
              <a:lnSpc>
                <a:spcPct val="130000"/>
              </a:lnSpc>
            </a:pPr>
            <a:r>
              <a:rPr lang="pt-BR" sz="1050" b="1" dirty="0">
                <a:latin typeface="Poppins "/>
                <a:cs typeface="Poppins" pitchFamily="2" charset="77"/>
              </a:rPr>
              <a:t>Fonte: Censo SUAS, 2022. CNEAS, out./2024</a:t>
            </a:r>
            <a:endParaRPr lang="pt-BR" sz="1050" dirty="0">
              <a:latin typeface="Poppins "/>
              <a:cs typeface="Poppins" pitchFamily="2" charset="77"/>
            </a:endParaRPr>
          </a:p>
        </p:txBody>
      </p:sp>
      <p:pic>
        <p:nvPicPr>
          <p:cNvPr id="21" name="Imagem 20" descr="Logotipo&#10;&#10;Descrição gerada automaticamente">
            <a:extLst>
              <a:ext uri="{FF2B5EF4-FFF2-40B4-BE49-F238E27FC236}">
                <a16:creationId xmlns:a16="http://schemas.microsoft.com/office/drawing/2014/main" id="{D350A751-5E6C-9C8E-EEC6-7CB7DEDB356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764" b="54172" l="27338" r="71665">
                        <a14:foregroundMark x1="59607" y1="17694" x2="59607" y2="17694"/>
                        <a14:foregroundMark x1="71665" y1="18218" x2="71665" y2="18218"/>
                        <a14:foregroundMark x1="62258" y1="53728" x2="62258" y2="53728"/>
                        <a14:foregroundMark x1="37685" y1="17090" x2="37685" y2="17090"/>
                        <a14:foregroundMark x1="29390" y1="19065" x2="29390" y2="19065"/>
                        <a14:foregroundMark x1="27366" y1="16969" x2="27366" y2="16969"/>
                        <a14:foregroundMark x1="37600" y1="54172" x2="37600" y2="54172"/>
                      </a14:backgroundRemoval>
                    </a14:imgEffect>
                  </a14:imgLayer>
                </a14:imgProps>
              </a:ext>
              <a:ext uri="{28A0092B-C50C-407E-A947-70E740481C1C}">
                <a14:useLocalDpi xmlns:a14="http://schemas.microsoft.com/office/drawing/2010/main" val="0"/>
              </a:ext>
            </a:extLst>
          </a:blip>
          <a:srcRect l="25387" t="13625" r="58425" b="41706"/>
          <a:stretch/>
        </p:blipFill>
        <p:spPr>
          <a:xfrm>
            <a:off x="10160684" y="0"/>
            <a:ext cx="2031316" cy="3964262"/>
          </a:xfrm>
          <a:prstGeom prst="rect">
            <a:avLst/>
          </a:prstGeom>
        </p:spPr>
      </p:pic>
      <p:sp>
        <p:nvSpPr>
          <p:cNvPr id="22" name="Retângulo 21">
            <a:extLst>
              <a:ext uri="{FF2B5EF4-FFF2-40B4-BE49-F238E27FC236}">
                <a16:creationId xmlns:a16="http://schemas.microsoft.com/office/drawing/2014/main" id="{C1720F35-B2F4-C1EF-0413-1D82FA78F553}"/>
              </a:ext>
            </a:extLst>
          </p:cNvPr>
          <p:cNvSpPr/>
          <p:nvPr/>
        </p:nvSpPr>
        <p:spPr>
          <a:xfrm>
            <a:off x="268803" y="1209078"/>
            <a:ext cx="6308051" cy="1350113"/>
          </a:xfrm>
          <a:prstGeom prst="rect">
            <a:avLst/>
          </a:prstGeom>
        </p:spPr>
        <p:txBody>
          <a:bodyPr wrap="square" lIns="91440" tIns="45720" rIns="91440" bIns="45720" anchor="t">
            <a:spAutoFit/>
          </a:bodyPr>
          <a:lstStyle/>
          <a:p>
            <a:pPr algn="just" fontAlgn="base">
              <a:lnSpc>
                <a:spcPct val="150000"/>
              </a:lnSpc>
            </a:pPr>
            <a:r>
              <a:rPr lang="pt-BR" sz="2000" b="1" dirty="0">
                <a:latin typeface="Poppins" panose="00000500000000000000" pitchFamily="2" charset="0"/>
                <a:cs typeface="Poppins" panose="00000500000000000000" pitchFamily="2" charset="0"/>
              </a:rPr>
              <a:t>34.003 entidades inscritas em 3.371 Conselhos de Assistência Social (CMAS/CAS-DF).</a:t>
            </a:r>
          </a:p>
          <a:p>
            <a:pPr algn="just" fontAlgn="base">
              <a:lnSpc>
                <a:spcPct val="150000"/>
              </a:lnSpc>
            </a:pPr>
            <a:endParaRPr lang="pt-BR" sz="1600" b="1" dirty="0">
              <a:solidFill>
                <a:srgbClr val="00B05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4121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682220" y="79678"/>
            <a:ext cx="10827559" cy="964053"/>
          </a:xfrm>
        </p:spPr>
        <p:txBody>
          <a:bodyPr>
            <a:normAutofit/>
          </a:bodyPr>
          <a:lstStyle/>
          <a:p>
            <a:pPr algn="just"/>
            <a:r>
              <a:rPr lang="pt-BR" sz="2400" b="1" dirty="0">
                <a:solidFill>
                  <a:srgbClr val="C00000"/>
                </a:solidFill>
                <a:latin typeface="Poppins" panose="00000500000000000000" pitchFamily="2" charset="0"/>
                <a:cs typeface="Poppins" panose="00000500000000000000" pitchFamily="2" charset="0"/>
              </a:rPr>
              <a:t>REQUISITOS QUE DEVEM SER OBSERVADOS NOS DOCUMENTOS APRESENTADOS PELAS ENTIDADES NO ATO DA INSCRIÇÃO:</a:t>
            </a:r>
          </a:p>
        </p:txBody>
      </p:sp>
      <p:sp>
        <p:nvSpPr>
          <p:cNvPr id="7" name="Retângulo 6">
            <a:extLst>
              <a:ext uri="{FF2B5EF4-FFF2-40B4-BE49-F238E27FC236}">
                <a16:creationId xmlns:a16="http://schemas.microsoft.com/office/drawing/2014/main" id="{9D0A1747-ABE9-4003-2BAE-8794578DFAB7}"/>
              </a:ext>
            </a:extLst>
          </p:cNvPr>
          <p:cNvSpPr/>
          <p:nvPr/>
        </p:nvSpPr>
        <p:spPr>
          <a:xfrm>
            <a:off x="133220" y="1043731"/>
            <a:ext cx="11925557" cy="5632311"/>
          </a:xfrm>
          <a:prstGeom prst="rect">
            <a:avLst/>
          </a:prstGeom>
        </p:spPr>
        <p:txBody>
          <a:bodyPr wrap="square" lIns="91440" tIns="45720" rIns="91440" bIns="45720" anchor="t">
            <a:spAutoFit/>
          </a:bodyPr>
          <a:lstStyle/>
          <a:p>
            <a:pPr algn="just" fontAlgn="base"/>
            <a:r>
              <a:rPr lang="pt-BR" dirty="0">
                <a:latin typeface="Poppins" panose="00000500000000000000" pitchFamily="2" charset="0"/>
                <a:cs typeface="Poppins" panose="00000500000000000000" pitchFamily="2" charset="0"/>
              </a:rPr>
              <a:t>I- ser </a:t>
            </a:r>
            <a:r>
              <a:rPr lang="pt-BR" b="1" dirty="0">
                <a:latin typeface="Poppins" panose="00000500000000000000" pitchFamily="2" charset="0"/>
                <a:cs typeface="Poppins" panose="00000500000000000000" pitchFamily="2" charset="0"/>
              </a:rPr>
              <a:t>pessoa jurídica de direito privado</a:t>
            </a:r>
            <a:r>
              <a:rPr lang="pt-BR" dirty="0">
                <a:latin typeface="Poppins" panose="00000500000000000000" pitchFamily="2" charset="0"/>
                <a:cs typeface="Poppins" panose="00000500000000000000" pitchFamily="2" charset="0"/>
              </a:rPr>
              <a:t>, devidamente constituída;</a:t>
            </a:r>
          </a:p>
          <a:p>
            <a:pPr algn="just" fontAlgn="base"/>
            <a:r>
              <a:rPr lang="pt-BR" dirty="0">
                <a:latin typeface="Poppins" panose="00000500000000000000" pitchFamily="2" charset="0"/>
                <a:cs typeface="Poppins" panose="00000500000000000000" pitchFamily="2" charset="0"/>
              </a:rPr>
              <a:t>II - aplicar suas rendas, seus recursos e eventual resultado integralmente no território nacional e na </a:t>
            </a:r>
            <a:r>
              <a:rPr lang="pt-BR" b="1" dirty="0">
                <a:latin typeface="Poppins" panose="00000500000000000000" pitchFamily="2" charset="0"/>
                <a:cs typeface="Poppins" panose="00000500000000000000" pitchFamily="2" charset="0"/>
              </a:rPr>
              <a:t>manutenção e no desenvolvimento de seus objetivos </a:t>
            </a:r>
            <a:r>
              <a:rPr lang="pt-BR" dirty="0">
                <a:latin typeface="Poppins" panose="00000500000000000000" pitchFamily="2" charset="0"/>
                <a:cs typeface="Poppins" panose="00000500000000000000" pitchFamily="2" charset="0"/>
              </a:rPr>
              <a:t>institucionais;</a:t>
            </a:r>
          </a:p>
          <a:p>
            <a:pPr algn="just" fontAlgn="base"/>
            <a:r>
              <a:rPr lang="pt-BR" dirty="0">
                <a:latin typeface="Poppins" panose="00000500000000000000" pitchFamily="2" charset="0"/>
                <a:cs typeface="Poppins" panose="00000500000000000000" pitchFamily="2" charset="0"/>
              </a:rPr>
              <a:t>III - elaborar plano de ação anual contendo:</a:t>
            </a:r>
          </a:p>
          <a:p>
            <a:pPr marL="342900" indent="-342900" algn="just" fontAlgn="base">
              <a:buAutoNum type="alphaLcParenR"/>
            </a:pPr>
            <a:r>
              <a:rPr lang="pt-BR" dirty="0">
                <a:latin typeface="Poppins" panose="00000500000000000000" pitchFamily="2" charset="0"/>
                <a:cs typeface="Poppins" panose="00000500000000000000" pitchFamily="2" charset="0"/>
              </a:rPr>
              <a:t>finalidades estatutárias;</a:t>
            </a:r>
          </a:p>
          <a:p>
            <a:pPr marL="342900" indent="-342900" algn="just" fontAlgn="base">
              <a:buAutoNum type="alphaLcParenR"/>
            </a:pPr>
            <a:r>
              <a:rPr lang="pt-BR" dirty="0">
                <a:latin typeface="Poppins" panose="00000500000000000000" pitchFamily="2" charset="0"/>
                <a:cs typeface="Poppins" panose="00000500000000000000" pitchFamily="2" charset="0"/>
              </a:rPr>
              <a:t>objetivos;</a:t>
            </a:r>
          </a:p>
          <a:p>
            <a:pPr marL="342900" indent="-342900" algn="just" fontAlgn="base">
              <a:buAutoNum type="alphaLcParenR"/>
            </a:pPr>
            <a:r>
              <a:rPr lang="pt-BR" dirty="0">
                <a:latin typeface="Poppins" panose="00000500000000000000" pitchFamily="2" charset="0"/>
                <a:cs typeface="Poppins" panose="00000500000000000000" pitchFamily="2" charset="0"/>
              </a:rPr>
              <a:t>origem dos recursos;</a:t>
            </a:r>
          </a:p>
          <a:p>
            <a:pPr marL="342900" indent="-342900" algn="just" fontAlgn="base">
              <a:buAutoNum type="alphaLcParenR"/>
            </a:pPr>
            <a:r>
              <a:rPr lang="pt-BR" dirty="0">
                <a:latin typeface="Poppins" panose="00000500000000000000" pitchFamily="2" charset="0"/>
                <a:cs typeface="Poppins" panose="00000500000000000000" pitchFamily="2" charset="0"/>
              </a:rPr>
              <a:t>infraestrutura;</a:t>
            </a:r>
          </a:p>
          <a:p>
            <a:pPr marL="342900" indent="-342900" algn="just" fontAlgn="base">
              <a:buAutoNum type="alphaLcParenR"/>
            </a:pPr>
            <a:r>
              <a:rPr lang="pt-BR" dirty="0">
                <a:latin typeface="Poppins" panose="00000500000000000000" pitchFamily="2" charset="0"/>
                <a:cs typeface="Poppins" panose="00000500000000000000" pitchFamily="2" charset="0"/>
              </a:rPr>
              <a:t>identificação de cada serviços, programas e projetos, informando respectivamente:</a:t>
            </a:r>
          </a:p>
          <a:p>
            <a:pPr marL="342900" indent="-342900" algn="just" fontAlgn="base">
              <a:buAutoNum type="alphaLcParenR"/>
            </a:pPr>
            <a:endParaRPr lang="pt-BR" dirty="0">
              <a:latin typeface="Poppins" panose="00000500000000000000" pitchFamily="2" charset="0"/>
              <a:cs typeface="Poppins" panose="00000500000000000000" pitchFamily="2" charset="0"/>
            </a:endParaRPr>
          </a:p>
          <a:p>
            <a:pPr marL="1257300" lvl="2" indent="-342900" algn="just" fontAlgn="base">
              <a:buAutoNum type="arabicParenR"/>
            </a:pPr>
            <a:r>
              <a:rPr lang="pt-BR" dirty="0">
                <a:latin typeface="Poppins" panose="00000500000000000000" pitchFamily="2" charset="0"/>
                <a:cs typeface="Poppins" panose="00000500000000000000" pitchFamily="2" charset="0"/>
              </a:rPr>
              <a:t>público alvo;</a:t>
            </a:r>
          </a:p>
          <a:p>
            <a:pPr marL="1257300" lvl="2" indent="-342900" algn="just" fontAlgn="base">
              <a:buAutoNum type="arabicParenR"/>
            </a:pPr>
            <a:r>
              <a:rPr lang="pt-BR" dirty="0">
                <a:latin typeface="Poppins" panose="00000500000000000000" pitchFamily="2" charset="0"/>
                <a:cs typeface="Poppins" panose="00000500000000000000" pitchFamily="2" charset="0"/>
              </a:rPr>
              <a:t>capacidade de atendimento;</a:t>
            </a:r>
          </a:p>
          <a:p>
            <a:pPr marL="1257300" lvl="2" indent="-342900" algn="just" fontAlgn="base">
              <a:buAutoNum type="arabicParenR"/>
            </a:pPr>
            <a:r>
              <a:rPr lang="pt-BR" dirty="0">
                <a:latin typeface="Poppins" panose="00000500000000000000" pitchFamily="2" charset="0"/>
                <a:cs typeface="Poppins" panose="00000500000000000000" pitchFamily="2" charset="0"/>
              </a:rPr>
              <a:t>recursos financeiros a serem utilizados;</a:t>
            </a:r>
          </a:p>
          <a:p>
            <a:pPr marL="1257300" lvl="2" indent="-342900" algn="just" fontAlgn="base">
              <a:buAutoNum type="arabicParenR"/>
            </a:pPr>
            <a:r>
              <a:rPr lang="pt-BR" dirty="0">
                <a:latin typeface="Poppins" panose="00000500000000000000" pitchFamily="2" charset="0"/>
                <a:cs typeface="Poppins" panose="00000500000000000000" pitchFamily="2" charset="0"/>
              </a:rPr>
              <a:t>recursos humanos envolvidos;</a:t>
            </a:r>
          </a:p>
          <a:p>
            <a:pPr marL="1257300" lvl="2" indent="-342900" algn="just" fontAlgn="base">
              <a:buAutoNum type="arabicParenR"/>
            </a:pPr>
            <a:r>
              <a:rPr lang="pt-BR" dirty="0">
                <a:latin typeface="Poppins" panose="00000500000000000000" pitchFamily="2" charset="0"/>
                <a:cs typeface="Poppins" panose="00000500000000000000" pitchFamily="2" charset="0"/>
              </a:rPr>
              <a:t>abrangência territorial;</a:t>
            </a:r>
          </a:p>
          <a:p>
            <a:pPr marL="1257300" lvl="2" indent="-342900" algn="just" fontAlgn="base">
              <a:buAutoNum type="arabicParenR"/>
            </a:pPr>
            <a:r>
              <a:rPr lang="pt-BR" dirty="0">
                <a:latin typeface="Poppins" panose="00000500000000000000" pitchFamily="2" charset="0"/>
                <a:cs typeface="Poppins" panose="00000500000000000000" pitchFamily="2" charset="0"/>
              </a:rPr>
              <a:t>demonstração da forma de como a entidade fomentará, incentivará e qualificará a participação dos usuários e/ou estratégias que serão utilizadas em todas as etapas do seu plano: elaboração, execução, monitoramento e avaliação.</a:t>
            </a:r>
          </a:p>
          <a:p>
            <a:pPr algn="just" fontAlgn="base"/>
            <a:endParaRPr lang="pt-BR" dirty="0">
              <a:latin typeface="Poppins" panose="00000500000000000000" pitchFamily="2" charset="0"/>
              <a:cs typeface="Poppins" panose="00000500000000000000" pitchFamily="2" charset="0"/>
            </a:endParaRPr>
          </a:p>
          <a:p>
            <a:pPr fontAlgn="base"/>
            <a:endParaRPr lang="pt-BR"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5083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85544D-E3BB-8F4F-E741-FB3BA1119DAF}"/>
            </a:ext>
          </a:extLst>
        </p:cNvPr>
        <p:cNvGrpSpPr/>
        <p:nvPr/>
      </p:nvGrpSpPr>
      <p:grpSpPr>
        <a:xfrm>
          <a:off x="0" y="0"/>
          <a:ext cx="0" cy="0"/>
          <a:chOff x="0" y="0"/>
          <a:chExt cx="0" cy="0"/>
        </a:xfrm>
      </p:grpSpPr>
      <p:sp>
        <p:nvSpPr>
          <p:cNvPr id="2" name="Retângulo 1">
            <a:extLst>
              <a:ext uri="{FF2B5EF4-FFF2-40B4-BE49-F238E27FC236}">
                <a16:creationId xmlns:a16="http://schemas.microsoft.com/office/drawing/2014/main" id="{9F4213F2-E56D-8E62-7681-E58830B83C84}"/>
              </a:ext>
            </a:extLst>
          </p:cNvPr>
          <p:cNvSpPr/>
          <p:nvPr/>
        </p:nvSpPr>
        <p:spPr>
          <a:xfrm>
            <a:off x="308472" y="233899"/>
            <a:ext cx="9761941" cy="830997"/>
          </a:xfrm>
          <a:prstGeom prst="rect">
            <a:avLst/>
          </a:prstGeom>
        </p:spPr>
        <p:txBody>
          <a:bodyPr wrap="square">
            <a:spAutoFit/>
          </a:bodyPr>
          <a:lstStyle/>
          <a:p>
            <a:r>
              <a:rPr lang="pt-BR" sz="2400" b="1" dirty="0">
                <a:solidFill>
                  <a:srgbClr val="C00000"/>
                </a:solidFill>
                <a:latin typeface="Poppins" panose="00000500000000000000" pitchFamily="2" charset="0"/>
                <a:cs typeface="Poppins" panose="00000500000000000000" pitchFamily="2" charset="0"/>
              </a:rPr>
              <a:t>É VEDADO AOS CONSELHOS DE ASSISTÊNCIA SOCIAL, NO ÂMBITO DA INSCRIÇÃO DE ENTIDADES:</a:t>
            </a:r>
            <a:endParaRPr lang="pt-BR" sz="2400" dirty="0">
              <a:solidFill>
                <a:srgbClr val="C00000"/>
              </a:solidFill>
              <a:latin typeface="Poppins" panose="00000500000000000000" pitchFamily="2" charset="0"/>
              <a:cs typeface="Poppins" panose="00000500000000000000" pitchFamily="2" charset="0"/>
            </a:endParaRPr>
          </a:p>
        </p:txBody>
      </p:sp>
      <p:sp>
        <p:nvSpPr>
          <p:cNvPr id="3" name="Retângulo 2">
            <a:extLst>
              <a:ext uri="{FF2B5EF4-FFF2-40B4-BE49-F238E27FC236}">
                <a16:creationId xmlns:a16="http://schemas.microsoft.com/office/drawing/2014/main" id="{4FA55F00-6A1B-7826-DBE0-09C66BDC3E23}"/>
              </a:ext>
            </a:extLst>
          </p:cNvPr>
          <p:cNvSpPr/>
          <p:nvPr/>
        </p:nvSpPr>
        <p:spPr>
          <a:xfrm>
            <a:off x="-2438557" y="1218124"/>
            <a:ext cx="13180002" cy="884088"/>
          </a:xfrm>
          <a:prstGeom prst="rect">
            <a:avLst/>
          </a:prstGeom>
        </p:spPr>
        <p:txBody>
          <a:bodyPr wrap="square">
            <a:spAutoFit/>
          </a:bodyPr>
          <a:lstStyle/>
          <a:p>
            <a:pPr lvl="6">
              <a:lnSpc>
                <a:spcPct val="150000"/>
              </a:lnSpc>
            </a:pPr>
            <a:r>
              <a:rPr lang="pt-BR" dirty="0">
                <a:latin typeface="Poppins" panose="00000500000000000000" pitchFamily="2" charset="0"/>
                <a:cs typeface="Poppins" panose="00000500000000000000" pitchFamily="2" charset="0"/>
              </a:rPr>
              <a:t>§ 1º - fazer a análise das Demonstrações Contábeis.</a:t>
            </a:r>
          </a:p>
          <a:p>
            <a:pPr lvl="6">
              <a:lnSpc>
                <a:spcPct val="150000"/>
              </a:lnSpc>
            </a:pPr>
            <a:r>
              <a:rPr lang="pt-BR" dirty="0">
                <a:latin typeface="Poppins" panose="00000500000000000000" pitchFamily="2" charset="0"/>
                <a:cs typeface="Poppins" panose="00000500000000000000" pitchFamily="2" charset="0"/>
              </a:rPr>
              <a:t>§ 2º - exigir a alteração estatutária das entidades ou organizações de Assistência Social.</a:t>
            </a:r>
          </a:p>
        </p:txBody>
      </p:sp>
      <p:sp>
        <p:nvSpPr>
          <p:cNvPr id="8" name="Retângulo 7">
            <a:extLst>
              <a:ext uri="{FF2B5EF4-FFF2-40B4-BE49-F238E27FC236}">
                <a16:creationId xmlns:a16="http://schemas.microsoft.com/office/drawing/2014/main" id="{142E9804-1BC5-561C-ACEA-69B1697B924A}"/>
              </a:ext>
            </a:extLst>
          </p:cNvPr>
          <p:cNvSpPr/>
          <p:nvPr/>
        </p:nvSpPr>
        <p:spPr>
          <a:xfrm>
            <a:off x="308472" y="2346437"/>
            <a:ext cx="8723863" cy="461665"/>
          </a:xfrm>
          <a:prstGeom prst="rect">
            <a:avLst/>
          </a:prstGeom>
        </p:spPr>
        <p:txBody>
          <a:bodyPr wrap="none">
            <a:spAutoFit/>
          </a:bodyPr>
          <a:lstStyle/>
          <a:p>
            <a:r>
              <a:rPr lang="pt-BR" sz="2400" b="1" dirty="0">
                <a:solidFill>
                  <a:srgbClr val="C00000"/>
                </a:solidFill>
                <a:latin typeface="Poppins" panose="00000500000000000000" pitchFamily="2" charset="0"/>
                <a:cs typeface="Poppins" panose="00000500000000000000" pitchFamily="2" charset="0"/>
              </a:rPr>
              <a:t>COMPETÊNCIAS DO CONSELHO DE ASSISTÊNCIA SOCIAL:</a:t>
            </a:r>
            <a:endParaRPr lang="pt-BR" sz="2400" dirty="0">
              <a:solidFill>
                <a:srgbClr val="C00000"/>
              </a:solidFill>
              <a:latin typeface="Poppins" panose="00000500000000000000" pitchFamily="2" charset="0"/>
              <a:cs typeface="Poppins" panose="00000500000000000000" pitchFamily="2" charset="0"/>
            </a:endParaRPr>
          </a:p>
        </p:txBody>
      </p:sp>
      <p:sp>
        <p:nvSpPr>
          <p:cNvPr id="12" name="Retângulo 11">
            <a:extLst>
              <a:ext uri="{FF2B5EF4-FFF2-40B4-BE49-F238E27FC236}">
                <a16:creationId xmlns:a16="http://schemas.microsoft.com/office/drawing/2014/main" id="{72E85C17-6584-E071-7362-35417003896D}"/>
              </a:ext>
            </a:extLst>
          </p:cNvPr>
          <p:cNvSpPr/>
          <p:nvPr/>
        </p:nvSpPr>
        <p:spPr>
          <a:xfrm>
            <a:off x="449889" y="2808102"/>
            <a:ext cx="10884155" cy="3416320"/>
          </a:xfrm>
          <a:prstGeom prst="rect">
            <a:avLst/>
          </a:prstGeom>
        </p:spPr>
        <p:txBody>
          <a:bodyPr wrap="square">
            <a:spAutoFit/>
          </a:bodyPr>
          <a:lstStyle/>
          <a:p>
            <a:r>
              <a:rPr lang="pt-BR" dirty="0">
                <a:latin typeface="Poppins" panose="00000500000000000000" pitchFamily="2" charset="0"/>
                <a:cs typeface="Poppins" panose="00000500000000000000" pitchFamily="2" charset="0"/>
              </a:rPr>
              <a:t>I - receber e analisar a documentação respectiva aos pedidos de inscrição, que se constituem nas seguintes etapas: </a:t>
            </a:r>
          </a:p>
          <a:p>
            <a:pPr marL="228600" indent="-228600">
              <a:buAutoNum type="alphaLcParenR"/>
            </a:pPr>
            <a:r>
              <a:rPr lang="pt-BR" dirty="0">
                <a:latin typeface="Poppins" panose="00000500000000000000" pitchFamily="2" charset="0"/>
                <a:cs typeface="Poppins" panose="00000500000000000000" pitchFamily="2" charset="0"/>
              </a:rPr>
              <a:t>Requerimento da inscrição;</a:t>
            </a:r>
          </a:p>
          <a:p>
            <a:pPr marL="228600" indent="-228600">
              <a:buAutoNum type="alphaLcParenR"/>
            </a:pPr>
            <a:r>
              <a:rPr lang="pt-BR" dirty="0">
                <a:latin typeface="Poppins" panose="00000500000000000000" pitchFamily="2" charset="0"/>
                <a:cs typeface="Poppins" panose="00000500000000000000" pitchFamily="2" charset="0"/>
              </a:rPr>
              <a:t>Análise documental;</a:t>
            </a:r>
          </a:p>
          <a:p>
            <a:pPr marL="228600" indent="-228600">
              <a:buAutoNum type="alphaLcParenR"/>
            </a:pPr>
            <a:r>
              <a:rPr lang="pt-BR" dirty="0">
                <a:latin typeface="Poppins" panose="00000500000000000000" pitchFamily="2" charset="0"/>
                <a:cs typeface="Poppins" panose="00000500000000000000" pitchFamily="2" charset="0"/>
              </a:rPr>
              <a:t>Visita técnica;</a:t>
            </a:r>
          </a:p>
          <a:p>
            <a:pPr marL="228600" indent="-228600">
              <a:buAutoNum type="alphaLcParenR"/>
            </a:pPr>
            <a:r>
              <a:rPr lang="pt-BR" dirty="0">
                <a:latin typeface="Poppins" panose="00000500000000000000" pitchFamily="2" charset="0"/>
                <a:cs typeface="Poppins" panose="00000500000000000000" pitchFamily="2" charset="0"/>
              </a:rPr>
              <a:t>Elaboração do parecer da Comissão;</a:t>
            </a:r>
          </a:p>
          <a:p>
            <a:pPr marL="228600" indent="-228600">
              <a:buAutoNum type="alphaLcParenR"/>
            </a:pPr>
            <a:r>
              <a:rPr lang="pt-BR" dirty="0">
                <a:latin typeface="Poppins" panose="00000500000000000000" pitchFamily="2" charset="0"/>
                <a:cs typeface="Poppins" panose="00000500000000000000" pitchFamily="2" charset="0"/>
              </a:rPr>
              <a:t>Pauta, discussão e deliberação sobre os processos em reunião plenária;</a:t>
            </a:r>
          </a:p>
          <a:p>
            <a:pPr marL="228600" indent="-228600">
              <a:buAutoNum type="alphaLcParenR"/>
            </a:pPr>
            <a:r>
              <a:rPr lang="pt-BR" dirty="0">
                <a:latin typeface="Poppins" panose="00000500000000000000" pitchFamily="2" charset="0"/>
                <a:cs typeface="Poppins" panose="00000500000000000000" pitchFamily="2" charset="0"/>
              </a:rPr>
              <a:t>Publicação da decisão plenária;</a:t>
            </a:r>
          </a:p>
          <a:p>
            <a:pPr marL="228600" indent="-228600">
              <a:buAutoNum type="alphaLcParenR"/>
            </a:pPr>
            <a:r>
              <a:rPr lang="pt-BR" dirty="0">
                <a:latin typeface="Poppins" panose="00000500000000000000" pitchFamily="2" charset="0"/>
                <a:cs typeface="Poppins" panose="00000500000000000000" pitchFamily="2" charset="0"/>
              </a:rPr>
              <a:t> Emissão do comprovante (Anexos IV e V);</a:t>
            </a:r>
          </a:p>
          <a:p>
            <a:pPr marL="228600" indent="-228600">
              <a:buAutoNum type="alphaLcParenR"/>
            </a:pPr>
            <a:r>
              <a:rPr lang="pt-BR" dirty="0">
                <a:latin typeface="Poppins" panose="00000500000000000000" pitchFamily="2" charset="0"/>
                <a:cs typeface="Poppins" panose="00000500000000000000" pitchFamily="2" charset="0"/>
              </a:rPr>
              <a:t> Notificação à entidade ou organização de Assistência Social por ofício;</a:t>
            </a:r>
          </a:p>
          <a:p>
            <a:pPr marL="228600" indent="-228600">
              <a:buAutoNum type="alphaLcParenR"/>
            </a:pPr>
            <a:r>
              <a:rPr lang="pt-BR" b="1" dirty="0">
                <a:latin typeface="Poppins" panose="00000500000000000000" pitchFamily="2" charset="0"/>
                <a:cs typeface="Poppins" panose="00000500000000000000" pitchFamily="2" charset="0"/>
              </a:rPr>
              <a:t>Envio de documentação ao órgão gestor para inserção dos dados no Cadastro Nacional de Entidades de Assistência Social – CNEAS.</a:t>
            </a:r>
          </a:p>
        </p:txBody>
      </p:sp>
    </p:spTree>
    <p:extLst>
      <p:ext uri="{BB962C8B-B14F-4D97-AF65-F5344CB8AC3E}">
        <p14:creationId xmlns:p14="http://schemas.microsoft.com/office/powerpoint/2010/main" val="55558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639161" y="416626"/>
            <a:ext cx="2730235" cy="523220"/>
          </a:xfrm>
          <a:prstGeom prst="rect">
            <a:avLst/>
          </a:prstGeom>
        </p:spPr>
        <p:txBody>
          <a:bodyPr wrap="none">
            <a:spAutoFit/>
          </a:bodyPr>
          <a:lstStyle/>
          <a:p>
            <a:r>
              <a:rPr lang="pt-BR" sz="2400" b="1" dirty="0">
                <a:solidFill>
                  <a:srgbClr val="C00000"/>
                </a:solidFill>
                <a:latin typeface="Poppins" panose="00000500000000000000" pitchFamily="2" charset="0"/>
                <a:cs typeface="Poppins" panose="00000500000000000000" pitchFamily="2" charset="0"/>
              </a:rPr>
              <a:t>INDEFERIMENTO</a:t>
            </a:r>
            <a:r>
              <a:rPr lang="pt-BR" sz="2800" b="1" dirty="0">
                <a:solidFill>
                  <a:srgbClr val="C00000"/>
                </a:solidFill>
                <a:latin typeface="Poppins" panose="00000500000000000000" pitchFamily="2" charset="0"/>
                <a:cs typeface="Poppins" panose="00000500000000000000" pitchFamily="2" charset="0"/>
              </a:rPr>
              <a:t>:</a:t>
            </a:r>
            <a:endParaRPr lang="pt-BR" sz="2800" dirty="0">
              <a:latin typeface="Poppins" panose="00000500000000000000" pitchFamily="2" charset="0"/>
              <a:cs typeface="Poppins" panose="00000500000000000000" pitchFamily="2" charset="0"/>
            </a:endParaRPr>
          </a:p>
        </p:txBody>
      </p:sp>
      <p:sp>
        <p:nvSpPr>
          <p:cNvPr id="7" name="Retângulo 6"/>
          <p:cNvSpPr/>
          <p:nvPr/>
        </p:nvSpPr>
        <p:spPr>
          <a:xfrm>
            <a:off x="639161" y="939846"/>
            <a:ext cx="11248039" cy="5039072"/>
          </a:xfrm>
          <a:prstGeom prst="rect">
            <a:avLst/>
          </a:prstGeom>
        </p:spPr>
        <p:txBody>
          <a:bodyPr wrap="square">
            <a:spAutoFit/>
          </a:bodyPr>
          <a:lstStyle/>
          <a:p>
            <a:pPr algn="just" fontAlgn="base">
              <a:lnSpc>
                <a:spcPct val="150000"/>
              </a:lnSpc>
            </a:pPr>
            <a:r>
              <a:rPr lang="pt-BR" b="1" dirty="0">
                <a:latin typeface="Poppins" panose="00000500000000000000" pitchFamily="2" charset="0"/>
                <a:cs typeface="Poppins" panose="00000500000000000000" pitchFamily="2" charset="0"/>
              </a:rPr>
              <a:t>II </a:t>
            </a:r>
            <a:r>
              <a:rPr lang="pt-BR" dirty="0">
                <a:latin typeface="Poppins" panose="00000500000000000000" pitchFamily="2" charset="0"/>
                <a:cs typeface="Poppins" panose="00000500000000000000" pitchFamily="2" charset="0"/>
              </a:rPr>
              <a:t>- no caso de </a:t>
            </a:r>
            <a:r>
              <a:rPr lang="pt-BR" b="1" dirty="0">
                <a:latin typeface="Poppins" panose="00000500000000000000" pitchFamily="2" charset="0"/>
                <a:cs typeface="Poppins" panose="00000500000000000000" pitchFamily="2" charset="0"/>
              </a:rPr>
              <a:t>indeferimento</a:t>
            </a:r>
            <a:r>
              <a:rPr lang="pt-BR" dirty="0">
                <a:latin typeface="Poppins" panose="00000500000000000000" pitchFamily="2" charset="0"/>
                <a:cs typeface="Poppins" panose="00000500000000000000" pitchFamily="2" charset="0"/>
              </a:rPr>
              <a:t> do requerimento de inscrição, a entidade ou organização de Assistência Social deverá ser comunicada oficialmente, contendo todas as devidas justificativas de indeferimento;</a:t>
            </a:r>
          </a:p>
          <a:p>
            <a:pPr algn="just" fontAlgn="base">
              <a:lnSpc>
                <a:spcPct val="150000"/>
              </a:lnSpc>
            </a:pPr>
            <a:endParaRPr lang="pt-BR" dirty="0">
              <a:latin typeface="Poppins" panose="00000500000000000000" pitchFamily="2" charset="0"/>
              <a:cs typeface="Poppins" panose="00000500000000000000" pitchFamily="2" charset="0"/>
            </a:endParaRPr>
          </a:p>
          <a:p>
            <a:pPr algn="just" fontAlgn="base">
              <a:lnSpc>
                <a:spcPct val="150000"/>
              </a:lnSpc>
            </a:pPr>
            <a:r>
              <a:rPr lang="pt-BR" b="1" dirty="0">
                <a:latin typeface="Poppins" panose="00000500000000000000" pitchFamily="2" charset="0"/>
                <a:cs typeface="Poppins" panose="00000500000000000000" pitchFamily="2" charset="0"/>
              </a:rPr>
              <a:t>III </a:t>
            </a:r>
            <a:r>
              <a:rPr lang="pt-BR" dirty="0">
                <a:latin typeface="Poppins" panose="00000500000000000000" pitchFamily="2" charset="0"/>
                <a:cs typeface="Poppins" panose="00000500000000000000" pitchFamily="2" charset="0"/>
              </a:rPr>
              <a:t>- é recomendável ao Conselho de Assistência Social realizar todas as etapas de análise do processo de inscrição, para o deferimento ou indeferimento da solicitação de entidades, bem como de serviços, programas e projetos, </a:t>
            </a:r>
            <a:r>
              <a:rPr lang="pt-BR" b="1" dirty="0">
                <a:latin typeface="Poppins" panose="00000500000000000000" pitchFamily="2" charset="0"/>
                <a:cs typeface="Poppins" panose="00000500000000000000" pitchFamily="2" charset="0"/>
              </a:rPr>
              <a:t>o qual deverá ser manifestado por resolução;</a:t>
            </a:r>
          </a:p>
          <a:p>
            <a:pPr fontAlgn="base">
              <a:lnSpc>
                <a:spcPct val="150000"/>
              </a:lnSpc>
            </a:pPr>
            <a:endParaRPr lang="pt-BR" dirty="0">
              <a:latin typeface="Poppins" panose="00000500000000000000" pitchFamily="2" charset="0"/>
              <a:cs typeface="Poppins" panose="00000500000000000000" pitchFamily="2" charset="0"/>
            </a:endParaRPr>
          </a:p>
          <a:p>
            <a:pPr fontAlgn="base">
              <a:lnSpc>
                <a:spcPct val="150000"/>
              </a:lnSpc>
            </a:pPr>
            <a:r>
              <a:rPr lang="pt-BR" b="1" dirty="0">
                <a:latin typeface="Poppins" panose="00000500000000000000" pitchFamily="2" charset="0"/>
                <a:cs typeface="Poppins" panose="00000500000000000000" pitchFamily="2" charset="0"/>
              </a:rPr>
              <a:t>IV</a:t>
            </a:r>
            <a:r>
              <a:rPr lang="pt-BR" dirty="0">
                <a:latin typeface="Poppins" panose="00000500000000000000" pitchFamily="2" charset="0"/>
                <a:cs typeface="Poppins" panose="00000500000000000000" pitchFamily="2" charset="0"/>
              </a:rPr>
              <a:t> - a execução da análise obedecerá à ordem cronológica do requerimento de inscrição.   </a:t>
            </a:r>
          </a:p>
          <a:p>
            <a:pPr fontAlgn="base">
              <a:lnSpc>
                <a:spcPct val="150000"/>
              </a:lnSpc>
            </a:pPr>
            <a:endParaRPr lang="pt-BR" dirty="0">
              <a:latin typeface="Poppins" panose="00000500000000000000" pitchFamily="2" charset="0"/>
              <a:cs typeface="Poppins" panose="00000500000000000000" pitchFamily="2" charset="0"/>
            </a:endParaRPr>
          </a:p>
          <a:p>
            <a:pPr fontAlgn="base">
              <a:lnSpc>
                <a:spcPct val="150000"/>
              </a:lnSpc>
            </a:pPr>
            <a:r>
              <a:rPr lang="pt-BR" dirty="0">
                <a:latin typeface="Poppins" panose="00000500000000000000" pitchFamily="2" charset="0"/>
                <a:cs typeface="Poppins" panose="00000500000000000000" pitchFamily="2" charset="0"/>
              </a:rPr>
              <a:t>Parágrafo único - Cabe aos Conselhos de Assistência Social disciplinar a </a:t>
            </a:r>
            <a:r>
              <a:rPr lang="pt-BR" b="1" dirty="0">
                <a:latin typeface="Poppins" panose="00000500000000000000" pitchFamily="2" charset="0"/>
                <a:cs typeface="Poppins" panose="00000500000000000000" pitchFamily="2" charset="0"/>
              </a:rPr>
              <a:t>instância recursal </a:t>
            </a:r>
            <a:r>
              <a:rPr lang="pt-BR" dirty="0">
                <a:latin typeface="Poppins" panose="00000500000000000000" pitchFamily="2" charset="0"/>
                <a:cs typeface="Poppins" panose="00000500000000000000" pitchFamily="2" charset="0"/>
              </a:rPr>
              <a:t>de seus atos e </a:t>
            </a:r>
            <a:r>
              <a:rPr lang="pt-BR" b="1" dirty="0">
                <a:latin typeface="Poppins" panose="00000500000000000000" pitchFamily="2" charset="0"/>
                <a:cs typeface="Poppins" panose="00000500000000000000" pitchFamily="2" charset="0"/>
              </a:rPr>
              <a:t>definir os prazos </a:t>
            </a:r>
            <a:r>
              <a:rPr lang="pt-BR" dirty="0">
                <a:latin typeface="Poppins" panose="00000500000000000000" pitchFamily="2" charset="0"/>
                <a:cs typeface="Poppins" panose="00000500000000000000" pitchFamily="2" charset="0"/>
              </a:rPr>
              <a:t>para análise dos processos de inscrição.</a:t>
            </a:r>
          </a:p>
        </p:txBody>
      </p:sp>
    </p:spTree>
    <p:extLst>
      <p:ext uri="{BB962C8B-B14F-4D97-AF65-F5344CB8AC3E}">
        <p14:creationId xmlns:p14="http://schemas.microsoft.com/office/powerpoint/2010/main" val="2452693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299582" y="122707"/>
            <a:ext cx="11892418" cy="964053"/>
          </a:xfrm>
        </p:spPr>
        <p:txBody>
          <a:bodyPr>
            <a:normAutofit/>
          </a:bodyPr>
          <a:lstStyle/>
          <a:p>
            <a:r>
              <a:rPr lang="pt-BR" sz="2800" b="1" dirty="0">
                <a:solidFill>
                  <a:srgbClr val="C00000"/>
                </a:solidFill>
                <a:latin typeface="Poppins" panose="00000500000000000000" pitchFamily="2" charset="0"/>
                <a:cs typeface="Poppins" panose="00000500000000000000" pitchFamily="2" charset="0"/>
              </a:rPr>
              <a:t>FISCALIZAÇÃO</a:t>
            </a:r>
            <a:br>
              <a:rPr lang="pt-BR" sz="2800" dirty="0">
                <a:solidFill>
                  <a:srgbClr val="C00000"/>
                </a:solidFill>
                <a:latin typeface="Poppins" panose="00000500000000000000" pitchFamily="2" charset="0"/>
                <a:cs typeface="Poppins" panose="00000500000000000000" pitchFamily="2" charset="0"/>
              </a:rPr>
            </a:br>
            <a:endParaRPr lang="pt-BR" sz="2800" b="1" dirty="0">
              <a:solidFill>
                <a:srgbClr val="C00000"/>
              </a:solidFill>
              <a:latin typeface="Poppins" panose="00000500000000000000" pitchFamily="2" charset="0"/>
              <a:cs typeface="Poppins" panose="00000500000000000000" pitchFamily="2" charset="0"/>
            </a:endParaRPr>
          </a:p>
        </p:txBody>
      </p:sp>
      <p:sp>
        <p:nvSpPr>
          <p:cNvPr id="7" name="Retângulo 6">
            <a:extLst>
              <a:ext uri="{FF2B5EF4-FFF2-40B4-BE49-F238E27FC236}">
                <a16:creationId xmlns:a16="http://schemas.microsoft.com/office/drawing/2014/main" id="{9D0A1747-ABE9-4003-2BAE-8794578DFAB7}"/>
              </a:ext>
            </a:extLst>
          </p:cNvPr>
          <p:cNvSpPr/>
          <p:nvPr/>
        </p:nvSpPr>
        <p:spPr>
          <a:xfrm>
            <a:off x="153554" y="1043731"/>
            <a:ext cx="11892418" cy="707886"/>
          </a:xfrm>
          <a:prstGeom prst="rect">
            <a:avLst/>
          </a:prstGeom>
        </p:spPr>
        <p:txBody>
          <a:bodyPr wrap="square" lIns="91440" tIns="45720" rIns="91440" bIns="45720" anchor="t">
            <a:spAutoFit/>
          </a:bodyPr>
          <a:lstStyle/>
          <a:p>
            <a:pPr algn="just" fontAlgn="base"/>
            <a:endParaRPr lang="pt-BR" sz="2000" dirty="0">
              <a:latin typeface="Poppins Light" panose="00000400000000000000" pitchFamily="2" charset="0"/>
              <a:cs typeface="Poppins Light" panose="00000400000000000000" pitchFamily="2" charset="0"/>
            </a:endParaRPr>
          </a:p>
          <a:p>
            <a:pPr fontAlgn="base"/>
            <a:endParaRPr lang="pt-BR" sz="2000" dirty="0">
              <a:latin typeface="Poppins Light" panose="00000400000000000000" pitchFamily="2" charset="0"/>
              <a:cs typeface="Poppins Light" panose="00000400000000000000" pitchFamily="2" charset="0"/>
            </a:endParaRPr>
          </a:p>
        </p:txBody>
      </p:sp>
      <p:sp>
        <p:nvSpPr>
          <p:cNvPr id="2" name="Retângulo 1"/>
          <p:cNvSpPr/>
          <p:nvPr/>
        </p:nvSpPr>
        <p:spPr>
          <a:xfrm>
            <a:off x="-2526556" y="697036"/>
            <a:ext cx="14418973" cy="1165447"/>
          </a:xfrm>
          <a:prstGeom prst="rect">
            <a:avLst/>
          </a:prstGeom>
        </p:spPr>
        <p:txBody>
          <a:bodyPr wrap="square">
            <a:spAutoFit/>
          </a:bodyPr>
          <a:lstStyle/>
          <a:p>
            <a:pPr lvl="6" algn="just">
              <a:lnSpc>
                <a:spcPct val="150000"/>
              </a:lnSpc>
            </a:pPr>
            <a:r>
              <a:rPr lang="pt-BR" sz="1600" dirty="0">
                <a:latin typeface="Poppins" panose="00000500000000000000" pitchFamily="2" charset="0"/>
                <a:cs typeface="Poppins" panose="00000500000000000000" pitchFamily="2" charset="0"/>
              </a:rPr>
              <a:t>Art. 4º - Compete aos Conselhos de Assistência Social a fiscalização das entidades ou organizações de Assistência Social.</a:t>
            </a:r>
          </a:p>
          <a:p>
            <a:pPr lvl="6" algn="just">
              <a:lnSpc>
                <a:spcPct val="150000"/>
              </a:lnSpc>
            </a:pPr>
            <a:endParaRPr lang="pt-BR" sz="1600" dirty="0">
              <a:latin typeface="Poppins" panose="00000500000000000000" pitchFamily="2" charset="0"/>
              <a:cs typeface="Poppins" panose="00000500000000000000" pitchFamily="2" charset="0"/>
            </a:endParaRPr>
          </a:p>
        </p:txBody>
      </p:sp>
      <p:sp>
        <p:nvSpPr>
          <p:cNvPr id="6" name="Retângulo 5"/>
          <p:cNvSpPr/>
          <p:nvPr/>
        </p:nvSpPr>
        <p:spPr>
          <a:xfrm>
            <a:off x="770162" y="1554766"/>
            <a:ext cx="3998259" cy="1077218"/>
          </a:xfrm>
          <a:prstGeom prst="rect">
            <a:avLst/>
          </a:prstGeom>
        </p:spPr>
        <p:txBody>
          <a:bodyPr wrap="square">
            <a:spAutoFit/>
          </a:bodyPr>
          <a:lstStyle/>
          <a:p>
            <a:pPr algn="just"/>
            <a:r>
              <a:rPr lang="pt-BR" sz="1600" dirty="0">
                <a:latin typeface="Poppins" panose="00000500000000000000" pitchFamily="2" charset="0"/>
                <a:cs typeface="Poppins" panose="00000500000000000000" pitchFamily="2" charset="0"/>
              </a:rPr>
              <a:t>Se a OSC/entidade de atendimento e/ou ADGD não oferta serviços, programas ou projetos no Município de sua sede:                                             </a:t>
            </a:r>
          </a:p>
        </p:txBody>
      </p:sp>
      <p:sp>
        <p:nvSpPr>
          <p:cNvPr id="8" name="Retângulo 7"/>
          <p:cNvSpPr/>
          <p:nvPr/>
        </p:nvSpPr>
        <p:spPr>
          <a:xfrm>
            <a:off x="7159739" y="1358727"/>
            <a:ext cx="4226589" cy="1077218"/>
          </a:xfrm>
          <a:prstGeom prst="rect">
            <a:avLst/>
          </a:prstGeom>
        </p:spPr>
        <p:txBody>
          <a:bodyPr wrap="square">
            <a:spAutoFit/>
          </a:bodyPr>
          <a:lstStyle/>
          <a:p>
            <a:pPr algn="just"/>
            <a:r>
              <a:rPr lang="pt-BR" sz="1600" dirty="0">
                <a:latin typeface="Poppins" panose="00000500000000000000" pitchFamily="2" charset="0"/>
                <a:cs typeface="Poppins" panose="00000500000000000000" pitchFamily="2" charset="0"/>
              </a:rPr>
              <a:t>A inscrição da entidade deverá ser feita no Conselho de Assistência Social do Município onde desenvolva o maior número de atividades.</a:t>
            </a:r>
          </a:p>
        </p:txBody>
      </p:sp>
      <p:sp>
        <p:nvSpPr>
          <p:cNvPr id="9" name="Retângulo 8"/>
          <p:cNvSpPr/>
          <p:nvPr/>
        </p:nvSpPr>
        <p:spPr>
          <a:xfrm>
            <a:off x="717744" y="2707593"/>
            <a:ext cx="4226589" cy="830997"/>
          </a:xfrm>
          <a:prstGeom prst="rect">
            <a:avLst/>
          </a:prstGeom>
        </p:spPr>
        <p:txBody>
          <a:bodyPr wrap="square">
            <a:spAutoFit/>
          </a:bodyPr>
          <a:lstStyle/>
          <a:p>
            <a:pPr algn="just"/>
            <a:r>
              <a:rPr lang="pt-BR" sz="1600" dirty="0">
                <a:latin typeface="Poppins" panose="00000500000000000000" pitchFamily="2" charset="0"/>
                <a:cs typeface="Poppins" panose="00000500000000000000" pitchFamily="2" charset="0"/>
              </a:rPr>
              <a:t>Se a OSC/entidade de atendimento e/ou ADGD  oferta serviços, programas ou projetos no Município de sua sede:</a:t>
            </a:r>
          </a:p>
        </p:txBody>
      </p:sp>
      <p:sp>
        <p:nvSpPr>
          <p:cNvPr id="10" name="Retângulo 9"/>
          <p:cNvSpPr/>
          <p:nvPr/>
        </p:nvSpPr>
        <p:spPr>
          <a:xfrm>
            <a:off x="7159739" y="2558883"/>
            <a:ext cx="4226589" cy="1077218"/>
          </a:xfrm>
          <a:prstGeom prst="rect">
            <a:avLst/>
          </a:prstGeom>
        </p:spPr>
        <p:txBody>
          <a:bodyPr wrap="square">
            <a:spAutoFit/>
          </a:bodyPr>
          <a:lstStyle/>
          <a:p>
            <a:pPr algn="just"/>
            <a:r>
              <a:rPr lang="pt-BR" sz="1600" dirty="0">
                <a:latin typeface="Poppins" panose="00000500000000000000" pitchFamily="2" charset="0"/>
                <a:cs typeface="Poppins" panose="00000500000000000000" pitchFamily="2" charset="0"/>
              </a:rPr>
              <a:t>Deverá inscrever suas ofertas de serviços, programas e projetos em todos os Municípios onde realiza sua ação. </a:t>
            </a:r>
          </a:p>
        </p:txBody>
      </p:sp>
      <p:sp>
        <p:nvSpPr>
          <p:cNvPr id="11" name="Seta para a Direita 10"/>
          <p:cNvSpPr/>
          <p:nvPr/>
        </p:nvSpPr>
        <p:spPr>
          <a:xfrm>
            <a:off x="5758725" y="1949573"/>
            <a:ext cx="674548" cy="13602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12" name="Seta para a Direita 11"/>
          <p:cNvSpPr/>
          <p:nvPr/>
        </p:nvSpPr>
        <p:spPr>
          <a:xfrm>
            <a:off x="5758725" y="3117548"/>
            <a:ext cx="674549" cy="13602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13" name="Retângulo 12"/>
          <p:cNvSpPr/>
          <p:nvPr/>
        </p:nvSpPr>
        <p:spPr>
          <a:xfrm>
            <a:off x="1304365" y="3639568"/>
            <a:ext cx="9583270" cy="584775"/>
          </a:xfrm>
          <a:prstGeom prst="rect">
            <a:avLst/>
          </a:prstGeom>
        </p:spPr>
        <p:txBody>
          <a:bodyPr wrap="square">
            <a:spAutoFit/>
          </a:bodyPr>
          <a:lstStyle/>
          <a:p>
            <a:r>
              <a:rPr lang="pt-BR" sz="1600" dirty="0">
                <a:latin typeface="Poppins" panose="00000500000000000000" pitchFamily="2" charset="0"/>
                <a:cs typeface="Poppins" panose="00000500000000000000" pitchFamily="2" charset="0"/>
              </a:rPr>
              <a:t>Em caso de interrupção ou encerramento de serviços, programas e projetos a entidade deverá: </a:t>
            </a:r>
          </a:p>
        </p:txBody>
      </p:sp>
      <p:sp>
        <p:nvSpPr>
          <p:cNvPr id="14" name="Retângulo 13"/>
          <p:cNvSpPr/>
          <p:nvPr/>
        </p:nvSpPr>
        <p:spPr>
          <a:xfrm>
            <a:off x="521106" y="4272075"/>
            <a:ext cx="10865222" cy="2062103"/>
          </a:xfrm>
          <a:prstGeom prst="rect">
            <a:avLst/>
          </a:prstGeom>
        </p:spPr>
        <p:txBody>
          <a:bodyPr wrap="square">
            <a:spAutoFit/>
          </a:bodyPr>
          <a:lstStyle/>
          <a:p>
            <a:pPr marL="285750" indent="-285750" algn="just">
              <a:buFont typeface="Wingdings" panose="05000000000000000000" pitchFamily="2" charset="2"/>
              <a:buChar char="ü"/>
            </a:pPr>
            <a:r>
              <a:rPr lang="pt-BR" sz="1600" dirty="0">
                <a:latin typeface="Poppins" panose="00000500000000000000" pitchFamily="2" charset="0"/>
                <a:cs typeface="Poppins" panose="00000500000000000000" pitchFamily="2" charset="0"/>
              </a:rPr>
              <a:t>Comunicar ao Conselho de Assistência Social, apresentando a motivação, as alternativas e as perspectivas para atendimento do usuário, bem como o prazo para a retomada dos serviços.</a:t>
            </a:r>
          </a:p>
          <a:p>
            <a:pPr marL="285750" indent="-285750" algn="just">
              <a:buFont typeface="Wingdings" panose="05000000000000000000" pitchFamily="2" charset="2"/>
              <a:buChar char="ü"/>
            </a:pPr>
            <a:endParaRPr lang="pt-BR" sz="1600" dirty="0">
              <a:latin typeface="Poppins" panose="00000500000000000000" pitchFamily="2" charset="0"/>
              <a:cs typeface="Poppins" panose="00000500000000000000" pitchFamily="2" charset="0"/>
            </a:endParaRPr>
          </a:p>
          <a:p>
            <a:pPr marL="285750" indent="-285750" algn="just">
              <a:buFont typeface="Wingdings" panose="05000000000000000000" pitchFamily="2" charset="2"/>
              <a:buChar char="ü"/>
            </a:pPr>
            <a:r>
              <a:rPr lang="pt-BR" sz="1600" dirty="0">
                <a:latin typeface="Poppins" panose="00000500000000000000" pitchFamily="2" charset="0"/>
                <a:cs typeface="Poppins" panose="00000500000000000000" pitchFamily="2" charset="0"/>
              </a:rPr>
              <a:t>O prazo de interrupção dos serviços, não poderá ultrapassar seis meses sob pena de cancelamento da inscrição da entidade e/ou dos serviços, programas e projetos.</a:t>
            </a:r>
          </a:p>
          <a:p>
            <a:pPr marL="285750" indent="-285750" algn="just">
              <a:buFont typeface="Wingdings" panose="05000000000000000000" pitchFamily="2" charset="2"/>
              <a:buChar char="ü"/>
            </a:pPr>
            <a:endParaRPr lang="pt-BR" sz="1600" dirty="0">
              <a:latin typeface="Poppins" panose="00000500000000000000" pitchFamily="2" charset="0"/>
              <a:cs typeface="Poppins" panose="00000500000000000000" pitchFamily="2" charset="0"/>
            </a:endParaRPr>
          </a:p>
          <a:p>
            <a:pPr marL="285750" indent="-285750" algn="just">
              <a:buFont typeface="Wingdings" panose="05000000000000000000" pitchFamily="2" charset="2"/>
              <a:buChar char="ü"/>
            </a:pPr>
            <a:r>
              <a:rPr lang="pt-BR" sz="1600" dirty="0">
                <a:latin typeface="Poppins" panose="00000500000000000000" pitchFamily="2" charset="0"/>
                <a:cs typeface="Poppins" panose="00000500000000000000" pitchFamily="2" charset="0"/>
              </a:rPr>
              <a:t>Cabe aos Conselhos de Assistência Social acompanhar, discutir e encaminhar as alternativas para a retomada dos serviços, programas e projetos interrompidos ou encerrados.</a:t>
            </a:r>
          </a:p>
        </p:txBody>
      </p:sp>
    </p:spTree>
    <p:extLst>
      <p:ext uri="{BB962C8B-B14F-4D97-AF65-F5344CB8AC3E}">
        <p14:creationId xmlns:p14="http://schemas.microsoft.com/office/powerpoint/2010/main" val="378684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35850" y="363981"/>
            <a:ext cx="12192000" cy="461665"/>
          </a:xfrm>
          <a:prstGeom prst="rect">
            <a:avLst/>
          </a:prstGeom>
        </p:spPr>
        <p:txBody>
          <a:bodyPr wrap="square">
            <a:spAutoFit/>
          </a:bodyPr>
          <a:lstStyle/>
          <a:p>
            <a:pPr algn="just"/>
            <a:r>
              <a:rPr lang="pt-BR" sz="2400" b="1" dirty="0">
                <a:solidFill>
                  <a:srgbClr val="C00000"/>
                </a:solidFill>
                <a:latin typeface="Poppins" panose="00000500000000000000" pitchFamily="2" charset="0"/>
                <a:cs typeface="Poppins" panose="00000500000000000000" pitchFamily="2" charset="0"/>
              </a:rPr>
              <a:t>CANCELAMENTO DA INSCRIÇÃO:</a:t>
            </a:r>
          </a:p>
        </p:txBody>
      </p:sp>
      <p:sp>
        <p:nvSpPr>
          <p:cNvPr id="5" name="Retângulo 4">
            <a:extLst>
              <a:ext uri="{FF2B5EF4-FFF2-40B4-BE49-F238E27FC236}">
                <a16:creationId xmlns:a16="http://schemas.microsoft.com/office/drawing/2014/main" id="{9D0A1747-ABE9-4003-2BAE-8794578DFAB7}"/>
              </a:ext>
            </a:extLst>
          </p:cNvPr>
          <p:cNvSpPr/>
          <p:nvPr/>
        </p:nvSpPr>
        <p:spPr>
          <a:xfrm>
            <a:off x="335850" y="1427302"/>
            <a:ext cx="11254153" cy="2308324"/>
          </a:xfrm>
          <a:prstGeom prst="rect">
            <a:avLst/>
          </a:prstGeom>
        </p:spPr>
        <p:txBody>
          <a:bodyPr wrap="square" lIns="91440" tIns="45720" rIns="91440" bIns="45720" anchor="t">
            <a:spAutoFit/>
          </a:bodyPr>
          <a:lstStyle/>
          <a:p>
            <a:pPr algn="ctr" fontAlgn="base"/>
            <a:r>
              <a:rPr lang="pt-BR" sz="2400" dirty="0">
                <a:latin typeface="Poppins" panose="00000500000000000000" pitchFamily="2" charset="0"/>
                <a:cs typeface="Poppins" panose="00000500000000000000" pitchFamily="2" charset="0"/>
              </a:rPr>
              <a:t>Cancelamento por pedido da própria entidade</a:t>
            </a:r>
          </a:p>
          <a:p>
            <a:pPr algn="ctr" fontAlgn="base"/>
            <a:endParaRPr lang="pt-BR" sz="2400" dirty="0">
              <a:latin typeface="Poppins" panose="00000500000000000000" pitchFamily="2" charset="0"/>
              <a:cs typeface="Poppins" panose="00000500000000000000" pitchFamily="2" charset="0"/>
            </a:endParaRPr>
          </a:p>
          <a:p>
            <a:pPr algn="ctr" fontAlgn="base"/>
            <a:r>
              <a:rPr lang="pt-BR" sz="2400" dirty="0">
                <a:solidFill>
                  <a:schemeClr val="accent6">
                    <a:lumMod val="75000"/>
                  </a:schemeClr>
                </a:solidFill>
                <a:latin typeface="Poppins" panose="00000500000000000000" pitchFamily="2" charset="0"/>
                <a:cs typeface="Poppins" panose="00000500000000000000" pitchFamily="2" charset="0"/>
              </a:rPr>
              <a:t>//</a:t>
            </a:r>
          </a:p>
          <a:p>
            <a:pPr algn="ctr" fontAlgn="base"/>
            <a:endParaRPr lang="pt-BR" sz="2400" dirty="0">
              <a:latin typeface="Poppins" panose="00000500000000000000" pitchFamily="2" charset="0"/>
              <a:cs typeface="Poppins" panose="00000500000000000000" pitchFamily="2" charset="0"/>
            </a:endParaRPr>
          </a:p>
          <a:p>
            <a:pPr algn="ctr" fontAlgn="base"/>
            <a:r>
              <a:rPr lang="pt-BR" sz="2400" dirty="0">
                <a:latin typeface="Poppins" panose="00000500000000000000" pitchFamily="2" charset="0"/>
                <a:cs typeface="Poppins" panose="00000500000000000000" pitchFamily="2" charset="0"/>
              </a:rPr>
              <a:t>Cancelamento por constatação de irregularidade</a:t>
            </a:r>
          </a:p>
          <a:p>
            <a:pPr algn="ctr" fontAlgn="base"/>
            <a:r>
              <a:rPr lang="pt-BR" sz="2400" dirty="0">
                <a:latin typeface="Poppins" panose="00000500000000000000" pitchFamily="2" charset="0"/>
                <a:cs typeface="Poppins" panose="00000500000000000000" pitchFamily="2" charset="0"/>
              </a:rPr>
              <a:t> (observado direito à ampla defesa e ao contraditório)</a:t>
            </a:r>
          </a:p>
        </p:txBody>
      </p:sp>
      <p:sp>
        <p:nvSpPr>
          <p:cNvPr id="6" name="Retângulo 5">
            <a:extLst>
              <a:ext uri="{FF2B5EF4-FFF2-40B4-BE49-F238E27FC236}">
                <a16:creationId xmlns:a16="http://schemas.microsoft.com/office/drawing/2014/main" id="{42D82DDA-C1F5-8D00-757D-90857D127744}"/>
              </a:ext>
            </a:extLst>
          </p:cNvPr>
          <p:cNvSpPr/>
          <p:nvPr/>
        </p:nvSpPr>
        <p:spPr>
          <a:xfrm>
            <a:off x="335850" y="4402839"/>
            <a:ext cx="11698106" cy="162542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b="1" dirty="0">
                <a:solidFill>
                  <a:srgbClr val="0563C1"/>
                </a:solidFill>
                <a:latin typeface="Poppins" panose="00000500000000000000" pitchFamily="2" charset="0"/>
                <a:cs typeface="Poppins" panose="00000500000000000000" pitchFamily="2" charset="0"/>
              </a:rPr>
              <a:t>CABE AOS CONSELHOS DE ASSISTÊNCIA SOCIAL ACOMPANHAR, DISCUTIR E AVALIAR AS ALTERNATIVAS E PERSPECTIVAS PARA CONTINUIDADE DE ATENDIMENTO DOS USUÁRIOS.</a:t>
            </a:r>
          </a:p>
        </p:txBody>
      </p:sp>
    </p:spTree>
    <p:extLst>
      <p:ext uri="{BB962C8B-B14F-4D97-AF65-F5344CB8AC3E}">
        <p14:creationId xmlns:p14="http://schemas.microsoft.com/office/powerpoint/2010/main" val="1926928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D91BC851-BC7B-E24C-F978-F7C723C071B2}"/>
              </a:ext>
            </a:extLst>
          </p:cNvPr>
          <p:cNvSpPr>
            <a:spLocks noGrp="1"/>
          </p:cNvSpPr>
          <p:nvPr>
            <p:ph type="title"/>
          </p:nvPr>
        </p:nvSpPr>
        <p:spPr>
          <a:xfrm>
            <a:off x="956700" y="311229"/>
            <a:ext cx="10278599" cy="783451"/>
          </a:xfrm>
        </p:spPr>
        <p:txBody>
          <a:bodyPr>
            <a:normAutofit/>
          </a:bodyPr>
          <a:lstStyle/>
          <a:p>
            <a:pPr algn="just"/>
            <a:r>
              <a:rPr lang="pt-BR" sz="2800" b="1" dirty="0">
                <a:latin typeface="Poppins" panose="00000500000000000000" pitchFamily="2" charset="0"/>
                <a:cs typeface="Poppins" panose="00000500000000000000" pitchFamily="2" charset="0"/>
              </a:rPr>
              <a:t>2º NÍVEL DE RECONHECIMENTO: CADASTRO NO CNEAS</a:t>
            </a:r>
          </a:p>
        </p:txBody>
      </p:sp>
      <p:sp>
        <p:nvSpPr>
          <p:cNvPr id="9" name="Retângulo 8">
            <a:extLst>
              <a:ext uri="{FF2B5EF4-FFF2-40B4-BE49-F238E27FC236}">
                <a16:creationId xmlns:a16="http://schemas.microsoft.com/office/drawing/2014/main" id="{704073A2-25F9-5AB4-B1E6-43FE9D191D08}"/>
              </a:ext>
            </a:extLst>
          </p:cNvPr>
          <p:cNvSpPr/>
          <p:nvPr/>
        </p:nvSpPr>
        <p:spPr>
          <a:xfrm>
            <a:off x="694420" y="1094680"/>
            <a:ext cx="10540879" cy="3816429"/>
          </a:xfrm>
          <a:prstGeom prst="rect">
            <a:avLst/>
          </a:prstGeom>
        </p:spPr>
        <p:txBody>
          <a:bodyPr wrap="square">
            <a:spAutoFit/>
          </a:bodyPr>
          <a:lstStyle/>
          <a:p>
            <a:pPr marL="342900" indent="-342900" algn="just">
              <a:buFont typeface="Wingdings" panose="05000000000000000000" pitchFamily="2" charset="2"/>
              <a:buChar char="ü"/>
            </a:pPr>
            <a:r>
              <a:rPr lang="pt-BR" sz="2200" dirty="0">
                <a:latin typeface="Poppins" panose="00000500000000000000" pitchFamily="2" charset="0"/>
                <a:cs typeface="Poppins" panose="00000500000000000000" pitchFamily="2" charset="0"/>
              </a:rPr>
              <a:t>O Cadastro Nacional de Entidades de Assistência Social (CNEAS) é um instrumento de gestão, acompanhamento e reconhecimento das ofertas socioassistenciais prestadas por organizações da sociedade civil.</a:t>
            </a:r>
          </a:p>
          <a:p>
            <a:pPr marL="342900" indent="-342900">
              <a:buFont typeface="Wingdings" panose="05000000000000000000" pitchFamily="2" charset="2"/>
              <a:buChar char="ü"/>
            </a:pPr>
            <a:endParaRPr lang="pt-BR" sz="2200" dirty="0">
              <a:latin typeface="Poppins" panose="00000500000000000000" pitchFamily="2" charset="0"/>
              <a:cs typeface="Poppins" panose="00000500000000000000" pitchFamily="2" charset="0"/>
            </a:endParaRPr>
          </a:p>
          <a:p>
            <a:pPr marL="342900" indent="-342900" algn="just" fontAlgn="base">
              <a:buFont typeface="Wingdings" panose="05000000000000000000" pitchFamily="2" charset="2"/>
              <a:buChar char="ü"/>
            </a:pPr>
            <a:r>
              <a:rPr lang="pt-BR" sz="2200" dirty="0">
                <a:latin typeface="Poppins" panose="00000500000000000000" pitchFamily="2" charset="0"/>
                <a:cs typeface="Poppins" panose="00000500000000000000" pitchFamily="2" charset="0"/>
              </a:rPr>
              <a:t>​O sistema é preenchido e atualizado pelos gestores municipais de assistência social.</a:t>
            </a:r>
          </a:p>
          <a:p>
            <a:pPr marL="342900" indent="-342900" fontAlgn="base">
              <a:buFont typeface="Wingdings" panose="05000000000000000000" pitchFamily="2" charset="2"/>
              <a:buChar char="ü"/>
            </a:pPr>
            <a:endParaRPr lang="pt-BR" sz="2200" dirty="0">
              <a:latin typeface="Poppins" panose="00000500000000000000" pitchFamily="2" charset="0"/>
              <a:cs typeface="Poppins" panose="00000500000000000000" pitchFamily="2" charset="0"/>
            </a:endParaRPr>
          </a:p>
          <a:p>
            <a:pPr marL="342900" indent="-342900" algn="just" fontAlgn="base">
              <a:buFont typeface="Wingdings" panose="05000000000000000000" pitchFamily="2" charset="2"/>
              <a:buChar char="ü"/>
            </a:pPr>
            <a:r>
              <a:rPr lang="pt-BR" sz="2200" dirty="0">
                <a:latin typeface="Poppins" panose="00000500000000000000" pitchFamily="2" charset="0"/>
                <a:cs typeface="Poppins" panose="00000500000000000000" pitchFamily="2" charset="0"/>
              </a:rPr>
              <a:t>As visitas técnicas das equipes da gestão municipal junto às organizações da sociedade civil são obrigatórias.</a:t>
            </a:r>
          </a:p>
          <a:p>
            <a:pPr marL="342900" indent="-342900">
              <a:buFont typeface="Wingdings" panose="05000000000000000000" pitchFamily="2" charset="2"/>
              <a:buChar char="ü"/>
            </a:pPr>
            <a:endParaRPr lang="pt-BR" sz="2200" dirty="0">
              <a:latin typeface="Poppins" panose="00000500000000000000" pitchFamily="2" charset="0"/>
              <a:cs typeface="Poppins" panose="00000500000000000000" pitchFamily="2" charset="0"/>
            </a:endParaRPr>
          </a:p>
        </p:txBody>
      </p:sp>
      <p:sp>
        <p:nvSpPr>
          <p:cNvPr id="10" name="Retângulo 9">
            <a:extLst>
              <a:ext uri="{FF2B5EF4-FFF2-40B4-BE49-F238E27FC236}">
                <a16:creationId xmlns:a16="http://schemas.microsoft.com/office/drawing/2014/main" id="{ADCFCAEF-1362-F82B-7678-0B39DBF73E65}"/>
              </a:ext>
            </a:extLst>
          </p:cNvPr>
          <p:cNvSpPr/>
          <p:nvPr/>
        </p:nvSpPr>
        <p:spPr>
          <a:xfrm>
            <a:off x="891130" y="4762232"/>
            <a:ext cx="10409740" cy="14626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pt-BR" sz="2400" b="1" dirty="0">
                <a:solidFill>
                  <a:schemeClr val="accent5"/>
                </a:solidFill>
                <a:latin typeface="Poppins "/>
                <a:cs typeface="Poppins Light" panose="020B0604020202020204" charset="0"/>
              </a:rPr>
              <a:t>Benefício do 2º nível para as </a:t>
            </a:r>
            <a:r>
              <a:rPr lang="pt-BR" sz="2400" b="1" dirty="0" err="1">
                <a:solidFill>
                  <a:schemeClr val="accent5"/>
                </a:solidFill>
                <a:latin typeface="Poppins "/>
                <a:cs typeface="Poppins Light" panose="020B0604020202020204" charset="0"/>
              </a:rPr>
              <a:t>OSCs</a:t>
            </a:r>
            <a:r>
              <a:rPr lang="pt-BR" sz="2400" b="1" dirty="0">
                <a:solidFill>
                  <a:schemeClr val="accent5"/>
                </a:solidFill>
                <a:latin typeface="Poppins "/>
                <a:cs typeface="Poppins Light" panose="020B0604020202020204" charset="0"/>
              </a:rPr>
              <a:t>:</a:t>
            </a:r>
            <a:endParaRPr lang="pt-BR" sz="2400" dirty="0">
              <a:solidFill>
                <a:srgbClr val="FF0000"/>
              </a:solidFill>
            </a:endParaRPr>
          </a:p>
          <a:p>
            <a:pPr algn="ctr" fontAlgn="t"/>
            <a:r>
              <a:rPr lang="pt-BR" sz="2400" dirty="0">
                <a:solidFill>
                  <a:srgbClr val="FF0000"/>
                </a:solidFill>
                <a:latin typeface="Poppins" panose="00000500000000000000" pitchFamily="2" charset="0"/>
                <a:cs typeface="Poppins" panose="00000500000000000000" pitchFamily="2" charset="0"/>
              </a:rPr>
              <a:t>Parceria com o órgão gestor; requisito para receber recursos por meio de Emendas Parlamentares e obter CEBAS.</a:t>
            </a:r>
          </a:p>
        </p:txBody>
      </p:sp>
    </p:spTree>
    <p:extLst>
      <p:ext uri="{BB962C8B-B14F-4D97-AF65-F5344CB8AC3E}">
        <p14:creationId xmlns:p14="http://schemas.microsoft.com/office/powerpoint/2010/main" val="1192807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DEF7FB2-DB5C-6EF8-1F3C-94F5925971A2}"/>
              </a:ext>
            </a:extLst>
          </p:cNvPr>
          <p:cNvSpPr txBox="1">
            <a:spLocks/>
          </p:cNvSpPr>
          <p:nvPr/>
        </p:nvSpPr>
        <p:spPr>
          <a:xfrm>
            <a:off x="290491" y="191356"/>
            <a:ext cx="12191999" cy="55784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algn="l" defTabSz="914400" rtl="0" eaLnBrk="1" latinLnBrk="0" hangingPunct="1">
              <a:lnSpc>
                <a:spcPct val="90000"/>
              </a:lnSpc>
              <a:spcBef>
                <a:spcPct val="0"/>
              </a:spcBef>
              <a:buNone/>
              <a:defRPr sz="4200" b="1" kern="1200">
                <a:solidFill>
                  <a:srgbClr val="C00000"/>
                </a:solidFill>
                <a:latin typeface="Poppins Light"/>
                <a:ea typeface="+mj-ea"/>
                <a:cs typeface="Calibri"/>
              </a:defRPr>
            </a:lvl1pPr>
          </a:lstStyle>
          <a:p>
            <a:r>
              <a:rPr lang="en-US" sz="3000" dirty="0">
                <a:latin typeface="Poppins "/>
              </a:rPr>
              <a:t>CNEAS</a:t>
            </a:r>
          </a:p>
        </p:txBody>
      </p:sp>
      <p:sp>
        <p:nvSpPr>
          <p:cNvPr id="10" name="Retângulo 9"/>
          <p:cNvSpPr/>
          <p:nvPr/>
        </p:nvSpPr>
        <p:spPr>
          <a:xfrm>
            <a:off x="158645" y="6528144"/>
            <a:ext cx="7905702" cy="276999"/>
          </a:xfrm>
          <a:prstGeom prst="rect">
            <a:avLst/>
          </a:prstGeom>
        </p:spPr>
        <p:txBody>
          <a:bodyPr wrap="square">
            <a:spAutoFit/>
          </a:bodyPr>
          <a:lstStyle/>
          <a:p>
            <a:pPr algn="just"/>
            <a:r>
              <a:rPr lang="pt-BR" sz="1200" b="1" dirty="0">
                <a:latin typeface="Poppins" panose="00000500000000000000" pitchFamily="2" charset="0"/>
                <a:cs typeface="Poppins" panose="00000500000000000000" pitchFamily="2" charset="0"/>
              </a:rPr>
              <a:t>Fonte: Elaboração própria a partir de dados do CNEAS (2024)</a:t>
            </a:r>
          </a:p>
        </p:txBody>
      </p:sp>
      <p:graphicFrame>
        <p:nvGraphicFramePr>
          <p:cNvPr id="2" name="Tabela 1">
            <a:extLst>
              <a:ext uri="{FF2B5EF4-FFF2-40B4-BE49-F238E27FC236}">
                <a16:creationId xmlns:a16="http://schemas.microsoft.com/office/drawing/2014/main" id="{95293C26-0DB9-EA05-426B-E1F16158B798}"/>
              </a:ext>
            </a:extLst>
          </p:cNvPr>
          <p:cNvGraphicFramePr>
            <a:graphicFrameLocks noGrp="1"/>
          </p:cNvGraphicFramePr>
          <p:nvPr>
            <p:extLst>
              <p:ext uri="{D42A27DB-BD31-4B8C-83A1-F6EECF244321}">
                <p14:modId xmlns:p14="http://schemas.microsoft.com/office/powerpoint/2010/main" val="4245999773"/>
              </p:ext>
            </p:extLst>
          </p:nvPr>
        </p:nvGraphicFramePr>
        <p:xfrm>
          <a:off x="158645" y="697856"/>
          <a:ext cx="8148768" cy="5764935"/>
        </p:xfrm>
        <a:graphic>
          <a:graphicData uri="http://schemas.openxmlformats.org/drawingml/2006/table">
            <a:tbl>
              <a:tblPr>
                <a:tableStyleId>{5C22544A-7EE6-4342-B048-85BDC9FD1C3A}</a:tableStyleId>
              </a:tblPr>
              <a:tblGrid>
                <a:gridCol w="6797397">
                  <a:extLst>
                    <a:ext uri="{9D8B030D-6E8A-4147-A177-3AD203B41FA5}">
                      <a16:colId xmlns:a16="http://schemas.microsoft.com/office/drawing/2014/main" val="1685055091"/>
                    </a:ext>
                  </a:extLst>
                </a:gridCol>
                <a:gridCol w="1351371">
                  <a:extLst>
                    <a:ext uri="{9D8B030D-6E8A-4147-A177-3AD203B41FA5}">
                      <a16:colId xmlns:a16="http://schemas.microsoft.com/office/drawing/2014/main" val="2788411263"/>
                    </a:ext>
                  </a:extLst>
                </a:gridCol>
              </a:tblGrid>
              <a:tr h="210201">
                <a:tc>
                  <a:txBody>
                    <a:bodyPr/>
                    <a:lstStyle/>
                    <a:p>
                      <a:pPr algn="ctr" fontAlgn="ctr"/>
                      <a:r>
                        <a:rPr lang="pt-BR" sz="1400" b="1" u="none" strike="noStrike" dirty="0">
                          <a:effectLst/>
                        </a:rPr>
                        <a:t>Nome da Oferta</a:t>
                      </a:r>
                      <a:endParaRPr lang="pt-BR" sz="1400" b="1" i="0" u="none" strike="noStrike" dirty="0">
                        <a:solidFill>
                          <a:srgbClr val="FFFFFF"/>
                        </a:solidFill>
                        <a:effectLst/>
                        <a:latin typeface="Calibri" panose="020F0502020204030204" pitchFamily="34" charset="0"/>
                      </a:endParaRPr>
                    </a:p>
                  </a:txBody>
                  <a:tcPr marL="8703" marR="8703" marT="8703" marB="0" anchor="ctr"/>
                </a:tc>
                <a:tc>
                  <a:txBody>
                    <a:bodyPr/>
                    <a:lstStyle/>
                    <a:p>
                      <a:pPr algn="ctr" fontAlgn="ctr"/>
                      <a:r>
                        <a:rPr lang="pt-BR" sz="1400" b="1" u="none" strike="noStrike" dirty="0">
                          <a:effectLst/>
                        </a:rPr>
                        <a:t>QNTD BRASIL</a:t>
                      </a:r>
                      <a:endParaRPr lang="pt-BR" sz="1400" b="1" i="0" u="none" strike="noStrike" dirty="0">
                        <a:solidFill>
                          <a:srgbClr val="FFFFFF"/>
                        </a:solidFill>
                        <a:effectLst/>
                        <a:latin typeface="Calibri" panose="020F0502020204030204" pitchFamily="34" charset="0"/>
                      </a:endParaRPr>
                    </a:p>
                  </a:txBody>
                  <a:tcPr marL="8703" marR="8703" marT="8703" marB="0" anchor="ctr"/>
                </a:tc>
                <a:extLst>
                  <a:ext uri="{0D108BD9-81ED-4DB2-BD59-A6C34878D82A}">
                    <a16:rowId xmlns:a16="http://schemas.microsoft.com/office/drawing/2014/main" val="3415575674"/>
                  </a:ext>
                </a:extLst>
              </a:tr>
              <a:tr h="200840">
                <a:tc>
                  <a:txBody>
                    <a:bodyPr/>
                    <a:lstStyle/>
                    <a:p>
                      <a:pPr algn="ctr" fontAlgn="b"/>
                      <a:r>
                        <a:rPr lang="pt-BR" sz="1400" u="none" strike="noStrike">
                          <a:effectLst/>
                        </a:rPr>
                        <a:t>Serviço de Convivência e Fortalecimento de Vínculos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13.127</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13746596"/>
                  </a:ext>
                </a:extLst>
              </a:tr>
              <a:tr h="200840">
                <a:tc>
                  <a:txBody>
                    <a:bodyPr/>
                    <a:lstStyle/>
                    <a:p>
                      <a:pPr algn="ctr" fontAlgn="b"/>
                      <a:r>
                        <a:rPr lang="pt-BR" sz="1400" u="none" strike="noStrike">
                          <a:effectLst/>
                        </a:rPr>
                        <a:t>Serviço de Acolhimento Institucional </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5.998</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484851757"/>
                  </a:ext>
                </a:extLst>
              </a:tr>
              <a:tr h="200840">
                <a:tc>
                  <a:txBody>
                    <a:bodyPr/>
                    <a:lstStyle/>
                    <a:p>
                      <a:pPr algn="ctr" fontAlgn="b"/>
                      <a:r>
                        <a:rPr lang="pt-BR" sz="1400" u="none" strike="noStrike">
                          <a:effectLst/>
                        </a:rPr>
                        <a:t>Promoção da defesa de direitos já estabelecidos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5.338</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204043314"/>
                  </a:ext>
                </a:extLst>
              </a:tr>
              <a:tr h="200840">
                <a:tc>
                  <a:txBody>
                    <a:bodyPr/>
                    <a:lstStyle/>
                    <a:p>
                      <a:pPr algn="ctr" fontAlgn="b"/>
                      <a:r>
                        <a:rPr lang="pt-BR" sz="1400" u="none" strike="noStrike">
                          <a:effectLst/>
                        </a:rPr>
                        <a:t>Serviço de Proteção Social Especial para Pessoas com Deficiência, Idosas e suas Famílias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3.347</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292951939"/>
                  </a:ext>
                </a:extLst>
              </a:tr>
              <a:tr h="200840">
                <a:tc>
                  <a:txBody>
                    <a:bodyPr/>
                    <a:lstStyle/>
                    <a:p>
                      <a:pPr algn="ctr" fontAlgn="b"/>
                      <a:r>
                        <a:rPr lang="pt-BR" sz="1400" u="none" strike="noStrike">
                          <a:effectLst/>
                        </a:rPr>
                        <a:t>Ações de Promoção da Integração ao Mercado de Trabalho</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3.316</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4213399780"/>
                  </a:ext>
                </a:extLst>
              </a:tr>
              <a:tr h="200840">
                <a:tc>
                  <a:txBody>
                    <a:bodyPr/>
                    <a:lstStyle/>
                    <a:p>
                      <a:pPr algn="ctr" fontAlgn="b"/>
                      <a:r>
                        <a:rPr lang="pt-BR" sz="1400" u="none" strike="noStrike">
                          <a:effectLst/>
                        </a:rPr>
                        <a:t>Ações de Habilitação e Reabilitação da pessoa com deficiência</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3.056</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2782598476"/>
                  </a:ext>
                </a:extLst>
              </a:tr>
              <a:tr h="200840">
                <a:tc>
                  <a:txBody>
                    <a:bodyPr/>
                    <a:lstStyle/>
                    <a:p>
                      <a:pPr algn="ctr" fontAlgn="b"/>
                      <a:r>
                        <a:rPr lang="pt-BR" sz="1400" u="none" strike="noStrike">
                          <a:effectLst/>
                        </a:rPr>
                        <a:t>Estímulo ao desenvolvimento integral sustentável das comunidades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2.697</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388808604"/>
                  </a:ext>
                </a:extLst>
              </a:tr>
              <a:tr h="200840">
                <a:tc>
                  <a:txBody>
                    <a:bodyPr/>
                    <a:lstStyle/>
                    <a:p>
                      <a:pPr algn="ctr" fontAlgn="b"/>
                      <a:r>
                        <a:rPr lang="pt-BR" sz="1400" u="none" strike="noStrike">
                          <a:effectLst/>
                        </a:rPr>
                        <a:t>Benefícios Sociassistenciais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1.813</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098277911"/>
                  </a:ext>
                </a:extLst>
              </a:tr>
              <a:tr h="200840">
                <a:tc>
                  <a:txBody>
                    <a:bodyPr/>
                    <a:lstStyle/>
                    <a:p>
                      <a:pPr algn="ctr" fontAlgn="b"/>
                      <a:r>
                        <a:rPr lang="pt-BR" sz="1400" u="none" strike="noStrike">
                          <a:effectLst/>
                        </a:rPr>
                        <a:t>Sistematização e disseminação de projetos inovadores de inclusão cidadã</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1.757</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325324938"/>
                  </a:ext>
                </a:extLst>
              </a:tr>
              <a:tr h="200840">
                <a:tc>
                  <a:txBody>
                    <a:bodyPr/>
                    <a:lstStyle/>
                    <a:p>
                      <a:pPr algn="ctr" fontAlgn="b"/>
                      <a:r>
                        <a:rPr lang="pt-BR" sz="1400" u="none" strike="noStrike">
                          <a:effectLst/>
                        </a:rPr>
                        <a:t>Desenvolvimento de ações de monitoramento sobre o alcance de direitos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1.519</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07088968"/>
                  </a:ext>
                </a:extLst>
              </a:tr>
              <a:tr h="200840">
                <a:tc>
                  <a:txBody>
                    <a:bodyPr/>
                    <a:lstStyle/>
                    <a:p>
                      <a:pPr algn="ctr" fontAlgn="b"/>
                      <a:r>
                        <a:rPr lang="pt-BR" sz="1400" u="none" strike="noStrike" dirty="0">
                          <a:effectLst/>
                        </a:rPr>
                        <a:t>Assessoramento político, técnico, administrativo e financeiro.</a:t>
                      </a:r>
                      <a:endParaRPr lang="pt-BR" sz="1400" b="0" i="0" u="none" strike="noStrike" dirty="0">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1.448</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787507102"/>
                  </a:ext>
                </a:extLst>
              </a:tr>
              <a:tr h="200840">
                <a:tc>
                  <a:txBody>
                    <a:bodyPr/>
                    <a:lstStyle/>
                    <a:p>
                      <a:pPr algn="ctr" fontAlgn="b"/>
                      <a:r>
                        <a:rPr lang="pt-BR" sz="1400" u="none" strike="noStrike">
                          <a:effectLst/>
                        </a:rPr>
                        <a:t>Serviço de Proteção Social Básica no Domicílio para Pessoa com Deficiência, Idosas e suas Famílias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1.111</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2273894710"/>
                  </a:ext>
                </a:extLst>
              </a:tr>
              <a:tr h="200840">
                <a:tc>
                  <a:txBody>
                    <a:bodyPr/>
                    <a:lstStyle/>
                    <a:p>
                      <a:pPr algn="ctr" fontAlgn="b"/>
                      <a:r>
                        <a:rPr lang="pt-BR" sz="1400" u="none" strike="noStrike">
                          <a:effectLst/>
                        </a:rPr>
                        <a:t>Formação político cidadã de grupos populares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851</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663439822"/>
                  </a:ext>
                </a:extLst>
              </a:tr>
              <a:tr h="200840">
                <a:tc>
                  <a:txBody>
                    <a:bodyPr/>
                    <a:lstStyle/>
                    <a:p>
                      <a:pPr algn="ctr" fontAlgn="b"/>
                      <a:r>
                        <a:rPr lang="pt-BR" sz="1400" u="none" strike="noStrike">
                          <a:effectLst/>
                        </a:rPr>
                        <a:t>Reivindicação da construção de novos direitos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730</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147672707"/>
                  </a:ext>
                </a:extLst>
              </a:tr>
              <a:tr h="200840">
                <a:tc>
                  <a:txBody>
                    <a:bodyPr/>
                    <a:lstStyle/>
                    <a:p>
                      <a:pPr algn="ctr" fontAlgn="b"/>
                      <a:r>
                        <a:rPr lang="pt-BR" sz="1400" u="none" strike="noStrike">
                          <a:effectLst/>
                        </a:rPr>
                        <a:t>Serviço Especializado em Abordagem Social </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673</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57832857"/>
                  </a:ext>
                </a:extLst>
              </a:tr>
              <a:tr h="200840">
                <a:tc>
                  <a:txBody>
                    <a:bodyPr/>
                    <a:lstStyle/>
                    <a:p>
                      <a:pPr algn="ctr" fontAlgn="b"/>
                      <a:r>
                        <a:rPr lang="pt-BR" sz="1400" u="none" strike="noStrike">
                          <a:effectLst/>
                        </a:rPr>
                        <a:t>Produção e socialização de estudos e pesquisas</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596</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438739709"/>
                  </a:ext>
                </a:extLst>
              </a:tr>
              <a:tr h="200840">
                <a:tc>
                  <a:txBody>
                    <a:bodyPr/>
                    <a:lstStyle/>
                    <a:p>
                      <a:pPr algn="ctr" fontAlgn="b"/>
                      <a:r>
                        <a:rPr lang="pt-BR" sz="1400" u="none" strike="noStrike">
                          <a:effectLst/>
                        </a:rPr>
                        <a:t>Serviço de Proteção Social a Adolescentes em Cumprimento de Medida Socioeducativa</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399</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476984515"/>
                  </a:ext>
                </a:extLst>
              </a:tr>
              <a:tr h="200840">
                <a:tc>
                  <a:txBody>
                    <a:bodyPr/>
                    <a:lstStyle/>
                    <a:p>
                      <a:pPr algn="ctr" fontAlgn="b"/>
                      <a:r>
                        <a:rPr lang="pt-BR" sz="1400" u="none" strike="noStrike">
                          <a:effectLst/>
                        </a:rPr>
                        <a:t>Serviço Especializado para Pessoas em Situação de Rua</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316</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761179538"/>
                  </a:ext>
                </a:extLst>
              </a:tr>
              <a:tr h="200840">
                <a:tc>
                  <a:txBody>
                    <a:bodyPr/>
                    <a:lstStyle/>
                    <a:p>
                      <a:pPr algn="ctr" fontAlgn="b"/>
                      <a:r>
                        <a:rPr lang="pt-BR" sz="1400" u="none" strike="noStrike">
                          <a:effectLst/>
                        </a:rPr>
                        <a:t>Serviço de Proteção em Situações de Calamidades Públicas e de Emergência</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265</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2797077704"/>
                  </a:ext>
                </a:extLst>
              </a:tr>
              <a:tr h="200840">
                <a:tc>
                  <a:txBody>
                    <a:bodyPr/>
                    <a:lstStyle/>
                    <a:p>
                      <a:pPr algn="ctr" fontAlgn="b"/>
                      <a:r>
                        <a:rPr lang="pt-BR" sz="1400" u="none" strike="noStrike">
                          <a:effectLst/>
                        </a:rPr>
                        <a:t>Serviço de Acolhimento em República</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226</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2101652844"/>
                  </a:ext>
                </a:extLst>
              </a:tr>
              <a:tr h="200840">
                <a:tc>
                  <a:txBody>
                    <a:bodyPr/>
                    <a:lstStyle/>
                    <a:p>
                      <a:pPr algn="ctr" fontAlgn="b"/>
                      <a:r>
                        <a:rPr lang="pt-BR" sz="1400" u="none" strike="noStrike">
                          <a:effectLst/>
                        </a:rPr>
                        <a:t>Oferta Local</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175</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756253472"/>
                  </a:ext>
                </a:extLst>
              </a:tr>
              <a:tr h="200840">
                <a:tc>
                  <a:txBody>
                    <a:bodyPr/>
                    <a:lstStyle/>
                    <a:p>
                      <a:pPr algn="ctr" fontAlgn="b"/>
                      <a:r>
                        <a:rPr lang="pt-BR" sz="1400" u="none" strike="noStrike">
                          <a:effectLst/>
                        </a:rPr>
                        <a:t>Serviço de Acolhimento em Família Acolhedora</a:t>
                      </a:r>
                      <a:endParaRPr lang="pt-BR" sz="1400" b="0" i="0" u="none" strike="noStrike">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112</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2019729472"/>
                  </a:ext>
                </a:extLst>
              </a:tr>
              <a:tr h="200840">
                <a:tc>
                  <a:txBody>
                    <a:bodyPr/>
                    <a:lstStyle/>
                    <a:p>
                      <a:pPr algn="ctr" fontAlgn="b"/>
                      <a:r>
                        <a:rPr lang="pt-BR" sz="1400" u="none" strike="noStrike" dirty="0">
                          <a:effectLst/>
                        </a:rPr>
                        <a:t>Primeira Infância no SUAS</a:t>
                      </a:r>
                      <a:endParaRPr lang="pt-BR" sz="1400" b="0" i="0" u="none" strike="noStrike" dirty="0">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u="none" strike="noStrike" dirty="0">
                          <a:effectLst/>
                        </a:rPr>
                        <a:t>26</a:t>
                      </a:r>
                      <a:endParaRPr lang="pt-BR" sz="1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37492749"/>
                  </a:ext>
                </a:extLst>
              </a:tr>
              <a:tr h="210201">
                <a:tc>
                  <a:txBody>
                    <a:bodyPr/>
                    <a:lstStyle/>
                    <a:p>
                      <a:pPr algn="ctr" fontAlgn="b"/>
                      <a:r>
                        <a:rPr lang="pt-BR" sz="1400" b="1" u="none" strike="noStrike" dirty="0">
                          <a:effectLst/>
                        </a:rPr>
                        <a:t>Total Geral</a:t>
                      </a:r>
                      <a:endParaRPr lang="pt-BR" sz="1400" b="1" i="0" u="none" strike="noStrike" dirty="0">
                        <a:solidFill>
                          <a:srgbClr val="000000"/>
                        </a:solidFill>
                        <a:effectLst/>
                        <a:latin typeface="Calibri" panose="020F0502020204030204" pitchFamily="34" charset="0"/>
                      </a:endParaRPr>
                    </a:p>
                  </a:txBody>
                  <a:tcPr marL="8703" marR="8703" marT="8703" marB="0" anchor="b"/>
                </a:tc>
                <a:tc>
                  <a:txBody>
                    <a:bodyPr/>
                    <a:lstStyle/>
                    <a:p>
                      <a:pPr algn="ctr" fontAlgn="b"/>
                      <a:r>
                        <a:rPr lang="pt-BR" sz="1400" b="1" u="none" strike="noStrike" dirty="0">
                          <a:effectLst/>
                        </a:rPr>
                        <a:t>48.896</a:t>
                      </a:r>
                      <a:endParaRPr lang="pt-BR" sz="1400" b="1"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419461454"/>
                  </a:ext>
                </a:extLst>
              </a:tr>
            </a:tbl>
          </a:graphicData>
        </a:graphic>
      </p:graphicFrame>
      <p:sp>
        <p:nvSpPr>
          <p:cNvPr id="4" name="CaixaDeTexto 3">
            <a:extLst>
              <a:ext uri="{FF2B5EF4-FFF2-40B4-BE49-F238E27FC236}">
                <a16:creationId xmlns:a16="http://schemas.microsoft.com/office/drawing/2014/main" id="{95A7B222-029E-EC1F-4ABE-5BD337DCBD8E}"/>
              </a:ext>
            </a:extLst>
          </p:cNvPr>
          <p:cNvSpPr txBox="1"/>
          <p:nvPr/>
        </p:nvSpPr>
        <p:spPr>
          <a:xfrm>
            <a:off x="8632244" y="2433479"/>
            <a:ext cx="2960914" cy="1384995"/>
          </a:xfrm>
          <a:prstGeom prst="rect">
            <a:avLst/>
          </a:prstGeom>
          <a:solidFill>
            <a:schemeClr val="accent4">
              <a:lumMod val="60000"/>
              <a:lumOff val="40000"/>
            </a:schemeClr>
          </a:solidFill>
        </p:spPr>
        <p:txBody>
          <a:bodyPr wrap="square">
            <a:spAutoFit/>
          </a:bodyPr>
          <a:lstStyle/>
          <a:p>
            <a:pPr algn="ctr"/>
            <a:r>
              <a:rPr lang="en-US" sz="2800" dirty="0">
                <a:solidFill>
                  <a:srgbClr val="242254"/>
                </a:solidFill>
                <a:latin typeface="Poppins Medium Italics"/>
              </a:rPr>
              <a:t>22.335 OSC’s 48.896 </a:t>
            </a:r>
            <a:r>
              <a:rPr lang="en-US" sz="2800" dirty="0" err="1">
                <a:solidFill>
                  <a:srgbClr val="242254"/>
                </a:solidFill>
                <a:latin typeface="Poppins Medium Italics"/>
              </a:rPr>
              <a:t>ofertas</a:t>
            </a:r>
            <a:r>
              <a:rPr lang="en-US" sz="2800" dirty="0">
                <a:solidFill>
                  <a:srgbClr val="242254"/>
                </a:solidFill>
                <a:latin typeface="Poppins Medium Italics"/>
              </a:rPr>
              <a:t> 3.447 municípios</a:t>
            </a:r>
            <a:endParaRPr lang="pt-BR" sz="2800" dirty="0"/>
          </a:p>
        </p:txBody>
      </p:sp>
    </p:spTree>
    <p:extLst>
      <p:ext uri="{BB962C8B-B14F-4D97-AF65-F5344CB8AC3E}">
        <p14:creationId xmlns:p14="http://schemas.microsoft.com/office/powerpoint/2010/main" val="353469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DEF7FB2-DB5C-6EF8-1F3C-94F5925971A2}"/>
              </a:ext>
            </a:extLst>
          </p:cNvPr>
          <p:cNvSpPr txBox="1">
            <a:spLocks/>
          </p:cNvSpPr>
          <p:nvPr/>
        </p:nvSpPr>
        <p:spPr>
          <a:xfrm>
            <a:off x="179392" y="365404"/>
            <a:ext cx="1736714" cy="581698"/>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algn="l" defTabSz="914400" rtl="0" eaLnBrk="1" latinLnBrk="0" hangingPunct="1">
              <a:lnSpc>
                <a:spcPct val="90000"/>
              </a:lnSpc>
              <a:spcBef>
                <a:spcPct val="0"/>
              </a:spcBef>
              <a:buNone/>
              <a:defRPr sz="4200" b="1" kern="1200">
                <a:solidFill>
                  <a:srgbClr val="C00000"/>
                </a:solidFill>
                <a:latin typeface="Poppins Light"/>
                <a:ea typeface="+mj-ea"/>
                <a:cs typeface="Calibri"/>
              </a:defRPr>
            </a:lvl1pPr>
          </a:lstStyle>
          <a:p>
            <a:r>
              <a:rPr lang="en-US" sz="3200" dirty="0">
                <a:latin typeface="Poppins "/>
              </a:rPr>
              <a:t>CNEAS</a:t>
            </a:r>
          </a:p>
        </p:txBody>
      </p:sp>
      <p:sp>
        <p:nvSpPr>
          <p:cNvPr id="9" name="Retângulo 8"/>
          <p:cNvSpPr/>
          <p:nvPr/>
        </p:nvSpPr>
        <p:spPr>
          <a:xfrm>
            <a:off x="83890" y="1428217"/>
            <a:ext cx="4966283" cy="1200329"/>
          </a:xfrm>
          <a:prstGeom prst="rect">
            <a:avLst/>
          </a:prstGeom>
        </p:spPr>
        <p:txBody>
          <a:bodyPr wrap="square">
            <a:spAutoFit/>
          </a:bodyPr>
          <a:lstStyle/>
          <a:p>
            <a:pPr marL="285750" indent="-285750" algn="just">
              <a:buFont typeface="Wingdings" panose="05000000000000000000" pitchFamily="2" charset="2"/>
              <a:buChar char="ü"/>
            </a:pPr>
            <a:r>
              <a:rPr lang="pt-BR" dirty="0">
                <a:latin typeface="Poppins" panose="00000500000000000000" pitchFamily="2" charset="0"/>
                <a:cs typeface="Poppins" panose="00000500000000000000" pitchFamily="2" charset="0"/>
              </a:rPr>
              <a:t>Os Estados que possuem o maior número de cadastros concluídos são: São Paulo, Minas Gerais e Rio Grande do Sul.</a:t>
            </a:r>
          </a:p>
        </p:txBody>
      </p:sp>
      <p:sp>
        <p:nvSpPr>
          <p:cNvPr id="10" name="Retângulo 9"/>
          <p:cNvSpPr/>
          <p:nvPr/>
        </p:nvSpPr>
        <p:spPr>
          <a:xfrm>
            <a:off x="166097" y="3315585"/>
            <a:ext cx="4966283" cy="1200329"/>
          </a:xfrm>
          <a:prstGeom prst="rect">
            <a:avLst/>
          </a:prstGeom>
        </p:spPr>
        <p:txBody>
          <a:bodyPr wrap="square">
            <a:spAutoFit/>
          </a:bodyPr>
          <a:lstStyle/>
          <a:p>
            <a:pPr marL="285750" indent="-285750" algn="just">
              <a:buFont typeface="Wingdings" panose="05000000000000000000" pitchFamily="2" charset="2"/>
              <a:buChar char="ü"/>
            </a:pPr>
            <a:r>
              <a:rPr lang="pt-BR" dirty="0">
                <a:latin typeface="Poppins" panose="00000500000000000000" pitchFamily="2" charset="0"/>
                <a:cs typeface="Poppins" panose="00000500000000000000" pitchFamily="2" charset="0"/>
              </a:rPr>
              <a:t>De acordo com dados extraídos do CNEAS em junho de 2024, a porcentagem de conclusão do CNEAS é de 77%.</a:t>
            </a:r>
          </a:p>
        </p:txBody>
      </p:sp>
      <p:pic>
        <p:nvPicPr>
          <p:cNvPr id="2" name="Imagem 1">
            <a:extLst>
              <a:ext uri="{FF2B5EF4-FFF2-40B4-BE49-F238E27FC236}">
                <a16:creationId xmlns:a16="http://schemas.microsoft.com/office/drawing/2014/main" id="{B0378EC1-26FF-B5F8-50D4-1FF2E1398175}"/>
              </a:ext>
            </a:extLst>
          </p:cNvPr>
          <p:cNvPicPr>
            <a:picLocks noChangeAspect="1"/>
          </p:cNvPicPr>
          <p:nvPr/>
        </p:nvPicPr>
        <p:blipFill rotWithShape="1">
          <a:blip r:embed="rId3">
            <a:extLst>
              <a:ext uri="{28A0092B-C50C-407E-A947-70E740481C1C}">
                <a14:useLocalDpi xmlns:a14="http://schemas.microsoft.com/office/drawing/2010/main" val="0"/>
              </a:ext>
            </a:extLst>
          </a:blip>
          <a:srcRect l="11288" t="8987" b="9392"/>
          <a:stretch/>
        </p:blipFill>
        <p:spPr>
          <a:xfrm>
            <a:off x="5305425" y="847909"/>
            <a:ext cx="5838826" cy="5372100"/>
          </a:xfrm>
          <a:prstGeom prst="rect">
            <a:avLst/>
          </a:prstGeom>
        </p:spPr>
      </p:pic>
      <p:sp>
        <p:nvSpPr>
          <p:cNvPr id="3" name="TextBox 4">
            <a:extLst>
              <a:ext uri="{FF2B5EF4-FFF2-40B4-BE49-F238E27FC236}">
                <a16:creationId xmlns:a16="http://schemas.microsoft.com/office/drawing/2014/main" id="{4358AAFE-4BF1-3A29-5C5B-A70DC4F55843}"/>
              </a:ext>
            </a:extLst>
          </p:cNvPr>
          <p:cNvSpPr txBox="1">
            <a:spLocks/>
          </p:cNvSpPr>
          <p:nvPr/>
        </p:nvSpPr>
        <p:spPr>
          <a:xfrm>
            <a:off x="5385278" y="299303"/>
            <a:ext cx="6098115" cy="637097"/>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algn="l" defTabSz="914400" rtl="0" eaLnBrk="1" latinLnBrk="0" hangingPunct="1">
              <a:lnSpc>
                <a:spcPct val="90000"/>
              </a:lnSpc>
              <a:spcBef>
                <a:spcPct val="0"/>
              </a:spcBef>
              <a:buNone/>
              <a:defRPr sz="4200" b="1" kern="1200">
                <a:solidFill>
                  <a:srgbClr val="C00000"/>
                </a:solidFill>
                <a:latin typeface="Poppins Light"/>
                <a:ea typeface="+mj-ea"/>
                <a:cs typeface="Calibri"/>
              </a:defRPr>
            </a:lvl1pPr>
          </a:lstStyle>
          <a:p>
            <a:r>
              <a:rPr lang="en-US" sz="1800" dirty="0">
                <a:solidFill>
                  <a:schemeClr val="tx1"/>
                </a:solidFill>
                <a:latin typeface="Poppins "/>
              </a:rPr>
              <a:t>CADASTROS CONCLUÍDOS CNEAS – BRASIL</a:t>
            </a:r>
          </a:p>
          <a:p>
            <a:pPr algn="ctr"/>
            <a:r>
              <a:rPr lang="en-US" sz="1800" dirty="0">
                <a:solidFill>
                  <a:schemeClr val="tx1"/>
                </a:solidFill>
                <a:latin typeface="Poppins "/>
              </a:rPr>
              <a:t>TOTAL 17.282 </a:t>
            </a:r>
          </a:p>
        </p:txBody>
      </p:sp>
      <p:sp>
        <p:nvSpPr>
          <p:cNvPr id="4" name="Retângulo 3">
            <a:extLst>
              <a:ext uri="{FF2B5EF4-FFF2-40B4-BE49-F238E27FC236}">
                <a16:creationId xmlns:a16="http://schemas.microsoft.com/office/drawing/2014/main" id="{22929296-A4E0-8459-35A0-B33A0440E6D8}"/>
              </a:ext>
            </a:extLst>
          </p:cNvPr>
          <p:cNvSpPr/>
          <p:nvPr/>
        </p:nvSpPr>
        <p:spPr>
          <a:xfrm>
            <a:off x="5914587" y="6481156"/>
            <a:ext cx="5344733" cy="276999"/>
          </a:xfrm>
          <a:prstGeom prst="rect">
            <a:avLst/>
          </a:prstGeom>
        </p:spPr>
        <p:txBody>
          <a:bodyPr wrap="none">
            <a:spAutoFit/>
          </a:bodyPr>
          <a:lstStyle/>
          <a:p>
            <a:pPr algn="just"/>
            <a:r>
              <a:rPr lang="pt-BR" sz="1200" b="1" dirty="0">
                <a:latin typeface="Poppins" panose="00000500000000000000" pitchFamily="2" charset="0"/>
                <a:cs typeface="Poppins" panose="00000500000000000000" pitchFamily="2" charset="0"/>
              </a:rPr>
              <a:t>Fonte: Elaboração própria a partir de dados do CNEAS (OUT. 2024)</a:t>
            </a:r>
          </a:p>
        </p:txBody>
      </p:sp>
    </p:spTree>
    <p:extLst>
      <p:ext uri="{BB962C8B-B14F-4D97-AF65-F5344CB8AC3E}">
        <p14:creationId xmlns:p14="http://schemas.microsoft.com/office/powerpoint/2010/main" val="265907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D91BC851-BC7B-E24C-F978-F7C723C071B2}"/>
              </a:ext>
            </a:extLst>
          </p:cNvPr>
          <p:cNvSpPr>
            <a:spLocks noGrp="1"/>
          </p:cNvSpPr>
          <p:nvPr>
            <p:ph type="title"/>
          </p:nvPr>
        </p:nvSpPr>
        <p:spPr>
          <a:xfrm>
            <a:off x="2235417" y="158752"/>
            <a:ext cx="10278599" cy="783451"/>
          </a:xfrm>
        </p:spPr>
        <p:txBody>
          <a:bodyPr>
            <a:normAutofit/>
          </a:bodyPr>
          <a:lstStyle/>
          <a:p>
            <a:pPr algn="just"/>
            <a:r>
              <a:rPr lang="pt-BR" sz="2800" b="1" dirty="0">
                <a:latin typeface="Poppins" panose="00000500000000000000" pitchFamily="2" charset="0"/>
                <a:cs typeface="Poppins" panose="00000500000000000000" pitchFamily="2" charset="0"/>
              </a:rPr>
              <a:t>3º NÍVEL DE RECONHECIMENTO: CEBAS</a:t>
            </a:r>
          </a:p>
        </p:txBody>
      </p:sp>
      <p:sp>
        <p:nvSpPr>
          <p:cNvPr id="11" name="Retângulo 3">
            <a:extLst>
              <a:ext uri="{FF2B5EF4-FFF2-40B4-BE49-F238E27FC236}">
                <a16:creationId xmlns:a16="http://schemas.microsoft.com/office/drawing/2014/main" id="{1D76AB37-6AFD-C411-1BAF-28FD44527A25}"/>
              </a:ext>
            </a:extLst>
          </p:cNvPr>
          <p:cNvSpPr/>
          <p:nvPr/>
        </p:nvSpPr>
        <p:spPr>
          <a:xfrm>
            <a:off x="725277" y="4781319"/>
            <a:ext cx="10741446" cy="149829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lnSpc>
                <a:spcPct val="150000"/>
              </a:lnSpc>
            </a:pPr>
            <a:r>
              <a:rPr lang="pt-BR" sz="2000" b="1" dirty="0">
                <a:solidFill>
                  <a:schemeClr val="accent5"/>
                </a:solidFill>
                <a:latin typeface="Poppins"/>
                <a:cs typeface="Poppins Light" panose="020B0604020202020204" charset="0"/>
              </a:rPr>
              <a:t>Benefício do 3º nível para as </a:t>
            </a:r>
            <a:r>
              <a:rPr lang="pt-BR" sz="2000" b="1" dirty="0" err="1">
                <a:solidFill>
                  <a:schemeClr val="accent5"/>
                </a:solidFill>
                <a:latin typeface="Poppins"/>
                <a:cs typeface="Poppins Light" panose="020B0604020202020204" charset="0"/>
              </a:rPr>
              <a:t>OSCs</a:t>
            </a:r>
            <a:r>
              <a:rPr lang="pt-BR" sz="2000" b="1" dirty="0">
                <a:solidFill>
                  <a:schemeClr val="accent5"/>
                </a:solidFill>
                <a:latin typeface="Poppins"/>
                <a:cs typeface="Poppins Light" panose="020B0604020202020204" charset="0"/>
              </a:rPr>
              <a:t>:  </a:t>
            </a:r>
            <a:endParaRPr lang="pt-BR" sz="2000" dirty="0">
              <a:solidFill>
                <a:srgbClr val="FF0000"/>
              </a:solidFill>
            </a:endParaRPr>
          </a:p>
          <a:p>
            <a:pPr algn="ctr" fontAlgn="t">
              <a:lnSpc>
                <a:spcPct val="150000"/>
              </a:lnSpc>
            </a:pPr>
            <a:r>
              <a:rPr lang="pt-BR" sz="2000" dirty="0">
                <a:solidFill>
                  <a:srgbClr val="FF0000"/>
                </a:solidFill>
                <a:latin typeface="Poppins" panose="00000500000000000000" pitchFamily="2" charset="0"/>
                <a:cs typeface="Poppins" panose="00000500000000000000" pitchFamily="2" charset="0"/>
              </a:rPr>
              <a:t>Imunidade de contribuições sociais ligadas à folha de pagamento: parte patronal da contribuição previdenciária, CSLL, COFINS, e Contribuição PIS/PASEP.</a:t>
            </a:r>
          </a:p>
        </p:txBody>
      </p:sp>
      <p:sp>
        <p:nvSpPr>
          <p:cNvPr id="3" name="CaixaDeTexto 2">
            <a:extLst>
              <a:ext uri="{FF2B5EF4-FFF2-40B4-BE49-F238E27FC236}">
                <a16:creationId xmlns:a16="http://schemas.microsoft.com/office/drawing/2014/main" id="{E9E7A539-E0A0-DF83-7A61-756F47D922F1}"/>
              </a:ext>
            </a:extLst>
          </p:cNvPr>
          <p:cNvSpPr txBox="1"/>
          <p:nvPr/>
        </p:nvSpPr>
        <p:spPr>
          <a:xfrm>
            <a:off x="229781" y="942203"/>
            <a:ext cx="11844706" cy="380104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pt-BR" sz="2200" dirty="0">
                <a:latin typeface="Poppins" panose="00000500000000000000" pitchFamily="2" charset="0"/>
                <a:cs typeface="Poppins" panose="00000500000000000000" pitchFamily="2" charset="0"/>
              </a:rPr>
              <a:t>É um </a:t>
            </a:r>
            <a:r>
              <a:rPr lang="pt-BR" sz="2200" b="1" dirty="0">
                <a:latin typeface="Poppins" panose="00000500000000000000" pitchFamily="2" charset="0"/>
                <a:cs typeface="Poppins" panose="00000500000000000000" pitchFamily="2" charset="0"/>
              </a:rPr>
              <a:t>instrumento</a:t>
            </a:r>
            <a:r>
              <a:rPr lang="pt-BR" sz="2200" dirty="0">
                <a:latin typeface="Poppins" panose="00000500000000000000" pitchFamily="2" charset="0"/>
                <a:cs typeface="Poppins" panose="00000500000000000000" pitchFamily="2" charset="0"/>
              </a:rPr>
              <a:t> das políticas públicas de </a:t>
            </a:r>
            <a:r>
              <a:rPr lang="pt-BR" sz="2200" b="1" dirty="0">
                <a:latin typeface="Poppins" panose="00000500000000000000" pitchFamily="2" charset="0"/>
                <a:cs typeface="Poppins" panose="00000500000000000000" pitchFamily="2" charset="0"/>
              </a:rPr>
              <a:t>Assistência Social, Educação, Saúde e Álcool e outras drogas</a:t>
            </a:r>
          </a:p>
          <a:p>
            <a:pPr marL="342900" indent="-342900" algn="just">
              <a:lnSpc>
                <a:spcPct val="150000"/>
              </a:lnSpc>
              <a:buFont typeface="Wingdings" panose="05000000000000000000" pitchFamily="2" charset="2"/>
              <a:buChar char="ü"/>
            </a:pPr>
            <a:r>
              <a:rPr lang="pt-BR" sz="2200" dirty="0">
                <a:latin typeface="Poppins" panose="00000500000000000000" pitchFamily="2" charset="0"/>
                <a:cs typeface="Poppins" panose="00000500000000000000" pitchFamily="2" charset="0"/>
              </a:rPr>
              <a:t>Há outros benefícios locais que não temos mapeamento ainda. </a:t>
            </a:r>
          </a:p>
          <a:p>
            <a:pPr marL="342900" indent="-342900" algn="just" fontAlgn="base">
              <a:buFont typeface="Wingdings" panose="05000000000000000000" pitchFamily="2" charset="2"/>
              <a:buChar char="ü"/>
            </a:pPr>
            <a:r>
              <a:rPr lang="pt-BR" sz="2200" dirty="0">
                <a:solidFill>
                  <a:schemeClr val="tx1"/>
                </a:solidFill>
                <a:latin typeface="Poppins" panose="00000500000000000000" pitchFamily="2" charset="0"/>
                <a:cs typeface="Poppins" panose="00000500000000000000" pitchFamily="2" charset="0"/>
              </a:rPr>
              <a:t>Serviço </a:t>
            </a:r>
            <a:r>
              <a:rPr lang="pt-BR" sz="2200" b="1" dirty="0">
                <a:solidFill>
                  <a:schemeClr val="tx1"/>
                </a:solidFill>
                <a:latin typeface="Poppins" panose="00000500000000000000" pitchFamily="2" charset="0"/>
                <a:cs typeface="Poppins" panose="00000500000000000000" pitchFamily="2" charset="0"/>
              </a:rPr>
              <a:t>GRATUITO</a:t>
            </a:r>
            <a:r>
              <a:rPr lang="pt-BR" sz="2200" dirty="0">
                <a:solidFill>
                  <a:schemeClr val="tx1"/>
                </a:solidFill>
                <a:latin typeface="Poppins" panose="00000500000000000000" pitchFamily="2" charset="0"/>
                <a:cs typeface="Poppins" panose="00000500000000000000" pitchFamily="2" charset="0"/>
              </a:rPr>
              <a:t> disponibilizado no Portal de Serviços do Governo Federal – </a:t>
            </a:r>
            <a:r>
              <a:rPr lang="pt-BR" sz="2200" u="sng" dirty="0">
                <a:solidFill>
                  <a:schemeClr val="tx1"/>
                </a:solidFill>
                <a:latin typeface="Poppins" panose="00000500000000000000" pitchFamily="2" charset="0"/>
                <a:cs typeface="Poppins" panose="00000500000000000000" pitchFamily="2" charset="0"/>
              </a:rPr>
              <a:t>www.gov.br</a:t>
            </a:r>
          </a:p>
          <a:p>
            <a:pPr marL="342900" indent="-342900" algn="just" fontAlgn="base">
              <a:spcBef>
                <a:spcPts val="600"/>
              </a:spcBef>
              <a:spcAft>
                <a:spcPts val="600"/>
              </a:spcAft>
              <a:buFont typeface="Wingdings" panose="05000000000000000000" pitchFamily="2" charset="2"/>
              <a:buChar char="ü"/>
            </a:pPr>
            <a:r>
              <a:rPr lang="pt-BR" sz="2200" dirty="0">
                <a:solidFill>
                  <a:schemeClr val="tx1"/>
                </a:solidFill>
                <a:latin typeface="Poppins" panose="00000500000000000000" pitchFamily="2" charset="0"/>
                <a:cs typeface="Poppins" panose="00000500000000000000" pitchFamily="2" charset="0"/>
              </a:rPr>
              <a:t>É requisito para usufruir da imunidade de contribuições sociais, previstas na Constituição Federal.</a:t>
            </a:r>
          </a:p>
          <a:p>
            <a:pPr marL="342900" indent="-342900" algn="just" fontAlgn="base">
              <a:buFont typeface="Wingdings" panose="05000000000000000000" pitchFamily="2" charset="2"/>
              <a:buChar char="ü"/>
            </a:pPr>
            <a:r>
              <a:rPr lang="pt-BR" sz="2200" dirty="0">
                <a:solidFill>
                  <a:schemeClr val="tx1"/>
                </a:solidFill>
                <a:latin typeface="Poppins" panose="00000500000000000000" pitchFamily="2" charset="0"/>
                <a:cs typeface="Poppins" panose="00000500000000000000" pitchFamily="2" charset="0"/>
              </a:rPr>
              <a:t>Não pode ser usado como pré-requisito para chamamento público e qualquer tipo de financiamento público.</a:t>
            </a:r>
            <a:endParaRPr lang="pt-BR" sz="2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37781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B73362A5-F576-48B2-0262-7A7E448FD048}"/>
              </a:ext>
            </a:extLst>
          </p:cNvPr>
          <p:cNvSpPr txBox="1"/>
          <p:nvPr/>
        </p:nvSpPr>
        <p:spPr>
          <a:xfrm>
            <a:off x="752580" y="264765"/>
            <a:ext cx="10070989" cy="553998"/>
          </a:xfrm>
          <a:prstGeom prst="rect">
            <a:avLst/>
          </a:prstGeom>
          <a:noFill/>
        </p:spPr>
        <p:txBody>
          <a:bodyPr wrap="square">
            <a:spAutoFit/>
          </a:bodyPr>
          <a:lstStyle/>
          <a:p>
            <a:pPr algn="just"/>
            <a:r>
              <a:rPr lang="pt-BR" sz="3000" b="1" dirty="0">
                <a:solidFill>
                  <a:srgbClr val="C00000"/>
                </a:solidFill>
                <a:latin typeface="Poppins "/>
                <a:cs typeface="Poppins" panose="020B0604020202020204" charset="0"/>
              </a:rPr>
              <a:t>ASPECTOS HISTÓRICOS DO CEBAS</a:t>
            </a:r>
          </a:p>
        </p:txBody>
      </p:sp>
      <p:sp>
        <p:nvSpPr>
          <p:cNvPr id="12" name="Retângulo 11">
            <a:extLst>
              <a:ext uri="{FF2B5EF4-FFF2-40B4-BE49-F238E27FC236}">
                <a16:creationId xmlns:a16="http://schemas.microsoft.com/office/drawing/2014/main" id="{679DCF1C-2143-C92E-9C7A-CF8F7A890630}"/>
              </a:ext>
            </a:extLst>
          </p:cNvPr>
          <p:cNvSpPr/>
          <p:nvPr/>
        </p:nvSpPr>
        <p:spPr>
          <a:xfrm>
            <a:off x="734765" y="897331"/>
            <a:ext cx="10988262" cy="6247864"/>
          </a:xfrm>
          <a:prstGeom prst="rect">
            <a:avLst/>
          </a:prstGeom>
        </p:spPr>
        <p:txBody>
          <a:bodyPr wrap="square" lIns="91440" tIns="45720" rIns="91440" bIns="45720" anchor="t">
            <a:spAutoFit/>
          </a:bodyPr>
          <a:lstStyle/>
          <a:p>
            <a:pPr marL="342900" indent="-342900" algn="just" fontAlgn="base">
              <a:lnSpc>
                <a:spcPct val="150000"/>
              </a:lnSpc>
              <a:spcBef>
                <a:spcPts val="600"/>
              </a:spcBef>
              <a:spcAft>
                <a:spcPts val="600"/>
              </a:spcAft>
              <a:buFont typeface="Wingdings" panose="05000000000000000000" pitchFamily="2" charset="2"/>
              <a:buChar char="ü"/>
            </a:pPr>
            <a:r>
              <a:rPr lang="pt-BR" sz="2000" dirty="0">
                <a:latin typeface="Poppins "/>
                <a:cs typeface="Poppins Light" panose="020B0604020202020204" charset="0"/>
              </a:rPr>
              <a:t>Contexto histórico</a:t>
            </a:r>
          </a:p>
          <a:p>
            <a:pPr marL="342900" indent="-342900" algn="just" fontAlgn="base">
              <a:lnSpc>
                <a:spcPct val="150000"/>
              </a:lnSpc>
              <a:spcBef>
                <a:spcPts val="600"/>
              </a:spcBef>
              <a:spcAft>
                <a:spcPts val="600"/>
              </a:spcAft>
              <a:buFont typeface="Wingdings" panose="05000000000000000000" pitchFamily="2" charset="2"/>
              <a:buChar char="ü"/>
            </a:pPr>
            <a:r>
              <a:rPr lang="pt-BR" sz="2000" dirty="0">
                <a:latin typeface="Poppins "/>
                <a:cs typeface="Poppins Light" panose="020B0604020202020204" charset="0"/>
              </a:rPr>
              <a:t>Mudança de competência para a concessão e renovação do CEBAS</a:t>
            </a:r>
          </a:p>
          <a:p>
            <a:pPr marL="342900" indent="-342900" algn="just" fontAlgn="base">
              <a:lnSpc>
                <a:spcPct val="150000"/>
              </a:lnSpc>
              <a:spcBef>
                <a:spcPts val="600"/>
              </a:spcBef>
              <a:spcAft>
                <a:spcPts val="600"/>
              </a:spcAft>
              <a:buFont typeface="Wingdings" panose="05000000000000000000" pitchFamily="2" charset="2"/>
              <a:buChar char="ü"/>
            </a:pPr>
            <a:r>
              <a:rPr lang="pt-BR" sz="2000" dirty="0">
                <a:latin typeface="Poppins "/>
                <a:cs typeface="Poppins Light" panose="020B0604020202020204" charset="0"/>
              </a:rPr>
              <a:t>Distribuição de Competências</a:t>
            </a:r>
          </a:p>
          <a:p>
            <a:pPr marL="342900" indent="-342900" algn="just" fontAlgn="base">
              <a:lnSpc>
                <a:spcPct val="150000"/>
              </a:lnSpc>
              <a:spcBef>
                <a:spcPts val="600"/>
              </a:spcBef>
              <a:spcAft>
                <a:spcPts val="600"/>
              </a:spcAft>
              <a:buFont typeface="Wingdings" panose="05000000000000000000" pitchFamily="2" charset="2"/>
              <a:buChar char="ü"/>
            </a:pPr>
            <a:r>
              <a:rPr lang="pt-BR" sz="2000" dirty="0">
                <a:latin typeface="Poppins "/>
                <a:cs typeface="Poppins Light" panose="020B0604020202020204" charset="0"/>
              </a:rPr>
              <a:t>ADIN nº 4480: Em 2020 a </a:t>
            </a:r>
            <a:r>
              <a:rPr lang="pt-BR" sz="2000" b="1" dirty="0">
                <a:latin typeface="Poppins "/>
                <a:cs typeface="Poppins Light" panose="020B0604020202020204" charset="0"/>
              </a:rPr>
              <a:t>Lei 12.101/2009</a:t>
            </a:r>
            <a:r>
              <a:rPr lang="pt-BR" sz="2000" dirty="0">
                <a:latin typeface="Poppins "/>
                <a:cs typeface="Poppins Light" panose="020B0604020202020204" charset="0"/>
              </a:rPr>
              <a:t> foi julgada pelo STF, que determinou sua inconstitucionalidade formal e a inconstitucionalidade material de alguns artigos que tratavam de assuntos que deveriam ser tratados por Lei Complementar.</a:t>
            </a:r>
          </a:p>
          <a:p>
            <a:pPr marL="342900" indent="-342900" algn="just" fontAlgn="base">
              <a:lnSpc>
                <a:spcPct val="150000"/>
              </a:lnSpc>
              <a:spcBef>
                <a:spcPts val="600"/>
              </a:spcBef>
              <a:spcAft>
                <a:spcPts val="600"/>
              </a:spcAft>
              <a:buFont typeface="Wingdings" panose="05000000000000000000" pitchFamily="2" charset="2"/>
              <a:buChar char="ü"/>
            </a:pPr>
            <a:r>
              <a:rPr lang="pt-BR" sz="2000" dirty="0">
                <a:latin typeface="Poppins "/>
                <a:cs typeface="Poppins Light" panose="020B0604020202020204" charset="0"/>
              </a:rPr>
              <a:t>Legislação Vigente sobre o CEBAS: Em 17 de dezembro de 2021, foi promulgada a </a:t>
            </a:r>
            <a:r>
              <a:rPr lang="pt-BR" sz="2000" b="1" dirty="0">
                <a:latin typeface="Poppins "/>
                <a:cs typeface="Poppins Light" panose="020B0604020202020204" charset="0"/>
              </a:rPr>
              <a:t>Lei Complementar nº 187</a:t>
            </a:r>
            <a:r>
              <a:rPr lang="pt-BR" sz="2000" dirty="0">
                <a:latin typeface="Poppins "/>
                <a:cs typeface="Poppins Light" panose="020B0604020202020204" charset="0"/>
              </a:rPr>
              <a:t>, datada de 16 de dezembro de 2021 e o seu </a:t>
            </a:r>
            <a:r>
              <a:rPr lang="pt-BR" sz="2000" b="1" dirty="0">
                <a:latin typeface="Poppins "/>
                <a:cs typeface="Poppins Light" panose="020B0604020202020204" charset="0"/>
              </a:rPr>
              <a:t>Decreto regulamentador nº 11.791</a:t>
            </a:r>
            <a:r>
              <a:rPr lang="pt-BR" sz="2000" dirty="0">
                <a:latin typeface="Poppins "/>
                <a:cs typeface="Poppins Light" panose="020B0604020202020204" charset="0"/>
              </a:rPr>
              <a:t>, foi publicado em 21 de novembro de 2023 e portaria de procedimentos </a:t>
            </a:r>
            <a:r>
              <a:rPr lang="pt-BR" sz="2000" b="1" dirty="0">
                <a:latin typeface="Poppins "/>
                <a:cs typeface="Poppins Light" panose="020B0604020202020204" charset="0"/>
              </a:rPr>
              <a:t>Portaria MDS nº 952/2023</a:t>
            </a:r>
            <a:r>
              <a:rPr lang="pt-BR" sz="2000" dirty="0">
                <a:latin typeface="Poppins "/>
                <a:cs typeface="Poppins Light" panose="020B0604020202020204" charset="0"/>
              </a:rPr>
              <a:t>.</a:t>
            </a:r>
          </a:p>
          <a:p>
            <a:pPr marL="342900" indent="-342900" algn="just" fontAlgn="base">
              <a:spcBef>
                <a:spcPts val="600"/>
              </a:spcBef>
              <a:spcAft>
                <a:spcPts val="600"/>
              </a:spcAft>
              <a:buFont typeface="Wingdings" panose="05000000000000000000" pitchFamily="2" charset="2"/>
              <a:buChar char="ü"/>
            </a:pPr>
            <a:endParaRPr lang="pt-BR" sz="2000" dirty="0">
              <a:latin typeface="Poppins "/>
              <a:cs typeface="Poppins Light" panose="00000400000000000000" pitchFamily="2" charset="0"/>
            </a:endParaRPr>
          </a:p>
          <a:p>
            <a:pPr marL="342900" indent="-342900" algn="just" fontAlgn="base">
              <a:spcBef>
                <a:spcPts val="600"/>
              </a:spcBef>
              <a:spcAft>
                <a:spcPts val="600"/>
              </a:spcAft>
              <a:buFont typeface="Wingdings" panose="05000000000000000000" pitchFamily="2" charset="2"/>
              <a:buChar char="ü"/>
            </a:pPr>
            <a:endParaRPr lang="pt-BR" sz="2000" dirty="0">
              <a:latin typeface="Poppins "/>
              <a:cs typeface="Poppins Light" panose="00000400000000000000" pitchFamily="2" charset="0"/>
            </a:endParaRPr>
          </a:p>
        </p:txBody>
      </p:sp>
    </p:spTree>
    <p:extLst>
      <p:ext uri="{BB962C8B-B14F-4D97-AF65-F5344CB8AC3E}">
        <p14:creationId xmlns:p14="http://schemas.microsoft.com/office/powerpoint/2010/main" val="120722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cstate="print">
            <a:extLst>
              <a:ext uri="{28A0092B-C50C-407E-A947-70E740481C1C}">
                <a14:useLocalDpi xmlns:a14="http://schemas.microsoft.com/office/drawing/2010/main" val="0"/>
              </a:ext>
            </a:extLst>
          </a:blip>
          <a:srcRect l="7761" t="33310" r="8758" b="36338"/>
          <a:stretch/>
        </p:blipFill>
        <p:spPr>
          <a:xfrm>
            <a:off x="8626849" y="5441796"/>
            <a:ext cx="3271502" cy="669072"/>
          </a:xfrm>
          <a:prstGeom prst="rect">
            <a:avLst/>
          </a:prstGeom>
        </p:spPr>
      </p:pic>
      <p:sp>
        <p:nvSpPr>
          <p:cNvPr id="4" name="Título 1">
            <a:extLst>
              <a:ext uri="{FF2B5EF4-FFF2-40B4-BE49-F238E27FC236}">
                <a16:creationId xmlns:a16="http://schemas.microsoft.com/office/drawing/2014/main" id="{C2A87A63-DD48-92D5-180C-DCCC51051F82}"/>
              </a:ext>
            </a:extLst>
          </p:cNvPr>
          <p:cNvSpPr>
            <a:spLocks noGrp="1"/>
          </p:cNvSpPr>
          <p:nvPr>
            <p:ph type="title"/>
          </p:nvPr>
        </p:nvSpPr>
        <p:spPr>
          <a:xfrm>
            <a:off x="191977" y="116031"/>
            <a:ext cx="10576773" cy="964053"/>
          </a:xfrm>
        </p:spPr>
        <p:txBody>
          <a:bodyPr>
            <a:noAutofit/>
          </a:bodyPr>
          <a:lstStyle/>
          <a:p>
            <a:pPr algn="just">
              <a:lnSpc>
                <a:spcPct val="100000"/>
              </a:lnSpc>
            </a:pPr>
            <a:r>
              <a:rPr lang="pt-BR" sz="3600" b="1" dirty="0">
                <a:solidFill>
                  <a:srgbClr val="C00000"/>
                </a:solidFill>
                <a:latin typeface="Poppins "/>
                <a:cs typeface="Poppins" panose="020B0604020202020204" charset="0"/>
              </a:rPr>
              <a:t>ASSISTÊNCIA SOCIAL </a:t>
            </a:r>
          </a:p>
        </p:txBody>
      </p:sp>
      <p:pic>
        <p:nvPicPr>
          <p:cNvPr id="5" name="Imagem 4">
            <a:extLst>
              <a:ext uri="{FF2B5EF4-FFF2-40B4-BE49-F238E27FC236}">
                <a16:creationId xmlns:a16="http://schemas.microsoft.com/office/drawing/2014/main" id="{548E46DD-500C-1607-2FBE-164A5A7BD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47" y="1080084"/>
            <a:ext cx="3261156" cy="2306423"/>
          </a:xfrm>
          <a:prstGeom prst="rect">
            <a:avLst/>
          </a:prstGeom>
        </p:spPr>
      </p:pic>
      <p:sp>
        <p:nvSpPr>
          <p:cNvPr id="8" name="Retângulo 7">
            <a:extLst>
              <a:ext uri="{FF2B5EF4-FFF2-40B4-BE49-F238E27FC236}">
                <a16:creationId xmlns:a16="http://schemas.microsoft.com/office/drawing/2014/main" id="{20A8FC2B-F3F9-9AEA-DC29-61047E3C9F43}"/>
              </a:ext>
            </a:extLst>
          </p:cNvPr>
          <p:cNvSpPr/>
          <p:nvPr/>
        </p:nvSpPr>
        <p:spPr>
          <a:xfrm>
            <a:off x="3130409" y="1141841"/>
            <a:ext cx="8958810" cy="2810000"/>
          </a:xfrm>
          <a:prstGeom prst="rect">
            <a:avLst/>
          </a:prstGeom>
        </p:spPr>
        <p:txBody>
          <a:bodyPr wrap="square" lIns="91440" tIns="45720" rIns="91440" bIns="45720" anchor="t">
            <a:spAutoFit/>
          </a:bodyPr>
          <a:lstStyle/>
          <a:p>
            <a:pPr marL="342900" indent="-342900" algn="just" fontAlgn="base">
              <a:lnSpc>
                <a:spcPct val="150000"/>
              </a:lnSpc>
              <a:buFont typeface="Wingdings" panose="05000000000000000000" pitchFamily="2" charset="2"/>
              <a:buChar char="ü"/>
            </a:pPr>
            <a:r>
              <a:rPr lang="pt-BR" sz="2400" dirty="0">
                <a:latin typeface="Poppins "/>
                <a:cs typeface="Poppins Light" panose="00000400000000000000" pitchFamily="2" charset="0"/>
              </a:rPr>
              <a:t>A assistência social é direito universal do cidadão, dever do Estado, conforme estabelecido pelos art. 203 e 204 da Constituição Federal de 1988, como parte da Seguridade Social, junto com a Saúde e a Previdência Social.</a:t>
            </a:r>
          </a:p>
        </p:txBody>
      </p:sp>
      <p:sp>
        <p:nvSpPr>
          <p:cNvPr id="11" name="CaixaDeTexto 10">
            <a:extLst>
              <a:ext uri="{FF2B5EF4-FFF2-40B4-BE49-F238E27FC236}">
                <a16:creationId xmlns:a16="http://schemas.microsoft.com/office/drawing/2014/main" id="{BED3BF09-1CFA-0AEC-8A83-8924E77E6F3E}"/>
              </a:ext>
            </a:extLst>
          </p:cNvPr>
          <p:cNvSpPr txBox="1"/>
          <p:nvPr/>
        </p:nvSpPr>
        <p:spPr>
          <a:xfrm>
            <a:off x="426412" y="4203305"/>
            <a:ext cx="11471939" cy="1143070"/>
          </a:xfrm>
          <a:prstGeom prst="rect">
            <a:avLst/>
          </a:prstGeom>
          <a:noFill/>
        </p:spPr>
        <p:txBody>
          <a:bodyPr wrap="square">
            <a:spAutoFit/>
          </a:bodyPr>
          <a:lstStyle/>
          <a:p>
            <a:pPr marL="342900" indent="-342900" algn="just" fontAlgn="base">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31 anos da Lei Orgânica de Assistência Social (Lei nº 8742/1993).</a:t>
            </a:r>
          </a:p>
          <a:p>
            <a:pPr marL="342900" indent="-342900" algn="just" fontAlgn="base">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20 anos da Política Nacional de Assistência Social.</a:t>
            </a:r>
          </a:p>
        </p:txBody>
      </p:sp>
    </p:spTree>
    <p:extLst>
      <p:ext uri="{BB962C8B-B14F-4D97-AF65-F5344CB8AC3E}">
        <p14:creationId xmlns:p14="http://schemas.microsoft.com/office/powerpoint/2010/main" val="371105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5439F56-82C6-E62D-67BC-CBC42819581C}"/>
            </a:ext>
          </a:extLst>
        </p:cNvPr>
        <p:cNvGrpSpPr/>
        <p:nvPr/>
      </p:nvGrpSpPr>
      <p:grpSpPr>
        <a:xfrm>
          <a:off x="0" y="0"/>
          <a:ext cx="0" cy="0"/>
          <a:chOff x="0" y="0"/>
          <a:chExt cx="0" cy="0"/>
        </a:xfrm>
      </p:grpSpPr>
      <p:sp>
        <p:nvSpPr>
          <p:cNvPr id="7" name="CaixaDeTexto 6">
            <a:extLst>
              <a:ext uri="{FF2B5EF4-FFF2-40B4-BE49-F238E27FC236}">
                <a16:creationId xmlns:a16="http://schemas.microsoft.com/office/drawing/2014/main" id="{1447277C-DD00-4A0C-9EAF-F14991941763}"/>
              </a:ext>
            </a:extLst>
          </p:cNvPr>
          <p:cNvSpPr txBox="1"/>
          <p:nvPr/>
        </p:nvSpPr>
        <p:spPr>
          <a:xfrm>
            <a:off x="0" y="272364"/>
            <a:ext cx="11614584" cy="5940088"/>
          </a:xfrm>
          <a:prstGeom prst="rect">
            <a:avLst/>
          </a:prstGeom>
          <a:noFill/>
        </p:spPr>
        <p:txBody>
          <a:bodyPr wrap="square" rtlCol="0">
            <a:spAutoFit/>
          </a:bodyPr>
          <a:lstStyle/>
          <a:p>
            <a:pPr marL="342900" indent="-342900" algn="just">
              <a:buFont typeface="Wingdings" panose="05000000000000000000" pitchFamily="2" charset="2"/>
              <a:buChar char="ü"/>
            </a:pPr>
            <a:r>
              <a:rPr lang="pt-BR" sz="2000" dirty="0">
                <a:latin typeface="Poppins" panose="00000500000000000000" pitchFamily="2" charset="0"/>
                <a:cs typeface="Poppins" panose="00000500000000000000" pitchFamily="2" charset="0"/>
              </a:rPr>
              <a:t>A Certificação de Entidades Beneficente de Assistência Social (CEBAS) garante o direito constitucional da imunidade das contribuições sociais (Cota Patronal, PIS/PASEP, CSLL, COFINS) às entidades e OSC nas áreas de Assistência Social, Saúde e Educação, que cumpram os requisitos estabelecidos legalmente. </a:t>
            </a:r>
          </a:p>
          <a:p>
            <a:pPr marL="342900" indent="-342900" algn="just">
              <a:buFont typeface="Wingdings" panose="05000000000000000000" pitchFamily="2" charset="2"/>
              <a:buChar char="ü"/>
            </a:pPr>
            <a:endParaRPr lang="pt-BR" sz="2000" dirty="0">
              <a:latin typeface="Poppins" panose="00000500000000000000" pitchFamily="2" charset="0"/>
              <a:cs typeface="Poppins" panose="00000500000000000000" pitchFamily="2" charset="0"/>
            </a:endParaRPr>
          </a:p>
          <a:p>
            <a:pPr marL="342900" indent="-342900" algn="just">
              <a:buFont typeface="Wingdings" panose="05000000000000000000" pitchFamily="2" charset="2"/>
              <a:buChar char="ü"/>
            </a:pPr>
            <a:r>
              <a:rPr lang="pt-BR" sz="2000" dirty="0">
                <a:latin typeface="Poppins" panose="00000500000000000000" pitchFamily="2" charset="0"/>
                <a:cs typeface="Poppins" panose="00000500000000000000" pitchFamily="2" charset="0"/>
              </a:rPr>
              <a:t>A imunidade atualmente chega a </a:t>
            </a:r>
            <a:r>
              <a:rPr lang="pt-BR" sz="2000" b="1" dirty="0">
                <a:latin typeface="Poppins" panose="00000500000000000000" pitchFamily="2" charset="0"/>
                <a:cs typeface="Poppins" panose="00000500000000000000" pitchFamily="2" charset="0"/>
              </a:rPr>
              <a:t>R$16 bilhões</a:t>
            </a:r>
            <a:r>
              <a:rPr lang="pt-BR" sz="2000" dirty="0">
                <a:latin typeface="Poppins" panose="00000500000000000000" pitchFamily="2" charset="0"/>
                <a:cs typeface="Poppins" panose="00000500000000000000" pitchFamily="2" charset="0"/>
              </a:rPr>
              <a:t>. Na Assistência Social cerca de </a:t>
            </a:r>
            <a:r>
              <a:rPr lang="pt-BR" sz="2000" b="1" dirty="0">
                <a:latin typeface="Poppins" panose="00000500000000000000" pitchFamily="2" charset="0"/>
                <a:cs typeface="Poppins" panose="00000500000000000000" pitchFamily="2" charset="0"/>
              </a:rPr>
              <a:t>R$7 bilhões</a:t>
            </a:r>
            <a:r>
              <a:rPr lang="pt-BR" sz="2000" dirty="0">
                <a:latin typeface="Poppins" panose="00000500000000000000" pitchFamily="2" charset="0"/>
                <a:cs typeface="Poppins" panose="00000500000000000000" pitchFamily="2" charset="0"/>
              </a:rPr>
              <a:t> que deixam de ser recolhidos por </a:t>
            </a:r>
            <a:r>
              <a:rPr lang="pt-BR" sz="2000" b="1" dirty="0">
                <a:latin typeface="Poppins" panose="00000500000000000000" pitchFamily="2" charset="0"/>
                <a:cs typeface="Poppins" panose="00000500000000000000" pitchFamily="2" charset="0"/>
              </a:rPr>
              <a:t>6.143 OSC certificadas</a:t>
            </a:r>
            <a:r>
              <a:rPr lang="pt-BR" sz="2000" dirty="0">
                <a:latin typeface="Poppins" panose="00000500000000000000" pitchFamily="2" charset="0"/>
                <a:cs typeface="Poppins" panose="00000500000000000000" pitchFamily="2" charset="0"/>
              </a:rPr>
              <a:t>, das </a:t>
            </a:r>
            <a:r>
              <a:rPr lang="pt-BR" sz="2000" b="1" dirty="0">
                <a:latin typeface="Poppins" panose="00000500000000000000" pitchFamily="2" charset="0"/>
                <a:cs typeface="Poppins" panose="00000500000000000000" pitchFamily="2" charset="0"/>
              </a:rPr>
              <a:t>34 mil inscritas em Conselhos Municipais de Assistência Social </a:t>
            </a:r>
            <a:r>
              <a:rPr lang="pt-BR" sz="2000" dirty="0">
                <a:latin typeface="Poppins" panose="00000500000000000000" pitchFamily="2" charset="0"/>
                <a:cs typeface="Poppins" panose="00000500000000000000" pitchFamily="2" charset="0"/>
              </a:rPr>
              <a:t>e </a:t>
            </a:r>
            <a:r>
              <a:rPr lang="pt-BR" sz="2000" b="1" dirty="0">
                <a:latin typeface="Poppins" panose="00000500000000000000" pitchFamily="2" charset="0"/>
                <a:cs typeface="Poppins" panose="00000500000000000000" pitchFamily="2" charset="0"/>
              </a:rPr>
              <a:t>17.167 no Cadastro Nacional de Entidades de Assistência Social (CNEAS).</a:t>
            </a:r>
          </a:p>
          <a:p>
            <a:pPr marL="342900" indent="-342900" algn="just">
              <a:buFont typeface="Wingdings" panose="05000000000000000000" pitchFamily="2" charset="2"/>
              <a:buChar char="ü"/>
            </a:pPr>
            <a:endParaRPr lang="pt-BR" sz="2000" dirty="0">
              <a:latin typeface="Poppins" panose="00000500000000000000" pitchFamily="2" charset="0"/>
              <a:cs typeface="Poppins" panose="00000500000000000000" pitchFamily="2" charset="0"/>
            </a:endParaRPr>
          </a:p>
          <a:p>
            <a:pPr marL="342900" indent="-342900" algn="just">
              <a:buFont typeface="Wingdings" panose="05000000000000000000" pitchFamily="2" charset="2"/>
              <a:buChar char="ü"/>
            </a:pPr>
            <a:r>
              <a:rPr lang="pt-BR" sz="2000" b="1" dirty="0">
                <a:latin typeface="Poppins" panose="00000500000000000000" pitchFamily="2" charset="0"/>
                <a:cs typeface="Poppins" panose="00000500000000000000" pitchFamily="2" charset="0"/>
              </a:rPr>
              <a:t>MUDANÇA DE CONCEPÇÃO:</a:t>
            </a:r>
          </a:p>
          <a:p>
            <a:pPr marL="1257300" lvl="2" indent="-342900" algn="just">
              <a:buFont typeface="Arial" panose="020B0604020202020204" pitchFamily="34" charset="0"/>
              <a:buChar char="•"/>
            </a:pPr>
            <a:r>
              <a:rPr lang="pt-BR" sz="2000" dirty="0">
                <a:latin typeface="Poppins" panose="00000500000000000000" pitchFamily="2" charset="0"/>
                <a:cs typeface="Poppins" panose="00000500000000000000" pitchFamily="2" charset="0"/>
              </a:rPr>
              <a:t>OSC como coprodutoras do Sistema Único de Assistência Social (SUAS)</a:t>
            </a:r>
          </a:p>
          <a:p>
            <a:pPr marL="1257300" lvl="2" indent="-342900" algn="just">
              <a:buFont typeface="Arial" panose="020B0604020202020204" pitchFamily="34" charset="0"/>
              <a:buChar char="•"/>
            </a:pPr>
            <a:r>
              <a:rPr lang="pt-BR" sz="2000" dirty="0">
                <a:latin typeface="Poppins" panose="00000500000000000000" pitchFamily="2" charset="0"/>
                <a:cs typeface="Poppins" panose="00000500000000000000" pitchFamily="2" charset="0"/>
              </a:rPr>
              <a:t>CEBAS como instrumento da política pública</a:t>
            </a:r>
          </a:p>
          <a:p>
            <a:pPr algn="just"/>
            <a:endParaRPr lang="pt-BR" sz="2000" dirty="0">
              <a:latin typeface="Poppins" panose="00000500000000000000" pitchFamily="2" charset="0"/>
              <a:cs typeface="Poppins" panose="00000500000000000000" pitchFamily="2" charset="0"/>
            </a:endParaRPr>
          </a:p>
          <a:p>
            <a:pPr marL="342900" indent="-342900" algn="just">
              <a:buFont typeface="Wingdings" panose="05000000000000000000" pitchFamily="2" charset="2"/>
              <a:buChar char="ü"/>
            </a:pPr>
            <a:r>
              <a:rPr lang="pt-BR" sz="2000" b="1" dirty="0">
                <a:latin typeface="Poppins" panose="00000500000000000000" pitchFamily="2" charset="0"/>
                <a:cs typeface="Poppins" panose="00000500000000000000" pitchFamily="2" charset="0"/>
              </a:rPr>
              <a:t>DESAFIOS:</a:t>
            </a:r>
          </a:p>
          <a:p>
            <a:pPr marL="1257300" lvl="2" indent="-342900" algn="just">
              <a:buFont typeface="Arial" panose="020B0604020202020204" pitchFamily="34" charset="0"/>
              <a:buChar char="•"/>
            </a:pPr>
            <a:r>
              <a:rPr lang="pt-BR" sz="2000" dirty="0">
                <a:latin typeface="Poppins" panose="00000500000000000000" pitchFamily="2" charset="0"/>
                <a:cs typeface="Poppins" panose="00000500000000000000" pitchFamily="2" charset="0"/>
              </a:rPr>
              <a:t>Ampliar e democratizar o conhecimento e acesso ao CEBAS – mais equidade.</a:t>
            </a:r>
          </a:p>
          <a:p>
            <a:pPr marL="1257300" lvl="2" indent="-342900" algn="just">
              <a:buFont typeface="Arial" panose="020B0604020202020204" pitchFamily="34" charset="0"/>
              <a:buChar char="•"/>
            </a:pPr>
            <a:r>
              <a:rPr lang="pt-BR" sz="2000" dirty="0">
                <a:latin typeface="Poppins" panose="00000500000000000000" pitchFamily="2" charset="0"/>
                <a:cs typeface="Poppins" panose="00000500000000000000" pitchFamily="2" charset="0"/>
              </a:rPr>
              <a:t>Desburocratização do serviço público, redução dos gastos públicos e custos para </a:t>
            </a:r>
            <a:r>
              <a:rPr lang="pt-BR" sz="2000" dirty="0" err="1">
                <a:latin typeface="Poppins" panose="00000500000000000000" pitchFamily="2" charset="0"/>
                <a:cs typeface="Poppins" panose="00000500000000000000" pitchFamily="2" charset="0"/>
              </a:rPr>
              <a:t>OSCs</a:t>
            </a:r>
            <a:r>
              <a:rPr lang="pt-BR" sz="2000" dirty="0">
                <a:latin typeface="Poppins" panose="00000500000000000000" pitchFamily="2" charset="0"/>
                <a:cs typeface="Poppins" panose="00000500000000000000" pitchFamily="2" charset="0"/>
              </a:rPr>
              <a:t>.</a:t>
            </a:r>
          </a:p>
          <a:p>
            <a:pPr marL="1257300" lvl="2" indent="-342900" algn="just">
              <a:buFont typeface="Arial" panose="020B0604020202020204" pitchFamily="34" charset="0"/>
              <a:buChar char="•"/>
            </a:pPr>
            <a:r>
              <a:rPr lang="pt-BR" sz="2000" dirty="0">
                <a:latin typeface="Poppins" panose="00000500000000000000" pitchFamily="2" charset="0"/>
                <a:cs typeface="Poppins" panose="00000500000000000000" pitchFamily="2" charset="0"/>
              </a:rPr>
              <a:t>Transparência e </a:t>
            </a:r>
            <a:r>
              <a:rPr lang="pt-BR" sz="2000" i="1" dirty="0" err="1">
                <a:latin typeface="Poppins" panose="00000500000000000000" pitchFamily="2" charset="0"/>
                <a:cs typeface="Poppins" panose="00000500000000000000" pitchFamily="2" charset="0"/>
              </a:rPr>
              <a:t>accountability</a:t>
            </a:r>
            <a:r>
              <a:rPr lang="pt-BR" sz="2000" dirty="0">
                <a:latin typeface="Poppins" panose="00000500000000000000" pitchFamily="2" charset="0"/>
                <a:cs typeface="Poppins" panose="00000500000000000000" pitchFamily="2" charset="0"/>
              </a:rPr>
              <a:t>. </a:t>
            </a:r>
          </a:p>
        </p:txBody>
      </p:sp>
      <p:pic>
        <p:nvPicPr>
          <p:cNvPr id="17" name="Imagem 16">
            <a:extLst>
              <a:ext uri="{FF2B5EF4-FFF2-40B4-BE49-F238E27FC236}">
                <a16:creationId xmlns:a16="http://schemas.microsoft.com/office/drawing/2014/main" id="{731B7785-83EE-5693-5A61-ED8B026F1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96" t="38314" r="8042" b="42835"/>
          <a:stretch/>
        </p:blipFill>
        <p:spPr>
          <a:xfrm>
            <a:off x="6829065" y="5744199"/>
            <a:ext cx="2534391" cy="1005582"/>
          </a:xfrm>
          <a:prstGeom prst="rect">
            <a:avLst/>
          </a:prstGeom>
        </p:spPr>
      </p:pic>
      <p:pic>
        <p:nvPicPr>
          <p:cNvPr id="18" name="Imagem 17">
            <a:extLst>
              <a:ext uri="{FF2B5EF4-FFF2-40B4-BE49-F238E27FC236}">
                <a16:creationId xmlns:a16="http://schemas.microsoft.com/office/drawing/2014/main" id="{15FB00F4-F848-9C60-74C1-087A9ED31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7525" y="5745198"/>
            <a:ext cx="1017059" cy="986607"/>
          </a:xfrm>
          <a:prstGeom prst="rect">
            <a:avLst/>
          </a:prstGeom>
        </p:spPr>
      </p:pic>
    </p:spTree>
    <p:extLst>
      <p:ext uri="{BB962C8B-B14F-4D97-AF65-F5344CB8AC3E}">
        <p14:creationId xmlns:p14="http://schemas.microsoft.com/office/powerpoint/2010/main" val="838619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559F724-0C5A-2841-151C-CC984A35254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5723E089-6C0A-E93D-DE6E-E900D231D7F7}"/>
              </a:ext>
            </a:extLst>
          </p:cNvPr>
          <p:cNvSpPr txBox="1"/>
          <p:nvPr/>
        </p:nvSpPr>
        <p:spPr>
          <a:xfrm>
            <a:off x="2083437" y="272985"/>
            <a:ext cx="81935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C00000"/>
                </a:solidFill>
                <a:effectLst/>
                <a:uLnTx/>
                <a:uFillTx/>
                <a:latin typeface="Poppins" panose="00000500000000000000" pitchFamily="2" charset="0"/>
                <a:cs typeface="Poppins" panose="00000500000000000000" pitchFamily="2" charset="0"/>
              </a:rPr>
              <a:t>IMUNIDADE X FINANCIAMENTO</a:t>
            </a:r>
          </a:p>
        </p:txBody>
      </p:sp>
      <p:sp>
        <p:nvSpPr>
          <p:cNvPr id="3" name="Retângulo: Cantos Arredondados 2">
            <a:extLst>
              <a:ext uri="{FF2B5EF4-FFF2-40B4-BE49-F238E27FC236}">
                <a16:creationId xmlns:a16="http://schemas.microsoft.com/office/drawing/2014/main" id="{A4D04C51-9E55-618E-4A12-388D659A2160}"/>
              </a:ext>
            </a:extLst>
          </p:cNvPr>
          <p:cNvSpPr/>
          <p:nvPr/>
        </p:nvSpPr>
        <p:spPr>
          <a:xfrm>
            <a:off x="170121" y="1237357"/>
            <a:ext cx="11802139" cy="1854937"/>
          </a:xfrm>
          <a:prstGeom prst="roundRect">
            <a:avLst/>
          </a:prstGeom>
          <a:noFill/>
          <a:ln w="38100">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C00000"/>
              </a:solidFill>
              <a:effectLst/>
              <a:uLnTx/>
              <a:uFillTx/>
              <a:latin typeface="Poppins" panose="00000500000000000000" pitchFamily="2" charset="0"/>
              <a:cs typeface="Poppins" panose="00000500000000000000" pitchFamily="2" charset="0"/>
              <a:sym typeface="Arial"/>
            </a:endParaRPr>
          </a:p>
        </p:txBody>
      </p:sp>
      <p:sp>
        <p:nvSpPr>
          <p:cNvPr id="5" name="CaixaDeTexto 4">
            <a:extLst>
              <a:ext uri="{FF2B5EF4-FFF2-40B4-BE49-F238E27FC236}">
                <a16:creationId xmlns:a16="http://schemas.microsoft.com/office/drawing/2014/main" id="{CC6E7B7D-2808-2FA3-CA9A-5B6BCF13D2ED}"/>
              </a:ext>
            </a:extLst>
          </p:cNvPr>
          <p:cNvSpPr txBox="1"/>
          <p:nvPr/>
        </p:nvSpPr>
        <p:spPr>
          <a:xfrm>
            <a:off x="478464" y="1354400"/>
            <a:ext cx="11366205" cy="1477328"/>
          </a:xfrm>
          <a:prstGeom prst="rect">
            <a:avLst/>
          </a:prstGeom>
          <a:noFill/>
        </p:spPr>
        <p:txBody>
          <a:bodyPr wrap="square">
            <a:spAutoFit/>
          </a:bodyPr>
          <a:lstStyle>
            <a:defPPr marR="0" lvl="0" algn="l" rtl="0">
              <a:lnSpc>
                <a:spcPct val="100000"/>
              </a:lnSpc>
              <a:spcBef>
                <a:spcPts val="0"/>
              </a:spcBef>
              <a:spcAft>
                <a:spcPts val="0"/>
              </a:spcAft>
              <a:defRPr/>
            </a:defPPr>
            <a:lvl1pPr marL="0" indent="0" algn="just" defTabSz="914400" eaLnBrk="1" fontAlgn="auto" latinLnBrk="0" hangingPunct="1">
              <a:buClrTx/>
              <a:buSzTx/>
              <a:buFontTx/>
              <a:buNone/>
              <a:tabLst/>
              <a:defRPr kumimoji="0" sz="1600" kern="1200" spc="0" normalizeH="0" baseline="0">
                <a:ln>
                  <a:noFill/>
                </a:ln>
                <a:solidFill>
                  <a:srgbClr val="385723"/>
                </a:solidFill>
                <a:effectLst/>
                <a:uLnTx/>
                <a:uFillTx/>
                <a:latin typeface="Poppins Light" panose="00000400000000000000" pitchFamily="2" charset="0"/>
                <a:ea typeface="+mn-ea"/>
                <a:cs typeface="Poppins Light" panose="000004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tx1"/>
                </a:solidFill>
                <a:effectLst/>
                <a:uLnTx/>
                <a:uFillTx/>
                <a:latin typeface="Poppins" panose="00000500000000000000" pitchFamily="2" charset="0"/>
                <a:cs typeface="Poppins" panose="00000500000000000000" pitchFamily="2" charset="0"/>
                <a:sym typeface="Arial"/>
              </a:rPr>
              <a:t>IMUNIDADE:</a:t>
            </a:r>
            <a:endParaRPr lang="pt-BR" sz="1800" dirty="0">
              <a:solidFill>
                <a:schemeClr val="tx1"/>
              </a:solidFill>
              <a:latin typeface="Poppins" panose="00000500000000000000" pitchFamily="2" charset="0"/>
              <a:cs typeface="Poppins" panose="00000500000000000000" pitchFamily="2"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0" i="0" dirty="0">
                <a:solidFill>
                  <a:schemeClr val="tx1"/>
                </a:solidFill>
                <a:effectLst/>
                <a:latin typeface="Poppins" panose="00000500000000000000" pitchFamily="2" charset="0"/>
                <a:cs typeface="Poppins" panose="00000500000000000000" pitchFamily="2" charset="0"/>
              </a:rPr>
              <a:t>A imunidade tributária é uma proteção constitucional conferida aos contribuintes, por meio da qual impede-se que os entes federativos (União, Estados, Municípios e Distrito Federal) criem e cobrem tributos sobre determinados bens e direitos. A Lei Complementar nº 187, de 2021, traz em seu texto a expressão IMUNIDADE.</a:t>
            </a:r>
            <a:endParaRPr kumimoji="0" lang="pt-BR" sz="1800" b="0" i="0" u="none" strike="noStrike" kern="1200" cap="none" spc="0" normalizeH="0" baseline="0" noProof="0" dirty="0">
              <a:ln>
                <a:noFill/>
              </a:ln>
              <a:solidFill>
                <a:schemeClr val="tx1"/>
              </a:solidFill>
              <a:effectLst/>
              <a:uLnTx/>
              <a:uFillTx/>
              <a:latin typeface="Poppins" panose="00000500000000000000" pitchFamily="2" charset="0"/>
              <a:cs typeface="Poppins" panose="00000500000000000000" pitchFamily="2" charset="0"/>
              <a:sym typeface="Arial"/>
            </a:endParaRPr>
          </a:p>
        </p:txBody>
      </p:sp>
      <p:sp>
        <p:nvSpPr>
          <p:cNvPr id="6" name="Sinal de Multiplicação 5">
            <a:extLst>
              <a:ext uri="{FF2B5EF4-FFF2-40B4-BE49-F238E27FC236}">
                <a16:creationId xmlns:a16="http://schemas.microsoft.com/office/drawing/2014/main" id="{5AB1D8D2-6587-2131-237A-7B8178E64B7E}"/>
              </a:ext>
            </a:extLst>
          </p:cNvPr>
          <p:cNvSpPr/>
          <p:nvPr/>
        </p:nvSpPr>
        <p:spPr>
          <a:xfrm>
            <a:off x="5722990" y="3207361"/>
            <a:ext cx="914400" cy="914400"/>
          </a:xfrm>
          <a:prstGeom prst="mathMultiply">
            <a:avLst/>
          </a:prstGeom>
          <a:solidFill>
            <a:srgbClr val="C0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pt-BR">
              <a:solidFill>
                <a:srgbClr val="C00000"/>
              </a:solidFill>
            </a:endParaRPr>
          </a:p>
        </p:txBody>
      </p:sp>
      <p:sp>
        <p:nvSpPr>
          <p:cNvPr id="8" name="Retângulo: Cantos Arredondados 7">
            <a:extLst>
              <a:ext uri="{FF2B5EF4-FFF2-40B4-BE49-F238E27FC236}">
                <a16:creationId xmlns:a16="http://schemas.microsoft.com/office/drawing/2014/main" id="{8DC25AB5-9D57-AF61-99C2-A8E69D6DAB46}"/>
              </a:ext>
            </a:extLst>
          </p:cNvPr>
          <p:cNvSpPr/>
          <p:nvPr/>
        </p:nvSpPr>
        <p:spPr>
          <a:xfrm>
            <a:off x="297712" y="4249896"/>
            <a:ext cx="11674548" cy="1733598"/>
          </a:xfrm>
          <a:prstGeom prst="roundRect">
            <a:avLst/>
          </a:prstGeom>
          <a:noFill/>
          <a:ln w="38100">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C00000"/>
              </a:solidFill>
              <a:effectLst/>
              <a:uLnTx/>
              <a:uFillTx/>
              <a:latin typeface="Poppins" panose="00000500000000000000" pitchFamily="2" charset="0"/>
              <a:cs typeface="Poppins" panose="00000500000000000000" pitchFamily="2" charset="0"/>
              <a:sym typeface="Arial"/>
            </a:endParaRPr>
          </a:p>
        </p:txBody>
      </p:sp>
      <p:sp>
        <p:nvSpPr>
          <p:cNvPr id="9" name="CaixaDeTexto 8">
            <a:extLst>
              <a:ext uri="{FF2B5EF4-FFF2-40B4-BE49-F238E27FC236}">
                <a16:creationId xmlns:a16="http://schemas.microsoft.com/office/drawing/2014/main" id="{49AC1C50-5C6E-D480-6A29-2CC735CFB11D}"/>
              </a:ext>
            </a:extLst>
          </p:cNvPr>
          <p:cNvSpPr txBox="1"/>
          <p:nvPr/>
        </p:nvSpPr>
        <p:spPr>
          <a:xfrm>
            <a:off x="478464" y="4378031"/>
            <a:ext cx="11366205" cy="1477328"/>
          </a:xfrm>
          <a:prstGeom prst="rect">
            <a:avLst/>
          </a:prstGeom>
          <a:noFill/>
        </p:spPr>
        <p:txBody>
          <a:bodyPr wrap="square">
            <a:spAutoFit/>
          </a:bodyPr>
          <a:lstStyle>
            <a:defPPr marR="0" lvl="0" algn="l" rtl="0">
              <a:lnSpc>
                <a:spcPct val="100000"/>
              </a:lnSpc>
              <a:spcBef>
                <a:spcPts val="0"/>
              </a:spcBef>
              <a:spcAft>
                <a:spcPts val="0"/>
              </a:spcAft>
              <a:defRPr/>
            </a:defPPr>
            <a:lvl1pPr marL="0" indent="0" algn="just" defTabSz="914400" eaLnBrk="1" fontAlgn="auto" latinLnBrk="0" hangingPunct="1">
              <a:buClrTx/>
              <a:buSzTx/>
              <a:buFontTx/>
              <a:buNone/>
              <a:tabLst/>
              <a:defRPr kumimoji="0" sz="1600" kern="1200" spc="0" normalizeH="0" baseline="0">
                <a:ln>
                  <a:noFill/>
                </a:ln>
                <a:solidFill>
                  <a:srgbClr val="385723"/>
                </a:solidFill>
                <a:effectLst/>
                <a:uLnTx/>
                <a:uFillTx/>
                <a:latin typeface="Poppins Light" panose="00000400000000000000" pitchFamily="2" charset="0"/>
                <a:ea typeface="+mn-ea"/>
                <a:cs typeface="Poppins Light" panose="000004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tx1"/>
                </a:solidFill>
                <a:latin typeface="Poppins" panose="00000500000000000000" pitchFamily="2" charset="0"/>
                <a:cs typeface="Poppins" panose="00000500000000000000" pitchFamily="2" charset="0"/>
              </a:rPr>
              <a:t>REPASSE:</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latin typeface="Poppins" panose="00000500000000000000" pitchFamily="2" charset="0"/>
                <a:cs typeface="Poppins" panose="00000500000000000000" pitchFamily="2" charset="0"/>
              </a:rPr>
              <a:t>Refere-se à transferência de recursos do governo para entidades de assistência social, via fundo a fundo, para a execução de serviços no SUAS, por meio de chamamento público. A gestão e fiscalização são feitas pelos órgãos municipais e estaduais, com a supervisão dos conselhos de assistência social. O Governo Federal não realiza repasses diretos.</a:t>
            </a:r>
            <a:endParaRPr kumimoji="0" lang="pt-BR" sz="1800" b="0" i="0" u="none" strike="noStrike" kern="1200" cap="none" spc="0" normalizeH="0" baseline="0" noProof="0" dirty="0">
              <a:ln>
                <a:noFill/>
              </a:ln>
              <a:solidFill>
                <a:schemeClr val="tx1"/>
              </a:solidFill>
              <a:effectLst/>
              <a:uLnTx/>
              <a:uFillTx/>
              <a:latin typeface="Poppins" panose="00000500000000000000" pitchFamily="2" charset="0"/>
              <a:cs typeface="Poppins" panose="00000500000000000000" pitchFamily="2" charset="0"/>
              <a:sym typeface="Arial"/>
            </a:endParaRPr>
          </a:p>
        </p:txBody>
      </p:sp>
    </p:spTree>
    <p:extLst>
      <p:ext uri="{BB962C8B-B14F-4D97-AF65-F5344CB8AC3E}">
        <p14:creationId xmlns:p14="http://schemas.microsoft.com/office/powerpoint/2010/main" val="3271749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FECFD77-E985-F145-336D-FFC391C13466}"/>
              </a:ext>
            </a:extLst>
          </p:cNvPr>
          <p:cNvPicPr>
            <a:picLocks noChangeAspect="1"/>
          </p:cNvPicPr>
          <p:nvPr/>
        </p:nvPicPr>
        <p:blipFill>
          <a:blip r:embed="rId2"/>
          <a:stretch>
            <a:fillRect/>
          </a:stretch>
        </p:blipFill>
        <p:spPr>
          <a:xfrm>
            <a:off x="2338225" y="620008"/>
            <a:ext cx="7515549" cy="6140791"/>
          </a:xfrm>
          <a:prstGeom prst="rect">
            <a:avLst/>
          </a:prstGeom>
        </p:spPr>
      </p:pic>
      <p:sp>
        <p:nvSpPr>
          <p:cNvPr id="3" name="CaixaDeTexto 2">
            <a:extLst>
              <a:ext uri="{FF2B5EF4-FFF2-40B4-BE49-F238E27FC236}">
                <a16:creationId xmlns:a16="http://schemas.microsoft.com/office/drawing/2014/main" id="{5886DEDA-B2AB-9952-C779-9BDA416E54B8}"/>
              </a:ext>
            </a:extLst>
          </p:cNvPr>
          <p:cNvSpPr txBox="1"/>
          <p:nvPr/>
        </p:nvSpPr>
        <p:spPr>
          <a:xfrm>
            <a:off x="1560576" y="4525145"/>
            <a:ext cx="2961985" cy="1107996"/>
          </a:xfrm>
          <a:prstGeom prst="rect">
            <a:avLst/>
          </a:prstGeom>
          <a:noFill/>
        </p:spPr>
        <p:txBody>
          <a:bodyPr wrap="square">
            <a:spAutoFit/>
          </a:bodyPr>
          <a:lstStyle/>
          <a:p>
            <a:pPr algn="ctr"/>
            <a:r>
              <a:rPr lang="en-US" sz="2200" dirty="0">
                <a:solidFill>
                  <a:srgbClr val="242254"/>
                </a:solidFill>
                <a:latin typeface="Poppins" panose="00000500000000000000" pitchFamily="2" charset="0"/>
                <a:cs typeface="Poppins" panose="00000500000000000000" pitchFamily="2" charset="0"/>
              </a:rPr>
              <a:t>6077 entidades</a:t>
            </a:r>
            <a:br>
              <a:rPr lang="en-US" sz="2200" dirty="0">
                <a:solidFill>
                  <a:srgbClr val="242254"/>
                </a:solidFill>
                <a:latin typeface="Poppins" panose="00000500000000000000" pitchFamily="2" charset="0"/>
                <a:cs typeface="Poppins" panose="00000500000000000000" pitchFamily="2" charset="0"/>
              </a:rPr>
            </a:br>
            <a:r>
              <a:rPr lang="en-US" sz="2200" dirty="0">
                <a:solidFill>
                  <a:srgbClr val="242254"/>
                </a:solidFill>
                <a:latin typeface="Poppins" panose="00000500000000000000" pitchFamily="2" charset="0"/>
                <a:cs typeface="Poppins" panose="00000500000000000000" pitchFamily="2" charset="0"/>
              </a:rPr>
              <a:t>7.422 ofertas</a:t>
            </a:r>
            <a:br>
              <a:rPr lang="en-US" sz="2200" dirty="0">
                <a:solidFill>
                  <a:srgbClr val="242254"/>
                </a:solidFill>
                <a:latin typeface="Poppins" panose="00000500000000000000" pitchFamily="2" charset="0"/>
                <a:cs typeface="Poppins" panose="00000500000000000000" pitchFamily="2" charset="0"/>
              </a:rPr>
            </a:br>
            <a:r>
              <a:rPr lang="en-US" sz="2200" dirty="0">
                <a:solidFill>
                  <a:srgbClr val="242254"/>
                </a:solidFill>
                <a:latin typeface="Poppins" panose="00000500000000000000" pitchFamily="2" charset="0"/>
                <a:cs typeface="Poppins" panose="00000500000000000000" pitchFamily="2" charset="0"/>
              </a:rPr>
              <a:t>2.050 municípios</a:t>
            </a:r>
            <a:endParaRPr lang="pt-BR" sz="2200" dirty="0">
              <a:latin typeface="Poppins" panose="00000500000000000000" pitchFamily="2" charset="0"/>
              <a:cs typeface="Poppins" panose="00000500000000000000" pitchFamily="2" charset="0"/>
            </a:endParaRPr>
          </a:p>
        </p:txBody>
      </p:sp>
      <p:sp>
        <p:nvSpPr>
          <p:cNvPr id="5" name="CaixaDeTexto 4">
            <a:extLst>
              <a:ext uri="{FF2B5EF4-FFF2-40B4-BE49-F238E27FC236}">
                <a16:creationId xmlns:a16="http://schemas.microsoft.com/office/drawing/2014/main" id="{A70E83E9-B8AD-20C1-5524-AEFF5BB2B6C1}"/>
              </a:ext>
            </a:extLst>
          </p:cNvPr>
          <p:cNvSpPr txBox="1"/>
          <p:nvPr/>
        </p:nvSpPr>
        <p:spPr>
          <a:xfrm>
            <a:off x="-1" y="181168"/>
            <a:ext cx="12192000" cy="430887"/>
          </a:xfrm>
          <a:prstGeom prst="rect">
            <a:avLst/>
          </a:prstGeom>
          <a:noFill/>
        </p:spPr>
        <p:txBody>
          <a:bodyPr wrap="square">
            <a:spAutoFit/>
          </a:bodyPr>
          <a:lstStyle/>
          <a:p>
            <a:pPr algn="ctr"/>
            <a:r>
              <a:rPr lang="en-US" sz="2200" b="1" dirty="0">
                <a:solidFill>
                  <a:srgbClr val="C00000"/>
                </a:solidFill>
                <a:latin typeface="Poppins" panose="00000500000000000000" pitchFamily="2" charset="0"/>
                <a:cs typeface="Poppins" panose="00000500000000000000" pitchFamily="2" charset="0"/>
              </a:rPr>
              <a:t>ENTIDADES </a:t>
            </a:r>
            <a:r>
              <a:rPr lang="pt-BR" sz="2200" b="1" dirty="0">
                <a:solidFill>
                  <a:srgbClr val="C00000"/>
                </a:solidFill>
                <a:latin typeface="Poppins" panose="00000500000000000000" pitchFamily="2" charset="0"/>
                <a:cs typeface="Poppins" panose="00000500000000000000" pitchFamily="2" charset="0"/>
              </a:rPr>
              <a:t>E OSC CERTIFICADAS NO ÂMBITO DO SUAS</a:t>
            </a:r>
            <a:endParaRPr lang="pt-BR" sz="2200" b="1" dirty="0"/>
          </a:p>
        </p:txBody>
      </p:sp>
    </p:spTree>
    <p:extLst>
      <p:ext uri="{BB962C8B-B14F-4D97-AF65-F5344CB8AC3E}">
        <p14:creationId xmlns:p14="http://schemas.microsoft.com/office/powerpoint/2010/main" val="431334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F6891495-09BB-AE38-7067-75D1494AE1A6}"/>
              </a:ext>
            </a:extLst>
          </p:cNvPr>
          <p:cNvGraphicFramePr/>
          <p:nvPr>
            <p:extLst>
              <p:ext uri="{D42A27DB-BD31-4B8C-83A1-F6EECF244321}">
                <p14:modId xmlns:p14="http://schemas.microsoft.com/office/powerpoint/2010/main" val="1168909077"/>
              </p:ext>
            </p:extLst>
          </p:nvPr>
        </p:nvGraphicFramePr>
        <p:xfrm>
          <a:off x="1715850" y="191183"/>
          <a:ext cx="9152080" cy="6101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397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2D48C06-33A9-10A1-B745-C65E7BA00A59}"/>
              </a:ext>
            </a:extLst>
          </p:cNvPr>
          <p:cNvGraphicFramePr/>
          <p:nvPr>
            <p:extLst>
              <p:ext uri="{D42A27DB-BD31-4B8C-83A1-F6EECF244321}">
                <p14:modId xmlns:p14="http://schemas.microsoft.com/office/powerpoint/2010/main" val="1759622619"/>
              </p:ext>
            </p:extLst>
          </p:nvPr>
        </p:nvGraphicFramePr>
        <p:xfrm>
          <a:off x="1671782" y="36947"/>
          <a:ext cx="9152080" cy="61013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7">
            <a:extLst>
              <a:ext uri="{FF2B5EF4-FFF2-40B4-BE49-F238E27FC236}">
                <a16:creationId xmlns:a16="http://schemas.microsoft.com/office/drawing/2014/main" id="{562BC0CB-1A8A-E5B7-28D6-0D93D8631702}"/>
              </a:ext>
            </a:extLst>
          </p:cNvPr>
          <p:cNvSpPr txBox="1"/>
          <p:nvPr/>
        </p:nvSpPr>
        <p:spPr>
          <a:xfrm>
            <a:off x="9613019" y="6138334"/>
            <a:ext cx="2421686" cy="218650"/>
          </a:xfrm>
          <a:prstGeom prst="rect">
            <a:avLst/>
          </a:prstGeom>
        </p:spPr>
        <p:txBody>
          <a:bodyPr wrap="square" lIns="0" tIns="0" rIns="0" bIns="0" rtlCol="0" anchor="t">
            <a:spAutoFit/>
          </a:bodyPr>
          <a:lstStyle/>
          <a:p>
            <a:pPr algn="ctr">
              <a:lnSpc>
                <a:spcPts val="1922"/>
              </a:lnSpc>
            </a:pPr>
            <a:r>
              <a:rPr lang="en-US" sz="1000" b="1" dirty="0">
                <a:solidFill>
                  <a:srgbClr val="000000"/>
                </a:solidFill>
                <a:latin typeface="Poppins" panose="00000500000000000000" pitchFamily="2" charset="0"/>
                <a:cs typeface="Poppins" panose="00000500000000000000" pitchFamily="2" charset="0"/>
              </a:rPr>
              <a:t>Fonte: DRSP/SNAS/MDS</a:t>
            </a:r>
          </a:p>
        </p:txBody>
      </p:sp>
    </p:spTree>
    <p:extLst>
      <p:ext uri="{BB962C8B-B14F-4D97-AF65-F5344CB8AC3E}">
        <p14:creationId xmlns:p14="http://schemas.microsoft.com/office/powerpoint/2010/main" val="197169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BBA2EC10-D496-1B72-659B-DC9FFAD0ACC0}"/>
              </a:ext>
            </a:extLst>
          </p:cNvPr>
          <p:cNvGraphicFramePr/>
          <p:nvPr>
            <p:extLst>
              <p:ext uri="{D42A27DB-BD31-4B8C-83A1-F6EECF244321}">
                <p14:modId xmlns:p14="http://schemas.microsoft.com/office/powerpoint/2010/main" val="227245026"/>
              </p:ext>
            </p:extLst>
          </p:nvPr>
        </p:nvGraphicFramePr>
        <p:xfrm>
          <a:off x="1126837" y="36947"/>
          <a:ext cx="9152080" cy="610138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7">
            <a:extLst>
              <a:ext uri="{FF2B5EF4-FFF2-40B4-BE49-F238E27FC236}">
                <a16:creationId xmlns:a16="http://schemas.microsoft.com/office/drawing/2014/main" id="{0651A5C6-61C0-A76C-4201-C706B461191F}"/>
              </a:ext>
            </a:extLst>
          </p:cNvPr>
          <p:cNvSpPr txBox="1"/>
          <p:nvPr/>
        </p:nvSpPr>
        <p:spPr>
          <a:xfrm>
            <a:off x="9848608" y="6029009"/>
            <a:ext cx="2421686" cy="218650"/>
          </a:xfrm>
          <a:prstGeom prst="rect">
            <a:avLst/>
          </a:prstGeom>
        </p:spPr>
        <p:txBody>
          <a:bodyPr wrap="square" lIns="0" tIns="0" rIns="0" bIns="0" rtlCol="0" anchor="t">
            <a:spAutoFit/>
          </a:bodyPr>
          <a:lstStyle/>
          <a:p>
            <a:pPr algn="ctr">
              <a:lnSpc>
                <a:spcPts val="1922"/>
              </a:lnSpc>
            </a:pPr>
            <a:r>
              <a:rPr lang="en-US" sz="1000" b="1" dirty="0">
                <a:solidFill>
                  <a:srgbClr val="000000"/>
                </a:solidFill>
                <a:latin typeface="Poppins" panose="00000500000000000000" pitchFamily="2" charset="0"/>
                <a:cs typeface="Poppins" panose="00000500000000000000" pitchFamily="2" charset="0"/>
              </a:rPr>
              <a:t>Fonte: DRSP/SNAS/MDS</a:t>
            </a:r>
          </a:p>
        </p:txBody>
      </p:sp>
    </p:spTree>
    <p:extLst>
      <p:ext uri="{BB962C8B-B14F-4D97-AF65-F5344CB8AC3E}">
        <p14:creationId xmlns:p14="http://schemas.microsoft.com/office/powerpoint/2010/main" val="690718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5EA2A5A9-68F4-E849-D9E0-5C1B856374AD}"/>
              </a:ext>
            </a:extLst>
          </p:cNvPr>
          <p:cNvGraphicFramePr/>
          <p:nvPr>
            <p:extLst>
              <p:ext uri="{D42A27DB-BD31-4B8C-83A1-F6EECF244321}">
                <p14:modId xmlns:p14="http://schemas.microsoft.com/office/powerpoint/2010/main" val="3168636305"/>
              </p:ext>
            </p:extLst>
          </p:nvPr>
        </p:nvGraphicFramePr>
        <p:xfrm>
          <a:off x="679011" y="226337"/>
          <a:ext cx="11063334" cy="59119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7">
            <a:extLst>
              <a:ext uri="{FF2B5EF4-FFF2-40B4-BE49-F238E27FC236}">
                <a16:creationId xmlns:a16="http://schemas.microsoft.com/office/drawing/2014/main" id="{EFEE2D03-1EC8-1C10-EBE2-8B0DF203B2A0}"/>
              </a:ext>
            </a:extLst>
          </p:cNvPr>
          <p:cNvSpPr txBox="1"/>
          <p:nvPr/>
        </p:nvSpPr>
        <p:spPr>
          <a:xfrm>
            <a:off x="9848608" y="6029009"/>
            <a:ext cx="2421686" cy="218650"/>
          </a:xfrm>
          <a:prstGeom prst="rect">
            <a:avLst/>
          </a:prstGeom>
        </p:spPr>
        <p:txBody>
          <a:bodyPr wrap="square" lIns="0" tIns="0" rIns="0" bIns="0" rtlCol="0" anchor="t">
            <a:spAutoFit/>
          </a:bodyPr>
          <a:lstStyle/>
          <a:p>
            <a:pPr algn="ctr">
              <a:lnSpc>
                <a:spcPts val="1922"/>
              </a:lnSpc>
            </a:pPr>
            <a:r>
              <a:rPr lang="en-US" sz="1000" b="1" dirty="0">
                <a:solidFill>
                  <a:srgbClr val="000000"/>
                </a:solidFill>
                <a:latin typeface="Poppins" panose="00000500000000000000" pitchFamily="2" charset="0"/>
                <a:cs typeface="Poppins" panose="00000500000000000000" pitchFamily="2" charset="0"/>
              </a:rPr>
              <a:t>Fonte: DRSP/SNAS/MDS</a:t>
            </a:r>
          </a:p>
        </p:txBody>
      </p:sp>
    </p:spTree>
    <p:extLst>
      <p:ext uri="{BB962C8B-B14F-4D97-AF65-F5344CB8AC3E}">
        <p14:creationId xmlns:p14="http://schemas.microsoft.com/office/powerpoint/2010/main" val="3327223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AC41E5D-7577-74E3-149D-614AB06FB8D2}"/>
              </a:ext>
            </a:extLst>
          </p:cNvPr>
          <p:cNvGraphicFramePr>
            <a:graphicFrameLocks noGrp="1"/>
          </p:cNvGraphicFramePr>
          <p:nvPr/>
        </p:nvGraphicFramePr>
        <p:xfrm>
          <a:off x="106325" y="329607"/>
          <a:ext cx="12085674" cy="6133751"/>
        </p:xfrm>
        <a:graphic>
          <a:graphicData uri="http://schemas.openxmlformats.org/drawingml/2006/table">
            <a:tbl>
              <a:tblPr/>
              <a:tblGrid>
                <a:gridCol w="1564417">
                  <a:extLst>
                    <a:ext uri="{9D8B030D-6E8A-4147-A177-3AD203B41FA5}">
                      <a16:colId xmlns:a16="http://schemas.microsoft.com/office/drawing/2014/main" val="3299337420"/>
                    </a:ext>
                  </a:extLst>
                </a:gridCol>
                <a:gridCol w="1891165">
                  <a:extLst>
                    <a:ext uri="{9D8B030D-6E8A-4147-A177-3AD203B41FA5}">
                      <a16:colId xmlns:a16="http://schemas.microsoft.com/office/drawing/2014/main" val="2909178516"/>
                    </a:ext>
                  </a:extLst>
                </a:gridCol>
                <a:gridCol w="871870">
                  <a:extLst>
                    <a:ext uri="{9D8B030D-6E8A-4147-A177-3AD203B41FA5}">
                      <a16:colId xmlns:a16="http://schemas.microsoft.com/office/drawing/2014/main" val="3799250534"/>
                    </a:ext>
                  </a:extLst>
                </a:gridCol>
                <a:gridCol w="1945758">
                  <a:extLst>
                    <a:ext uri="{9D8B030D-6E8A-4147-A177-3AD203B41FA5}">
                      <a16:colId xmlns:a16="http://schemas.microsoft.com/office/drawing/2014/main" val="1569833081"/>
                    </a:ext>
                  </a:extLst>
                </a:gridCol>
                <a:gridCol w="1765005">
                  <a:extLst>
                    <a:ext uri="{9D8B030D-6E8A-4147-A177-3AD203B41FA5}">
                      <a16:colId xmlns:a16="http://schemas.microsoft.com/office/drawing/2014/main" val="2507800285"/>
                    </a:ext>
                  </a:extLst>
                </a:gridCol>
                <a:gridCol w="1318437">
                  <a:extLst>
                    <a:ext uri="{9D8B030D-6E8A-4147-A177-3AD203B41FA5}">
                      <a16:colId xmlns:a16="http://schemas.microsoft.com/office/drawing/2014/main" val="2975169098"/>
                    </a:ext>
                  </a:extLst>
                </a:gridCol>
                <a:gridCol w="1275836">
                  <a:extLst>
                    <a:ext uri="{9D8B030D-6E8A-4147-A177-3AD203B41FA5}">
                      <a16:colId xmlns:a16="http://schemas.microsoft.com/office/drawing/2014/main" val="1527304262"/>
                    </a:ext>
                  </a:extLst>
                </a:gridCol>
                <a:gridCol w="1453186">
                  <a:extLst>
                    <a:ext uri="{9D8B030D-6E8A-4147-A177-3AD203B41FA5}">
                      <a16:colId xmlns:a16="http://schemas.microsoft.com/office/drawing/2014/main" val="1368084675"/>
                    </a:ext>
                  </a:extLst>
                </a:gridCol>
              </a:tblGrid>
              <a:tr h="1231243">
                <a:tc>
                  <a:txBody>
                    <a:bodyPr/>
                    <a:lstStyle/>
                    <a:p>
                      <a:pPr algn="ctr" rtl="0" fontAlgn="ctr"/>
                      <a:r>
                        <a:rPr lang="pt-BR" sz="1800" b="1" i="0" u="none" strike="noStrike">
                          <a:solidFill>
                            <a:srgbClr val="FFFFFF"/>
                          </a:solidFill>
                          <a:effectLst/>
                          <a:latin typeface="Aptos Narrow" panose="020B0004020202020204" pitchFamily="34" charset="0"/>
                        </a:rPr>
                        <a:t>MÊS</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rtl="0" fontAlgn="ctr"/>
                      <a:r>
                        <a:rPr lang="pt-BR" sz="1800" b="1" i="0" u="none" strike="noStrike" dirty="0">
                          <a:solidFill>
                            <a:srgbClr val="FFFFFF"/>
                          </a:solidFill>
                          <a:effectLst/>
                          <a:latin typeface="Aptos Narrow" panose="020B0004020202020204" pitchFamily="34" charset="0"/>
                        </a:rPr>
                        <a:t>Audiência</a:t>
                      </a:r>
                      <a:br>
                        <a:rPr lang="pt-BR" sz="1800" b="1" i="0" u="none" strike="noStrike" dirty="0">
                          <a:solidFill>
                            <a:srgbClr val="FFFFFF"/>
                          </a:solidFill>
                          <a:effectLst/>
                          <a:latin typeface="Aptos Narrow" panose="020B0004020202020204" pitchFamily="34" charset="0"/>
                        </a:rPr>
                      </a:br>
                      <a:r>
                        <a:rPr lang="pt-BR" sz="1800" b="1" i="0" u="none" strike="noStrike" dirty="0">
                          <a:solidFill>
                            <a:srgbClr val="FFFFFF"/>
                          </a:solidFill>
                          <a:effectLst/>
                          <a:latin typeface="Aptos Narrow" panose="020B0004020202020204" pitchFamily="34" charset="0"/>
                        </a:rPr>
                        <a:t>Presencial/on-line</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rtl="0" fontAlgn="ctr"/>
                      <a:r>
                        <a:rPr lang="pt-BR" sz="1800" b="1" i="0" u="none" strike="noStrike" dirty="0">
                          <a:solidFill>
                            <a:srgbClr val="FFFFFF"/>
                          </a:solidFill>
                          <a:effectLst/>
                          <a:latin typeface="Aptos Narrow" panose="020B0004020202020204" pitchFamily="34" charset="0"/>
                        </a:rPr>
                        <a:t>FALA BR</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rtl="0" fontAlgn="ctr"/>
                      <a:r>
                        <a:rPr lang="pt-BR" sz="1800" b="1" i="0" u="none" strike="noStrike" dirty="0">
                          <a:solidFill>
                            <a:srgbClr val="FFFFFF"/>
                          </a:solidFill>
                          <a:effectLst/>
                          <a:latin typeface="Aptos Narrow" panose="020B0004020202020204" pitchFamily="34" charset="0"/>
                        </a:rPr>
                        <a:t>E-mails Respondidos Agenda DRSP</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rtl="0" fontAlgn="ctr"/>
                      <a:r>
                        <a:rPr lang="pt-BR" sz="1800" b="1" i="0" u="none" strike="noStrike">
                          <a:solidFill>
                            <a:srgbClr val="FFFFFF"/>
                          </a:solidFill>
                          <a:effectLst/>
                          <a:latin typeface="Aptos Narrow" panose="020B0004020202020204" pitchFamily="34" charset="0"/>
                        </a:rPr>
                        <a:t>E-mails Respondidos DILIGÊNCIA</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rtl="0" fontAlgn="ctr"/>
                      <a:r>
                        <a:rPr lang="pt-BR" sz="1800" b="1" i="0" u="none" strike="noStrike">
                          <a:solidFill>
                            <a:srgbClr val="FFFFFF"/>
                          </a:solidFill>
                          <a:effectLst/>
                          <a:latin typeface="Aptos Narrow" panose="020B0004020202020204" pitchFamily="34" charset="0"/>
                        </a:rPr>
                        <a:t>E-mails Respondidos Rede Privada (CGIARS)</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rtl="0" fontAlgn="ctr"/>
                      <a:r>
                        <a:rPr lang="pt-BR" sz="1800" b="1" i="0" u="none" strike="noStrike">
                          <a:solidFill>
                            <a:srgbClr val="FFFFFF"/>
                          </a:solidFill>
                          <a:effectLst/>
                          <a:latin typeface="Aptos Narrow" panose="020B0004020202020204" pitchFamily="34" charset="0"/>
                        </a:rPr>
                        <a:t>DEMANDA SIC</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rtl="0" fontAlgn="ctr"/>
                      <a:r>
                        <a:rPr lang="pt-BR" sz="1800" b="1" i="0" u="none" strike="noStrike">
                          <a:solidFill>
                            <a:srgbClr val="FFFFFF"/>
                          </a:solidFill>
                          <a:effectLst/>
                          <a:latin typeface="Aptos Narrow" panose="020B0004020202020204" pitchFamily="34" charset="0"/>
                        </a:rPr>
                        <a:t>TOTAL</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1946415064"/>
                  </a:ext>
                </a:extLst>
              </a:tr>
              <a:tr h="457828">
                <a:tc>
                  <a:txBody>
                    <a:bodyPr/>
                    <a:lstStyle/>
                    <a:p>
                      <a:pPr algn="ctr" rtl="0" fontAlgn="ctr"/>
                      <a:r>
                        <a:rPr lang="pt-BR" sz="1800" b="0" i="0" u="none" strike="noStrike">
                          <a:solidFill>
                            <a:srgbClr val="000000"/>
                          </a:solidFill>
                          <a:effectLst/>
                          <a:latin typeface="Aptos Narrow" panose="020B0004020202020204" pitchFamily="34" charset="0"/>
                        </a:rPr>
                        <a:t>JANEIRO</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13</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12</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377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226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dirty="0">
                          <a:solidFill>
                            <a:srgbClr val="000000"/>
                          </a:solidFill>
                          <a:effectLst/>
                          <a:latin typeface="Aptos Narrow" panose="020B0004020202020204" pitchFamily="34" charset="0"/>
                        </a:rPr>
                        <a:t>9</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1" i="0" u="none" strike="noStrike">
                          <a:solidFill>
                            <a:srgbClr val="000000"/>
                          </a:solidFill>
                          <a:effectLst/>
                          <a:latin typeface="Aptos Narrow" panose="020B0004020202020204" pitchFamily="34" charset="0"/>
                        </a:rPr>
                        <a:t>643</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062214360"/>
                  </a:ext>
                </a:extLst>
              </a:tr>
              <a:tr h="619942">
                <a:tc>
                  <a:txBody>
                    <a:bodyPr/>
                    <a:lstStyle/>
                    <a:p>
                      <a:pPr algn="ctr" rtl="0" fontAlgn="ctr"/>
                      <a:r>
                        <a:rPr lang="pt-BR" sz="1800" b="0" i="0" u="none" strike="noStrike" dirty="0">
                          <a:solidFill>
                            <a:srgbClr val="000000"/>
                          </a:solidFill>
                          <a:effectLst/>
                          <a:latin typeface="Aptos Narrow" panose="020B0004020202020204" pitchFamily="34" charset="0"/>
                        </a:rPr>
                        <a:t>FEVEREIRO</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dirty="0">
                          <a:solidFill>
                            <a:srgbClr val="000000"/>
                          </a:solidFill>
                          <a:effectLst/>
                          <a:latin typeface="Aptos Narrow" panose="020B0004020202020204" pitchFamily="34" charset="0"/>
                        </a:rPr>
                        <a:t>16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26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424</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243</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a:solidFill>
                            <a:srgbClr val="000000"/>
                          </a:solidFill>
                          <a:effectLst/>
                          <a:latin typeface="Aptos Narrow" panose="020B0004020202020204" pitchFamily="34" charset="0"/>
                        </a:rPr>
                        <a:t>722</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655694198"/>
                  </a:ext>
                </a:extLst>
              </a:tr>
              <a:tr h="457828">
                <a:tc>
                  <a:txBody>
                    <a:bodyPr/>
                    <a:lstStyle/>
                    <a:p>
                      <a:pPr algn="ctr" rtl="0" fontAlgn="ctr"/>
                      <a:r>
                        <a:rPr lang="pt-BR" sz="1800" b="0" i="0" u="none" strike="noStrike">
                          <a:solidFill>
                            <a:srgbClr val="000000"/>
                          </a:solidFill>
                          <a:effectLst/>
                          <a:latin typeface="Aptos Narrow" panose="020B0004020202020204" pitchFamily="34" charset="0"/>
                        </a:rPr>
                        <a:t>MARÇO</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23</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9</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39</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442</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177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9</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1" i="0" u="none" strike="noStrike">
                          <a:solidFill>
                            <a:srgbClr val="000000"/>
                          </a:solidFill>
                          <a:effectLst/>
                          <a:latin typeface="Aptos Narrow" panose="020B0004020202020204" pitchFamily="34" charset="0"/>
                        </a:rPr>
                        <a:t>699</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893135464"/>
                  </a:ext>
                </a:extLst>
              </a:tr>
              <a:tr h="457828">
                <a:tc>
                  <a:txBody>
                    <a:bodyPr/>
                    <a:lstStyle/>
                    <a:p>
                      <a:pPr algn="ctr" rtl="0" fontAlgn="ctr"/>
                      <a:r>
                        <a:rPr lang="pt-BR" sz="1800" b="0" i="0" u="none" strike="noStrike">
                          <a:solidFill>
                            <a:srgbClr val="000000"/>
                          </a:solidFill>
                          <a:effectLst/>
                          <a:latin typeface="Aptos Narrow" panose="020B0004020202020204" pitchFamily="34" charset="0"/>
                        </a:rPr>
                        <a:t>ABRIL</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26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49</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518</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288</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9</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a:solidFill>
                            <a:srgbClr val="000000"/>
                          </a:solidFill>
                          <a:effectLst/>
                          <a:latin typeface="Aptos Narrow" panose="020B0004020202020204" pitchFamily="34" charset="0"/>
                        </a:rPr>
                        <a:t>896</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453955585"/>
                  </a:ext>
                </a:extLst>
              </a:tr>
              <a:tr h="457828">
                <a:tc>
                  <a:txBody>
                    <a:bodyPr/>
                    <a:lstStyle/>
                    <a:p>
                      <a:pPr algn="ctr" rtl="0" fontAlgn="ctr"/>
                      <a:r>
                        <a:rPr lang="pt-BR" sz="1800" b="0" i="0" u="none" strike="noStrike">
                          <a:solidFill>
                            <a:srgbClr val="000000"/>
                          </a:solidFill>
                          <a:effectLst/>
                          <a:latin typeface="Aptos Narrow" panose="020B0004020202020204" pitchFamily="34" charset="0"/>
                        </a:rPr>
                        <a:t>MAIO</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27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41</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471</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248</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8</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1" i="0" u="none" strike="noStrike" dirty="0">
                          <a:solidFill>
                            <a:srgbClr val="000000"/>
                          </a:solidFill>
                          <a:effectLst/>
                          <a:latin typeface="Aptos Narrow" panose="020B0004020202020204" pitchFamily="34" charset="0"/>
                        </a:rPr>
                        <a:t>801</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964215928"/>
                  </a:ext>
                </a:extLst>
              </a:tr>
              <a:tr h="457828">
                <a:tc>
                  <a:txBody>
                    <a:bodyPr/>
                    <a:lstStyle/>
                    <a:p>
                      <a:pPr algn="ctr" rtl="0" fontAlgn="ctr"/>
                      <a:r>
                        <a:rPr lang="pt-BR" sz="1800" b="0" i="0" u="none" strike="noStrike">
                          <a:solidFill>
                            <a:srgbClr val="000000"/>
                          </a:solidFill>
                          <a:effectLst/>
                          <a:latin typeface="Aptos Narrow" panose="020B0004020202020204" pitchFamily="34" charset="0"/>
                        </a:rPr>
                        <a:t>JUNHO</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5</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0</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26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96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52</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1</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dirty="0">
                          <a:solidFill>
                            <a:srgbClr val="000000"/>
                          </a:solidFill>
                          <a:effectLst/>
                          <a:latin typeface="Aptos Narrow" panose="020B0004020202020204" pitchFamily="34" charset="0"/>
                        </a:rPr>
                        <a:t>180</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461361252"/>
                  </a:ext>
                </a:extLst>
              </a:tr>
              <a:tr h="457828">
                <a:tc>
                  <a:txBody>
                    <a:bodyPr/>
                    <a:lstStyle/>
                    <a:p>
                      <a:pPr algn="ctr" rtl="0" fontAlgn="ctr"/>
                      <a:r>
                        <a:rPr lang="pt-BR" sz="1800" b="0" i="0" u="none" strike="noStrike">
                          <a:solidFill>
                            <a:srgbClr val="000000"/>
                          </a:solidFill>
                          <a:effectLst/>
                          <a:latin typeface="Aptos Narrow" panose="020B0004020202020204" pitchFamily="34" charset="0"/>
                        </a:rPr>
                        <a:t>JULHO</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42</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dirty="0">
                          <a:solidFill>
                            <a:srgbClr val="000000"/>
                          </a:solidFill>
                          <a:effectLst/>
                          <a:latin typeface="Aptos Narrow" panose="020B0004020202020204" pitchFamily="34" charset="0"/>
                        </a:rPr>
                        <a:t>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82</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dirty="0">
                          <a:solidFill>
                            <a:srgbClr val="000000"/>
                          </a:solidFill>
                          <a:effectLst/>
                          <a:latin typeface="Aptos Narrow" panose="020B0004020202020204" pitchFamily="34" charset="0"/>
                        </a:rPr>
                        <a:t>658</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144</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1" i="0" u="none" strike="noStrike">
                          <a:solidFill>
                            <a:srgbClr val="000000"/>
                          </a:solidFill>
                          <a:effectLst/>
                          <a:latin typeface="Aptos Narrow" panose="020B0004020202020204" pitchFamily="34" charset="0"/>
                        </a:rPr>
                        <a:t>940</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54324142"/>
                  </a:ext>
                </a:extLst>
              </a:tr>
              <a:tr h="457828">
                <a:tc>
                  <a:txBody>
                    <a:bodyPr/>
                    <a:lstStyle/>
                    <a:p>
                      <a:pPr algn="ctr" rtl="0" fontAlgn="ctr"/>
                      <a:r>
                        <a:rPr lang="pt-BR" sz="1800" b="0" i="0" u="none" strike="noStrike">
                          <a:solidFill>
                            <a:srgbClr val="000000"/>
                          </a:solidFill>
                          <a:effectLst/>
                          <a:latin typeface="Aptos Narrow" panose="020B0004020202020204" pitchFamily="34" charset="0"/>
                        </a:rPr>
                        <a:t>AGOSTO</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dirty="0">
                          <a:solidFill>
                            <a:srgbClr val="000000"/>
                          </a:solidFill>
                          <a:effectLst/>
                          <a:latin typeface="Aptos Narrow" panose="020B0004020202020204" pitchFamily="34" charset="0"/>
                        </a:rPr>
                        <a:t>34</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3</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87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dirty="0">
                          <a:solidFill>
                            <a:srgbClr val="000000"/>
                          </a:solidFill>
                          <a:effectLst/>
                          <a:latin typeface="Aptos Narrow" panose="020B0004020202020204" pitchFamily="34" charset="0"/>
                        </a:rPr>
                        <a:t>669</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dirty="0">
                          <a:solidFill>
                            <a:srgbClr val="000000"/>
                          </a:solidFill>
                          <a:effectLst/>
                          <a:latin typeface="Aptos Narrow" panose="020B0004020202020204" pitchFamily="34" charset="0"/>
                        </a:rPr>
                        <a:t>268</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0" i="0" u="none" strike="noStrike">
                          <a:solidFill>
                            <a:srgbClr val="000000"/>
                          </a:solidFill>
                          <a:effectLst/>
                          <a:latin typeface="Aptos Narrow" panose="020B0004020202020204" pitchFamily="34" charset="0"/>
                        </a:rPr>
                        <a:t>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a:solidFill>
                            <a:srgbClr val="000000"/>
                          </a:solidFill>
                          <a:effectLst/>
                          <a:latin typeface="Aptos Narrow" panose="020B0004020202020204" pitchFamily="34" charset="0"/>
                        </a:rPr>
                        <a:t>1068</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941785321"/>
                  </a:ext>
                </a:extLst>
              </a:tr>
              <a:tr h="619942">
                <a:tc>
                  <a:txBody>
                    <a:bodyPr/>
                    <a:lstStyle/>
                    <a:p>
                      <a:pPr algn="ctr" rtl="0" fontAlgn="ctr"/>
                      <a:r>
                        <a:rPr lang="pt-BR" sz="1800" b="0" i="0" u="none" strike="noStrike">
                          <a:solidFill>
                            <a:srgbClr val="000000"/>
                          </a:solidFill>
                          <a:effectLst/>
                          <a:latin typeface="Aptos Narrow" panose="020B0004020202020204" pitchFamily="34" charset="0"/>
                        </a:rPr>
                        <a:t>SETEMBRO</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23</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14</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71</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582</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210</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0" i="0" u="none" strike="noStrike">
                          <a:solidFill>
                            <a:srgbClr val="000000"/>
                          </a:solidFill>
                          <a:effectLst/>
                          <a:latin typeface="Aptos Narrow" panose="020B0004020202020204" pitchFamily="34" charset="0"/>
                        </a:rPr>
                        <a:t>3</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pt-BR" sz="1800" b="1" i="0" u="none" strike="noStrike">
                          <a:solidFill>
                            <a:srgbClr val="000000"/>
                          </a:solidFill>
                          <a:effectLst/>
                          <a:latin typeface="Aptos Narrow" panose="020B0004020202020204" pitchFamily="34" charset="0"/>
                        </a:rPr>
                        <a:t>903</a:t>
                      </a:r>
                    </a:p>
                  </a:txBody>
                  <a:tcPr marL="7756" marR="7756" marT="7756"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51754412"/>
                  </a:ext>
                </a:extLst>
              </a:tr>
              <a:tr h="457828">
                <a:tc>
                  <a:txBody>
                    <a:bodyPr/>
                    <a:lstStyle/>
                    <a:p>
                      <a:pPr algn="ctr" rtl="0" fontAlgn="ctr"/>
                      <a:r>
                        <a:rPr lang="pt-BR" sz="1800" b="1" i="0" u="none" strike="noStrike">
                          <a:solidFill>
                            <a:srgbClr val="000000"/>
                          </a:solidFill>
                          <a:effectLst/>
                          <a:latin typeface="Aptos Narrow" panose="020B0004020202020204" pitchFamily="34" charset="0"/>
                        </a:rPr>
                        <a:t>TOTAL</a:t>
                      </a:r>
                    </a:p>
                  </a:txBody>
                  <a:tcPr marL="7756" marR="7756" marT="7756"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dirty="0">
                          <a:solidFill>
                            <a:srgbClr val="000000"/>
                          </a:solidFill>
                          <a:effectLst/>
                          <a:latin typeface="Aptos Narrow" panose="020B0004020202020204" pitchFamily="34" charset="0"/>
                        </a:rPr>
                        <a:t>209</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a:solidFill>
                            <a:srgbClr val="000000"/>
                          </a:solidFill>
                          <a:effectLst/>
                          <a:latin typeface="Aptos Narrow" panose="020B0004020202020204" pitchFamily="34" charset="0"/>
                        </a:rPr>
                        <a:t>57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dirty="0">
                          <a:solidFill>
                            <a:srgbClr val="000000"/>
                          </a:solidFill>
                          <a:effectLst/>
                          <a:latin typeface="Aptos Narrow" panose="020B0004020202020204" pitchFamily="34" charset="0"/>
                        </a:rPr>
                        <a:t>433</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a:solidFill>
                            <a:srgbClr val="000000"/>
                          </a:solidFill>
                          <a:effectLst/>
                          <a:latin typeface="Aptos Narrow" panose="020B0004020202020204" pitchFamily="34" charset="0"/>
                        </a:rPr>
                        <a:t>4237</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a:solidFill>
                            <a:srgbClr val="000000"/>
                          </a:solidFill>
                          <a:effectLst/>
                          <a:latin typeface="Aptos Narrow" panose="020B0004020202020204" pitchFamily="34" charset="0"/>
                        </a:rPr>
                        <a:t>1856</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a:solidFill>
                            <a:srgbClr val="000000"/>
                          </a:solidFill>
                          <a:effectLst/>
                          <a:latin typeface="Aptos Narrow" panose="020B0004020202020204" pitchFamily="34" charset="0"/>
                        </a:rPr>
                        <a:t>60</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rtl="0" fontAlgn="ctr"/>
                      <a:r>
                        <a:rPr lang="pt-BR" sz="1800" b="1" i="0" u="none" strike="noStrike" dirty="0">
                          <a:solidFill>
                            <a:srgbClr val="000000"/>
                          </a:solidFill>
                          <a:effectLst/>
                          <a:latin typeface="Aptos Narrow" panose="020B0004020202020204" pitchFamily="34" charset="0"/>
                        </a:rPr>
                        <a:t>6852</a:t>
                      </a:r>
                    </a:p>
                  </a:txBody>
                  <a:tcPr marL="7756" marR="7756" marT="7756"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899802977"/>
                  </a:ext>
                </a:extLst>
              </a:tr>
            </a:tbl>
          </a:graphicData>
        </a:graphic>
      </p:graphicFrame>
      <p:sp>
        <p:nvSpPr>
          <p:cNvPr id="4" name="Título 1">
            <a:extLst>
              <a:ext uri="{FF2B5EF4-FFF2-40B4-BE49-F238E27FC236}">
                <a16:creationId xmlns:a16="http://schemas.microsoft.com/office/drawing/2014/main" id="{7BA8D58E-3409-1D46-DD4C-331A45C27885}"/>
              </a:ext>
            </a:extLst>
          </p:cNvPr>
          <p:cNvSpPr txBox="1">
            <a:spLocks/>
          </p:cNvSpPr>
          <p:nvPr/>
        </p:nvSpPr>
        <p:spPr>
          <a:xfrm>
            <a:off x="1" y="37744"/>
            <a:ext cx="12192000" cy="6836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000" b="1" dirty="0">
                <a:solidFill>
                  <a:srgbClr val="C00000"/>
                </a:solidFill>
                <a:latin typeface="Poppins" panose="020B0604020202020204" charset="0"/>
                <a:cs typeface="Poppins" panose="020B0604020202020204" charset="0"/>
              </a:rPr>
              <a:t>COMUNICAÇÃO – CEBAS/DRSP</a:t>
            </a:r>
          </a:p>
        </p:txBody>
      </p:sp>
      <p:sp>
        <p:nvSpPr>
          <p:cNvPr id="5" name="CaixaDeTexto 4">
            <a:extLst>
              <a:ext uri="{FF2B5EF4-FFF2-40B4-BE49-F238E27FC236}">
                <a16:creationId xmlns:a16="http://schemas.microsoft.com/office/drawing/2014/main" id="{3596E2DD-C6CE-3AFB-E32A-DBB1DB204DA7}"/>
              </a:ext>
            </a:extLst>
          </p:cNvPr>
          <p:cNvSpPr txBox="1"/>
          <p:nvPr/>
        </p:nvSpPr>
        <p:spPr>
          <a:xfrm>
            <a:off x="1692635" y="6530277"/>
            <a:ext cx="8480207" cy="461665"/>
          </a:xfrm>
          <a:prstGeom prst="rect">
            <a:avLst/>
          </a:prstGeom>
          <a:noFill/>
        </p:spPr>
        <p:txBody>
          <a:bodyPr wrap="square" rtlCol="0">
            <a:spAutoFit/>
          </a:bodyPr>
          <a:lstStyle/>
          <a:p>
            <a:r>
              <a:rPr lang="pt-BR" sz="1200" dirty="0">
                <a:latin typeface="Poppins" panose="00000500000000000000" pitchFamily="2" charset="0"/>
                <a:cs typeface="Poppins" panose="00000500000000000000" pitchFamily="2" charset="0"/>
              </a:rPr>
              <a:t>* De janeiro a junho o DRSP elaborou 432 ofícios e 585 despachos, totalizando </a:t>
            </a:r>
            <a:r>
              <a:rPr lang="pt-BR" sz="1200" b="1" dirty="0">
                <a:latin typeface="Poppins" panose="00000500000000000000" pitchFamily="2" charset="0"/>
                <a:cs typeface="Poppins" panose="00000500000000000000" pitchFamily="2" charset="0"/>
              </a:rPr>
              <a:t>1.017 </a:t>
            </a:r>
            <a:r>
              <a:rPr lang="pt-BR" sz="1200" dirty="0">
                <a:latin typeface="Poppins" panose="00000500000000000000" pitchFamily="2" charset="0"/>
                <a:cs typeface="Poppins" panose="00000500000000000000" pitchFamily="2" charset="0"/>
              </a:rPr>
              <a:t>documentos elaborados</a:t>
            </a:r>
            <a:r>
              <a:rPr lang="pt-BR" sz="1200" b="1" dirty="0">
                <a:latin typeface="Poppins" panose="00000500000000000000" pitchFamily="2" charset="0"/>
                <a:cs typeface="Poppins" panose="00000500000000000000" pitchFamily="2" charset="0"/>
              </a:rPr>
              <a:t>.</a:t>
            </a:r>
          </a:p>
          <a:p>
            <a:endParaRPr lang="pt-BR" sz="12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77291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837705-289E-843C-6DE5-ADF0C0656E8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BF03EB0-1375-5554-099D-1EA90E53E889}"/>
              </a:ext>
            </a:extLst>
          </p:cNvPr>
          <p:cNvSpPr txBox="1"/>
          <p:nvPr/>
        </p:nvSpPr>
        <p:spPr>
          <a:xfrm>
            <a:off x="984263" y="337362"/>
            <a:ext cx="1081149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rgbClr val="C00000"/>
                </a:solidFill>
                <a:latin typeface="Poppins" panose="00000500000000000000" pitchFamily="2" charset="0"/>
                <a:cs typeface="Poppins" panose="00000500000000000000" pitchFamily="2" charset="0"/>
              </a:rPr>
              <a:t>ATORES ENVOLVIDOS, INCLUSIVE OUTROS ÓRGÃOS, OUTROS ENTES FEDERATIVOS E/OU SOCIEDADE CIVIL</a:t>
            </a:r>
            <a:endParaRPr kumimoji="0" lang="pt-BR" sz="2800" b="1" i="0" u="none" strike="noStrike" kern="1200" cap="none" spc="0" normalizeH="0" baseline="0" noProof="0" dirty="0">
              <a:ln>
                <a:noFill/>
              </a:ln>
              <a:solidFill>
                <a:srgbClr val="C00000"/>
              </a:solidFill>
              <a:effectLst/>
              <a:uLnTx/>
              <a:uFillTx/>
              <a:latin typeface="Poppins" panose="00000500000000000000" pitchFamily="2" charset="0"/>
              <a:cs typeface="Poppins" panose="00000500000000000000" pitchFamily="2" charset="0"/>
            </a:endParaRPr>
          </a:p>
        </p:txBody>
      </p:sp>
      <p:sp>
        <p:nvSpPr>
          <p:cNvPr id="4" name="CaixaDeTexto 3">
            <a:extLst>
              <a:ext uri="{FF2B5EF4-FFF2-40B4-BE49-F238E27FC236}">
                <a16:creationId xmlns:a16="http://schemas.microsoft.com/office/drawing/2014/main" id="{EA5CBD84-AC9B-6AAC-E8E6-99C94A8C156A}"/>
              </a:ext>
            </a:extLst>
          </p:cNvPr>
          <p:cNvSpPr txBox="1"/>
          <p:nvPr/>
        </p:nvSpPr>
        <p:spPr>
          <a:xfrm>
            <a:off x="648586" y="1582340"/>
            <a:ext cx="11334307" cy="6093976"/>
          </a:xfrm>
          <a:prstGeom prst="rect">
            <a:avLst/>
          </a:prstGeom>
          <a:noFill/>
        </p:spPr>
        <p:txBody>
          <a:bodyPr wrap="square">
            <a:spAutoFit/>
          </a:bodyPr>
          <a:lstStyle/>
          <a:p>
            <a:pPr marL="285750" indent="-285750" algn="just">
              <a:buFont typeface="Wingdings" panose="05000000000000000000" pitchFamily="2" charset="2"/>
              <a:buChar char="ü"/>
            </a:pPr>
            <a:endParaRPr lang="pt-BR" sz="1800" dirty="0">
              <a:solidFill>
                <a:srgbClr val="FF0000"/>
              </a:solidFill>
              <a:latin typeface="Poppins" panose="020B0604020202020204"/>
              <a:cs typeface="Poppins Light" panose="020B0604020202020204" charset="0"/>
            </a:endParaRPr>
          </a:p>
          <a:p>
            <a:pPr marL="285750" indent="-285750" algn="just">
              <a:buFont typeface="Wingdings" panose="05000000000000000000" pitchFamily="2" charset="2"/>
              <a:buChar char="ü"/>
            </a:pPr>
            <a:endParaRPr lang="pt-BR" dirty="0">
              <a:solidFill>
                <a:srgbClr val="FF0000"/>
              </a:solidFill>
              <a:latin typeface="Poppins" panose="020B0604020202020204"/>
              <a:cs typeface="Poppins Light" panose="020B0604020202020204" charset="0"/>
            </a:endParaRPr>
          </a:p>
          <a:p>
            <a:pPr marL="285750" indent="-285750" algn="just">
              <a:buFont typeface="Wingdings" panose="05000000000000000000" pitchFamily="2" charset="2"/>
              <a:buChar char="ü"/>
            </a:pPr>
            <a:endParaRPr lang="pt-BR" sz="1800" dirty="0">
              <a:solidFill>
                <a:srgbClr val="FF0000"/>
              </a:solidFill>
              <a:latin typeface="Poppins" panose="020B0604020202020204"/>
              <a:cs typeface="Poppins Light" panose="020B0604020202020204" charset="0"/>
            </a:endParaRPr>
          </a:p>
          <a:p>
            <a:pPr marL="342900" indent="-342900" algn="just">
              <a:buFont typeface="Wingdings" panose="05000000000000000000" pitchFamily="2" charset="2"/>
              <a:buChar char="ü"/>
            </a:pPr>
            <a:r>
              <a:rPr lang="pt-BR" sz="2200" dirty="0">
                <a:latin typeface="Poppins" panose="020B0604020202020204"/>
                <a:cs typeface="Poppins Light" panose="020B0604020202020204" charset="0"/>
              </a:rPr>
              <a:t>A Lei Complementar nº 187/2021 trouxe a previsão de que o </a:t>
            </a:r>
            <a:r>
              <a:rPr lang="pt-BR" sz="2200" b="1" dirty="0">
                <a:latin typeface="Poppins" panose="020B0604020202020204"/>
                <a:cs typeface="Poppins Light" panose="020B0604020202020204" charset="0"/>
              </a:rPr>
              <a:t>MDS/MEC/MS </a:t>
            </a:r>
            <a:r>
              <a:rPr lang="pt-BR" sz="2200" dirty="0">
                <a:latin typeface="Poppins" panose="020B0604020202020204"/>
                <a:cs typeface="Poppins Light" panose="020B0604020202020204" charset="0"/>
              </a:rPr>
              <a:t>certificarão  </a:t>
            </a:r>
            <a:r>
              <a:rPr lang="pt-BR" sz="2200" dirty="0" err="1">
                <a:latin typeface="Poppins" panose="020B0604020202020204"/>
                <a:cs typeface="Poppins Light" panose="020B0604020202020204" charset="0"/>
              </a:rPr>
              <a:t>OSCs</a:t>
            </a:r>
            <a:r>
              <a:rPr lang="pt-BR" sz="2200" dirty="0">
                <a:latin typeface="Poppins" panose="020B0604020202020204"/>
                <a:cs typeface="Poppins Light" panose="020B0604020202020204" charset="0"/>
              </a:rPr>
              <a:t> que atuem nas políticas públicas das referidas áreas.</a:t>
            </a:r>
          </a:p>
          <a:p>
            <a:pPr marL="342900" indent="-342900" algn="just">
              <a:buFont typeface="Wingdings" panose="05000000000000000000" pitchFamily="2" charset="2"/>
              <a:buChar char="ü"/>
            </a:pPr>
            <a:endParaRPr lang="pt-BR" sz="2200" dirty="0">
              <a:latin typeface="Poppins" panose="020B0604020202020204"/>
              <a:cs typeface="Poppins Light" panose="020B0604020202020204" charset="0"/>
            </a:endParaRPr>
          </a:p>
          <a:p>
            <a:pPr marL="342900" indent="-342900" algn="just">
              <a:buFont typeface="Wingdings" panose="05000000000000000000" pitchFamily="2" charset="2"/>
              <a:buChar char="ü"/>
            </a:pPr>
            <a:r>
              <a:rPr lang="pt-BR" sz="2200" dirty="0">
                <a:latin typeface="Poppins" panose="020B0604020202020204"/>
                <a:cs typeface="Poppins Light" panose="020B0604020202020204" charset="0"/>
              </a:rPr>
              <a:t>No SUAS as entidades são certificadas pelas SNAS.</a:t>
            </a:r>
          </a:p>
          <a:p>
            <a:pPr marL="342900" indent="-342900" algn="just">
              <a:buFont typeface="Wingdings" panose="05000000000000000000" pitchFamily="2" charset="2"/>
              <a:buChar char="ü"/>
            </a:pPr>
            <a:endParaRPr lang="pt-BR" sz="2200" b="1" dirty="0">
              <a:latin typeface="Poppins" panose="020B0604020202020204"/>
              <a:cs typeface="Poppins Light" panose="020B0604020202020204" charset="0"/>
            </a:endParaRPr>
          </a:p>
          <a:p>
            <a:pPr marL="342900" indent="-342900" algn="just">
              <a:buFont typeface="Wingdings" panose="05000000000000000000" pitchFamily="2" charset="2"/>
              <a:buChar char="ü"/>
            </a:pPr>
            <a:r>
              <a:rPr lang="pt-BR" sz="2200" dirty="0">
                <a:latin typeface="Poppins" panose="020B0604020202020204"/>
                <a:cs typeface="Poppins Light" panose="020B0604020202020204" charset="0"/>
              </a:rPr>
              <a:t>Conselhos de Assistência Social e Gestões Municipais de Assistência Social,</a:t>
            </a:r>
          </a:p>
          <a:p>
            <a:pPr marL="342900" indent="-342900" algn="just">
              <a:buFont typeface="Wingdings" panose="05000000000000000000" pitchFamily="2" charset="2"/>
              <a:buChar char="ü"/>
            </a:pPr>
            <a:endParaRPr lang="pt-BR" sz="2200" dirty="0">
              <a:latin typeface="Poppins" panose="020B0604020202020204"/>
              <a:cs typeface="Poppins Light" panose="020B0604020202020204" charset="0"/>
            </a:endParaRPr>
          </a:p>
          <a:p>
            <a:pPr marL="342900" indent="-342900" algn="just">
              <a:buFont typeface="Wingdings" panose="05000000000000000000" pitchFamily="2" charset="2"/>
              <a:buChar char="ü"/>
            </a:pPr>
            <a:r>
              <a:rPr lang="pt-BR" sz="2200" dirty="0">
                <a:latin typeface="Poppins" panose="020B0604020202020204"/>
                <a:cs typeface="Poppins Light" panose="020B0604020202020204" charset="0"/>
              </a:rPr>
              <a:t>Advogados, contadores e consultorias especializadas.</a:t>
            </a:r>
          </a:p>
          <a:p>
            <a:pPr marL="342900" indent="-342900" algn="just">
              <a:buFont typeface="Wingdings" panose="05000000000000000000" pitchFamily="2" charset="2"/>
              <a:buChar char="ü"/>
            </a:pPr>
            <a:endParaRPr lang="pt-BR" sz="2200" dirty="0">
              <a:latin typeface="Poppins" panose="020B0604020202020204"/>
              <a:cs typeface="Poppins Light" panose="020B0604020202020204" charset="0"/>
            </a:endParaRPr>
          </a:p>
          <a:p>
            <a:pPr marL="342900" indent="-342900" algn="just">
              <a:buFont typeface="Wingdings" panose="05000000000000000000" pitchFamily="2" charset="2"/>
              <a:buChar char="ü"/>
            </a:pPr>
            <a:r>
              <a:rPr lang="pt-BR" sz="2200" dirty="0">
                <a:latin typeface="Poppins" panose="020B0604020202020204"/>
                <a:cs typeface="Poppins Light" panose="020B0604020202020204" charset="0"/>
              </a:rPr>
              <a:t>A</a:t>
            </a:r>
            <a:r>
              <a:rPr lang="pt-BR" sz="2200" b="1" dirty="0">
                <a:latin typeface="Poppins" panose="020B0604020202020204"/>
                <a:cs typeface="Poppins Light" panose="020B0604020202020204" charset="0"/>
              </a:rPr>
              <a:t> Receita Federal do Brasil </a:t>
            </a:r>
            <a:r>
              <a:rPr lang="pt-BR" sz="2200" dirty="0">
                <a:latin typeface="Poppins" panose="020B0604020202020204"/>
                <a:cs typeface="Poppins Light" panose="020B0604020202020204" charset="0"/>
              </a:rPr>
              <a:t>é responsável pela efetiva concessão da imunidade de que goza a OSC detentora da certificação CEBAS.</a:t>
            </a:r>
          </a:p>
          <a:p>
            <a:pPr marL="342900" indent="-342900" algn="just">
              <a:buFont typeface="Wingdings" panose="05000000000000000000" pitchFamily="2" charset="2"/>
              <a:buChar char="ü"/>
            </a:pPr>
            <a:endParaRPr lang="pt-BR" sz="2200" dirty="0">
              <a:latin typeface="Poppins" panose="020B0604020202020204"/>
              <a:cs typeface="Poppins Light" panose="020B0604020202020204" charset="0"/>
            </a:endParaRPr>
          </a:p>
          <a:p>
            <a:pPr marL="285750" indent="-285750" algn="just">
              <a:buFont typeface="Wingdings" panose="05000000000000000000" pitchFamily="2" charset="2"/>
              <a:buChar char="ü"/>
            </a:pPr>
            <a:endParaRPr lang="pt-BR" dirty="0">
              <a:latin typeface="Poppins" panose="020B0604020202020204"/>
              <a:cs typeface="Poppins Light" panose="020B0604020202020204" charset="0"/>
            </a:endParaRPr>
          </a:p>
          <a:p>
            <a:pPr marL="285750" indent="-285750" algn="just">
              <a:buFont typeface="Wingdings" panose="05000000000000000000" pitchFamily="2" charset="2"/>
              <a:buChar char="ü"/>
            </a:pPr>
            <a:endParaRPr lang="pt-BR" dirty="0">
              <a:latin typeface="Poppins" panose="020B0604020202020204"/>
              <a:cs typeface="Poppins Light" panose="020B0604020202020204" charset="0"/>
            </a:endParaRPr>
          </a:p>
          <a:p>
            <a:pPr marL="285750" indent="-285750" algn="just">
              <a:buFont typeface="Wingdings" panose="05000000000000000000" pitchFamily="2" charset="2"/>
              <a:buChar char="ü"/>
            </a:pPr>
            <a:endParaRPr lang="pt-BR" dirty="0">
              <a:latin typeface="Poppins" panose="020B0604020202020204"/>
              <a:cs typeface="Poppins Light" panose="020B0604020202020204" charset="0"/>
            </a:endParaRPr>
          </a:p>
          <a:p>
            <a:pPr marL="285750" indent="-285750" algn="just">
              <a:buFont typeface="Wingdings" panose="05000000000000000000" pitchFamily="2" charset="2"/>
              <a:buChar char="ü"/>
            </a:pPr>
            <a:endParaRPr lang="pt-BR" dirty="0">
              <a:latin typeface="Poppins" panose="020B0604020202020204"/>
              <a:cs typeface="Poppins Light" panose="020B0604020202020204" charset="0"/>
            </a:endParaRPr>
          </a:p>
        </p:txBody>
      </p:sp>
    </p:spTree>
    <p:extLst>
      <p:ext uri="{BB962C8B-B14F-4D97-AF65-F5344CB8AC3E}">
        <p14:creationId xmlns:p14="http://schemas.microsoft.com/office/powerpoint/2010/main" val="106147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m 5" descr="Uma imagem contendo Diagrama">
            <a:extLst>
              <a:ext uri="{FF2B5EF4-FFF2-40B4-BE49-F238E27FC236}">
                <a16:creationId xmlns:a16="http://schemas.microsoft.com/office/drawing/2014/main" id="{18BB2024-89D1-0F91-2F61-7B89CD7BA700}"/>
              </a:ext>
            </a:extLst>
          </p:cNvPr>
          <p:cNvPicPr>
            <a:picLocks noChangeAspect="1"/>
          </p:cNvPicPr>
          <p:nvPr/>
        </p:nvPicPr>
        <p:blipFill>
          <a:blip r:embed="rId3">
            <a:extLst>
              <a:ext uri="{28A0092B-C50C-407E-A947-70E740481C1C}">
                <a14:useLocalDpi xmlns:a14="http://schemas.microsoft.com/office/drawing/2010/main" val="0"/>
              </a:ext>
            </a:extLst>
          </a:blip>
          <a:srcRect l="7665" r="9408"/>
          <a:stretch/>
        </p:blipFill>
        <p:spPr>
          <a:xfrm rot="5400000">
            <a:off x="3324227" y="-1817752"/>
            <a:ext cx="5803392" cy="10024112"/>
          </a:xfrm>
          <a:prstGeom prst="rect">
            <a:avLst/>
          </a:prstGeom>
        </p:spPr>
      </p:pic>
    </p:spTree>
    <p:extLst>
      <p:ext uri="{BB962C8B-B14F-4D97-AF65-F5344CB8AC3E}">
        <p14:creationId xmlns:p14="http://schemas.microsoft.com/office/powerpoint/2010/main" val="161865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AF612D7-F36A-F6EA-A8BB-40347856BD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47" y="1080084"/>
            <a:ext cx="3261156" cy="2306423"/>
          </a:xfrm>
          <a:prstGeom prst="rect">
            <a:avLst/>
          </a:prstGeom>
        </p:spPr>
      </p:pic>
      <p:sp>
        <p:nvSpPr>
          <p:cNvPr id="5" name="Título 1">
            <a:extLst>
              <a:ext uri="{FF2B5EF4-FFF2-40B4-BE49-F238E27FC236}">
                <a16:creationId xmlns:a16="http://schemas.microsoft.com/office/drawing/2014/main" id="{5CC4B2A8-A2BE-9EF4-0AC8-991CE15AE69F}"/>
              </a:ext>
            </a:extLst>
          </p:cNvPr>
          <p:cNvSpPr>
            <a:spLocks noGrp="1"/>
          </p:cNvSpPr>
          <p:nvPr>
            <p:ph type="title"/>
          </p:nvPr>
        </p:nvSpPr>
        <p:spPr>
          <a:xfrm>
            <a:off x="191977" y="116031"/>
            <a:ext cx="10576773" cy="964053"/>
          </a:xfrm>
        </p:spPr>
        <p:txBody>
          <a:bodyPr>
            <a:noAutofit/>
          </a:bodyPr>
          <a:lstStyle/>
          <a:p>
            <a:pPr algn="just">
              <a:lnSpc>
                <a:spcPct val="100000"/>
              </a:lnSpc>
            </a:pPr>
            <a:r>
              <a:rPr lang="pt-BR" sz="3000" b="1" dirty="0">
                <a:solidFill>
                  <a:srgbClr val="C00000"/>
                </a:solidFill>
                <a:latin typeface="Poppins "/>
                <a:cs typeface="Poppins" panose="020B0604020202020204" charset="0"/>
              </a:rPr>
              <a:t>O SISTEMA ÚNICO DE ASSISTÊNCIA SOCIAL </a:t>
            </a:r>
          </a:p>
        </p:txBody>
      </p:sp>
      <p:sp>
        <p:nvSpPr>
          <p:cNvPr id="7" name="Retângulo 6">
            <a:extLst>
              <a:ext uri="{FF2B5EF4-FFF2-40B4-BE49-F238E27FC236}">
                <a16:creationId xmlns:a16="http://schemas.microsoft.com/office/drawing/2014/main" id="{3FDF5B2F-807D-06EE-C545-7EAA3BA54CF0}"/>
              </a:ext>
            </a:extLst>
          </p:cNvPr>
          <p:cNvSpPr/>
          <p:nvPr/>
        </p:nvSpPr>
        <p:spPr>
          <a:xfrm>
            <a:off x="2668772" y="939823"/>
            <a:ext cx="9409814" cy="3091359"/>
          </a:xfrm>
          <a:prstGeom prst="rect">
            <a:avLst/>
          </a:prstGeom>
        </p:spPr>
        <p:txBody>
          <a:bodyPr wrap="square" lIns="91440" tIns="45720" rIns="91440" bIns="45720" anchor="t">
            <a:spAutoFit/>
          </a:bodyPr>
          <a:lstStyle/>
          <a:p>
            <a:pPr marL="457200" indent="-457200" algn="just" fontAlgn="base">
              <a:lnSpc>
                <a:spcPct val="150000"/>
              </a:lnSpc>
              <a:buFont typeface="Wingdings" panose="05000000000000000000" pitchFamily="2" charset="2"/>
              <a:buChar char="ü"/>
            </a:pPr>
            <a:r>
              <a:rPr lang="pt-BR" sz="2200" dirty="0">
                <a:latin typeface="Poppins" panose="00000500000000000000" pitchFamily="2" charset="0"/>
                <a:cs typeface="Poppins" panose="00000500000000000000" pitchFamily="2" charset="0"/>
              </a:rPr>
              <a:t>O </a:t>
            </a:r>
            <a:r>
              <a:rPr lang="pt-BR" sz="2200" b="1" dirty="0">
                <a:solidFill>
                  <a:schemeClr val="accent2">
                    <a:lumMod val="75000"/>
                  </a:schemeClr>
                </a:solidFill>
                <a:latin typeface="Poppins" panose="00000500000000000000" pitchFamily="2" charset="0"/>
                <a:cs typeface="Poppins" panose="00000500000000000000" pitchFamily="2" charset="0"/>
              </a:rPr>
              <a:t>Sistema Único de Assistência Social (SUAS)</a:t>
            </a:r>
            <a:r>
              <a:rPr lang="pt-BR" sz="2200" dirty="0">
                <a:latin typeface="Poppins" panose="00000500000000000000" pitchFamily="2" charset="0"/>
                <a:cs typeface="Poppins" panose="00000500000000000000" pitchFamily="2" charset="0"/>
              </a:rPr>
              <a:t> é um sistema público que organiza a política de assistência social no Brasil. Ele foi instituído por NOB – SUAS 2005 (Resolução CNAS nº 130, de 15 de julho de 2005), atualizada pela Lei 12.435/2011 e pela Resolução CNAS nº 33, de 12 de dezembro de 2012, para garantir a proteção social não contributiva aos cidadãos. </a:t>
            </a:r>
          </a:p>
        </p:txBody>
      </p:sp>
      <p:sp>
        <p:nvSpPr>
          <p:cNvPr id="12" name="CaixaDeTexto 11">
            <a:extLst>
              <a:ext uri="{FF2B5EF4-FFF2-40B4-BE49-F238E27FC236}">
                <a16:creationId xmlns:a16="http://schemas.microsoft.com/office/drawing/2014/main" id="{D92E87D1-E54B-41F2-40EB-7BB0172E7F22}"/>
              </a:ext>
            </a:extLst>
          </p:cNvPr>
          <p:cNvSpPr txBox="1"/>
          <p:nvPr/>
        </p:nvSpPr>
        <p:spPr>
          <a:xfrm>
            <a:off x="308935" y="4350560"/>
            <a:ext cx="11769651" cy="1567865"/>
          </a:xfrm>
          <a:prstGeom prst="rect">
            <a:avLst/>
          </a:prstGeom>
          <a:noFill/>
        </p:spPr>
        <p:txBody>
          <a:bodyPr wrap="square">
            <a:spAutoFit/>
          </a:bodyPr>
          <a:lstStyle/>
          <a:p>
            <a:pPr marL="342900" indent="-342900" algn="just" fontAlgn="base">
              <a:lnSpc>
                <a:spcPct val="150000"/>
              </a:lnSpc>
              <a:buFont typeface="Wingdings" panose="05000000000000000000" pitchFamily="2" charset="2"/>
              <a:buChar char="ü"/>
            </a:pPr>
            <a:r>
              <a:rPr lang="pt-BR" sz="2200" dirty="0">
                <a:latin typeface="Poppins "/>
                <a:cs typeface="Poppins Light" panose="00000400000000000000" pitchFamily="2" charset="0"/>
              </a:rPr>
              <a:t>O SUAS funciona por de instrumentos de coordenação (CIT, CIB) e cofinanciamento </a:t>
            </a:r>
            <a:r>
              <a:rPr lang="pt-BR" sz="2200" dirty="0" err="1">
                <a:latin typeface="Poppins "/>
                <a:cs typeface="Poppins Light" panose="00000400000000000000" pitchFamily="2" charset="0"/>
              </a:rPr>
              <a:t>interfederativo</a:t>
            </a:r>
            <a:r>
              <a:rPr lang="pt-BR" sz="2200" dirty="0">
                <a:latin typeface="Poppins "/>
                <a:cs typeface="Poppins Light" panose="00000400000000000000" pitchFamily="2" charset="0"/>
              </a:rPr>
              <a:t> (FNAS, FEAS, FMAS), planos e controle social (Conselhos). A coordenação federal é da SNAS / MDS. </a:t>
            </a:r>
          </a:p>
        </p:txBody>
      </p:sp>
    </p:spTree>
    <p:extLst>
      <p:ext uri="{BB962C8B-B14F-4D97-AF65-F5344CB8AC3E}">
        <p14:creationId xmlns:p14="http://schemas.microsoft.com/office/powerpoint/2010/main" val="3453483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AC3AA-40A0-E7E4-4654-D350D559810A}"/>
            </a:ext>
          </a:extLst>
        </p:cNvPr>
        <p:cNvGrpSpPr/>
        <p:nvPr/>
      </p:nvGrpSpPr>
      <p:grpSpPr>
        <a:xfrm>
          <a:off x="0" y="0"/>
          <a:ext cx="0" cy="0"/>
          <a:chOff x="0" y="0"/>
          <a:chExt cx="0" cy="0"/>
        </a:xfrm>
      </p:grpSpPr>
      <p:sp>
        <p:nvSpPr>
          <p:cNvPr id="8" name="Título 1">
            <a:extLst>
              <a:ext uri="{FF2B5EF4-FFF2-40B4-BE49-F238E27FC236}">
                <a16:creationId xmlns:a16="http://schemas.microsoft.com/office/drawing/2014/main" id="{52576E81-0E32-C279-34FA-1BA99DEF9D06}"/>
              </a:ext>
            </a:extLst>
          </p:cNvPr>
          <p:cNvSpPr>
            <a:spLocks noGrp="1"/>
          </p:cNvSpPr>
          <p:nvPr>
            <p:ph type="title"/>
          </p:nvPr>
        </p:nvSpPr>
        <p:spPr>
          <a:xfrm>
            <a:off x="146909" y="242371"/>
            <a:ext cx="3432417" cy="1616203"/>
          </a:xfrm>
        </p:spPr>
        <p:txBody>
          <a:bodyPr vert="horz" lIns="91440" tIns="45720" rIns="91440" bIns="45720" rtlCol="0" anchor="b">
            <a:normAutofit/>
          </a:bodyPr>
          <a:lstStyle/>
          <a:p>
            <a:r>
              <a:rPr lang="en-US" b="1" kern="1200" dirty="0">
                <a:solidFill>
                  <a:srgbClr val="C00000"/>
                </a:solidFill>
                <a:latin typeface="Poppins" panose="00000500000000000000" pitchFamily="2" charset="0"/>
                <a:cs typeface="Poppins" panose="00000500000000000000" pitchFamily="2" charset="0"/>
              </a:rPr>
              <a:t>FLUXO DE CERTIFICAÇÃO CEBAS</a:t>
            </a:r>
          </a:p>
        </p:txBody>
      </p:sp>
      <p:pic>
        <p:nvPicPr>
          <p:cNvPr id="3" name="Imagem 2" descr="Diagrama">
            <a:extLst>
              <a:ext uri="{FF2B5EF4-FFF2-40B4-BE49-F238E27FC236}">
                <a16:creationId xmlns:a16="http://schemas.microsoft.com/office/drawing/2014/main" id="{A874602C-97D8-0D13-E2EB-8105746BA557}"/>
              </a:ext>
            </a:extLst>
          </p:cNvPr>
          <p:cNvPicPr>
            <a:picLocks noChangeAspect="1"/>
          </p:cNvPicPr>
          <p:nvPr/>
        </p:nvPicPr>
        <p:blipFill>
          <a:blip r:embed="rId2" cstate="print">
            <a:extLst>
              <a:ext uri="{28A0092B-C50C-407E-A947-70E740481C1C}">
                <a14:useLocalDpi xmlns:a14="http://schemas.microsoft.com/office/drawing/2010/main" val="0"/>
              </a:ext>
            </a:extLst>
          </a:blip>
          <a:srcRect t="8913" b="7569"/>
          <a:stretch/>
        </p:blipFill>
        <p:spPr>
          <a:xfrm>
            <a:off x="3447124" y="145579"/>
            <a:ext cx="8462543" cy="6763948"/>
          </a:xfrm>
          <a:prstGeom prst="rect">
            <a:avLst/>
          </a:prstGeom>
        </p:spPr>
      </p:pic>
      <p:sp>
        <p:nvSpPr>
          <p:cNvPr id="17" name="TextBox 7">
            <a:extLst>
              <a:ext uri="{FF2B5EF4-FFF2-40B4-BE49-F238E27FC236}">
                <a16:creationId xmlns:a16="http://schemas.microsoft.com/office/drawing/2014/main" id="{0CAB0E2F-F46A-2685-CC53-89DBD74BBAB9}"/>
              </a:ext>
            </a:extLst>
          </p:cNvPr>
          <p:cNvSpPr txBox="1"/>
          <p:nvPr/>
        </p:nvSpPr>
        <p:spPr>
          <a:xfrm>
            <a:off x="-239310" y="6255704"/>
            <a:ext cx="2421686" cy="218650"/>
          </a:xfrm>
          <a:prstGeom prst="rect">
            <a:avLst/>
          </a:prstGeom>
        </p:spPr>
        <p:txBody>
          <a:bodyPr wrap="square" lIns="0" tIns="0" rIns="0" bIns="0" rtlCol="0" anchor="t">
            <a:spAutoFit/>
          </a:bodyPr>
          <a:lstStyle/>
          <a:p>
            <a:pPr algn="ctr">
              <a:lnSpc>
                <a:spcPts val="1922"/>
              </a:lnSpc>
            </a:pPr>
            <a:r>
              <a:rPr lang="en-US" sz="1000" b="1" dirty="0">
                <a:solidFill>
                  <a:srgbClr val="000000"/>
                </a:solidFill>
                <a:latin typeface="Poppins" panose="00000500000000000000" pitchFamily="2" charset="0"/>
                <a:cs typeface="Poppins" panose="00000500000000000000" pitchFamily="2" charset="0"/>
              </a:rPr>
              <a:t>Fonte: DRSP/SNAS/MDS</a:t>
            </a:r>
          </a:p>
        </p:txBody>
      </p:sp>
    </p:spTree>
    <p:extLst>
      <p:ext uri="{BB962C8B-B14F-4D97-AF65-F5344CB8AC3E}">
        <p14:creationId xmlns:p14="http://schemas.microsoft.com/office/powerpoint/2010/main" val="4077363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0CA45B-2F6B-AC4F-D4D5-2455F2593120}"/>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3ED024C3-1799-1115-B710-B3E530292120}"/>
              </a:ext>
            </a:extLst>
          </p:cNvPr>
          <p:cNvSpPr>
            <a:spLocks noGrp="1"/>
          </p:cNvSpPr>
          <p:nvPr>
            <p:ph type="title"/>
          </p:nvPr>
        </p:nvSpPr>
        <p:spPr>
          <a:xfrm>
            <a:off x="198304" y="221838"/>
            <a:ext cx="11185620" cy="1297926"/>
          </a:xfrm>
        </p:spPr>
        <p:txBody>
          <a:bodyPr>
            <a:noAutofit/>
          </a:bodyPr>
          <a:lstStyle/>
          <a:p>
            <a:r>
              <a:rPr lang="pt-BR" sz="2800" b="1" dirty="0">
                <a:solidFill>
                  <a:srgbClr val="C00000"/>
                </a:solidFill>
                <a:latin typeface="Poppins" panose="00000500000000000000" pitchFamily="2" charset="0"/>
                <a:cs typeface="Poppins" panose="00000500000000000000" pitchFamily="2" charset="0"/>
              </a:rPr>
              <a:t>PRINCIPAIS MUDANÇAS INTRODUZIDA PELA LC 187/2021 NAS ENTIDADES DE ASSISTÊNCIA SOCIAL</a:t>
            </a:r>
          </a:p>
        </p:txBody>
      </p:sp>
      <p:sp>
        <p:nvSpPr>
          <p:cNvPr id="8" name="CaixaDeTexto 7">
            <a:extLst>
              <a:ext uri="{FF2B5EF4-FFF2-40B4-BE49-F238E27FC236}">
                <a16:creationId xmlns:a16="http://schemas.microsoft.com/office/drawing/2014/main" id="{21AE708B-B172-AC5D-23D5-6F8160592B5E}"/>
              </a:ext>
            </a:extLst>
          </p:cNvPr>
          <p:cNvSpPr txBox="1"/>
          <p:nvPr/>
        </p:nvSpPr>
        <p:spPr>
          <a:xfrm>
            <a:off x="872850" y="1311945"/>
            <a:ext cx="10830206" cy="5078313"/>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Período de imunidade</a:t>
            </a:r>
          </a:p>
          <a:p>
            <a:pPr marL="342900" indent="-342900">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Inscrição no CMAS e Cadastro CNEAS</a:t>
            </a:r>
          </a:p>
          <a:p>
            <a:pPr marL="342900" indent="-342900">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Atividade comercial</a:t>
            </a:r>
          </a:p>
          <a:p>
            <a:pPr marL="342900" indent="-342900">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Exceção cobrança de idosos</a:t>
            </a:r>
          </a:p>
          <a:p>
            <a:pPr marL="342900" indent="-342900">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Efeitos do cancelamento e do indeferimento</a:t>
            </a:r>
          </a:p>
          <a:p>
            <a:pPr marL="342900" indent="-342900">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Dispensa de manifestação</a:t>
            </a:r>
          </a:p>
          <a:p>
            <a:pPr marL="342900" indent="-342900">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Possibilidade de documentos pós recurso administrativo</a:t>
            </a:r>
          </a:p>
          <a:p>
            <a:pPr marL="342900" indent="-342900">
              <a:lnSpc>
                <a:spcPct val="150000"/>
              </a:lnSpc>
              <a:buFont typeface="Wingdings" panose="05000000000000000000" pitchFamily="2" charset="2"/>
              <a:buChar char="ü"/>
            </a:pPr>
            <a:r>
              <a:rPr lang="pt-BR" sz="2400" dirty="0">
                <a:latin typeface="Poppins" panose="00000500000000000000" pitchFamily="2" charset="0"/>
                <a:cs typeface="Poppins" panose="00000500000000000000" pitchFamily="2" charset="0"/>
              </a:rPr>
              <a:t>Habilitação e reabilitação</a:t>
            </a:r>
          </a:p>
          <a:p>
            <a:pPr marL="342900" indent="-342900">
              <a:lnSpc>
                <a:spcPct val="150000"/>
              </a:lnSpc>
              <a:buFont typeface="Wingdings" panose="05000000000000000000" pitchFamily="2" charset="2"/>
              <a:buChar char="ü"/>
            </a:pPr>
            <a:r>
              <a:rPr lang="pt-BR" sz="2400" dirty="0" err="1">
                <a:latin typeface="Poppins" panose="00000500000000000000" pitchFamily="2" charset="0"/>
                <a:cs typeface="Poppins" panose="00000500000000000000" pitchFamily="2" charset="0"/>
              </a:rPr>
              <a:t>Socioaprendizagem</a:t>
            </a:r>
            <a:endParaRPr lang="pt-BR" sz="24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83818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8CF3BCC7-09EB-F9D3-85B2-6BB3E2C6F9E6}"/>
              </a:ext>
            </a:extLst>
          </p:cNvPr>
          <p:cNvSpPr/>
          <p:nvPr/>
        </p:nvSpPr>
        <p:spPr>
          <a:xfrm>
            <a:off x="198302" y="277076"/>
            <a:ext cx="12294825" cy="830997"/>
          </a:xfrm>
          <a:prstGeom prst="rect">
            <a:avLst/>
          </a:prstGeom>
        </p:spPr>
        <p:txBody>
          <a:bodyPr wrap="square">
            <a:spAutoFit/>
          </a:bodyPr>
          <a:lstStyle/>
          <a:p>
            <a:r>
              <a:rPr lang="pt-BR" sz="2400" b="1" dirty="0">
                <a:solidFill>
                  <a:srgbClr val="C00000"/>
                </a:solidFill>
                <a:latin typeface="Poppins" panose="00000500000000000000" pitchFamily="2" charset="0"/>
                <a:cs typeface="Poppins" panose="00000500000000000000" pitchFamily="2" charset="0"/>
              </a:rPr>
              <a:t>PROCESSOS CEBAS ASSISTÊNCIA SOCIAL EM GERAL X PROCESSOS CEBAS COMUNIDADES TERAPÊUTICAS</a:t>
            </a:r>
          </a:p>
        </p:txBody>
      </p:sp>
      <p:sp>
        <p:nvSpPr>
          <p:cNvPr id="10" name="CaixaDeTexto 9">
            <a:extLst>
              <a:ext uri="{FF2B5EF4-FFF2-40B4-BE49-F238E27FC236}">
                <a16:creationId xmlns:a16="http://schemas.microsoft.com/office/drawing/2014/main" id="{6A5D0A09-178F-8AD9-8A52-F9652DF8DA98}"/>
              </a:ext>
            </a:extLst>
          </p:cNvPr>
          <p:cNvSpPr txBox="1"/>
          <p:nvPr/>
        </p:nvSpPr>
        <p:spPr>
          <a:xfrm>
            <a:off x="198302" y="1197553"/>
            <a:ext cx="11433542" cy="5170646"/>
          </a:xfrm>
          <a:prstGeom prst="rect">
            <a:avLst/>
          </a:prstGeom>
          <a:noFill/>
        </p:spPr>
        <p:txBody>
          <a:bodyPr wrap="square">
            <a:spAutoFit/>
          </a:bodyPr>
          <a:lstStyle/>
          <a:p>
            <a:pPr marL="342900" indent="-342900" algn="just">
              <a:buFont typeface="Wingdings" panose="05000000000000000000" pitchFamily="2" charset="2"/>
              <a:buChar char="ü"/>
            </a:pPr>
            <a:r>
              <a:rPr lang="pt-BR" sz="2200" dirty="0">
                <a:latin typeface="Poppins" panose="00000500000000000000" pitchFamily="2" charset="0"/>
                <a:cs typeface="Poppins" panose="00000500000000000000" pitchFamily="2" charset="0"/>
              </a:rPr>
              <a:t>A Lei Complementar nº 187/2021 trouxe a previsão de que o MDS é a Pasta competente para a Certificação de instituições que atuam em duas políticas distintas: </a:t>
            </a:r>
          </a:p>
          <a:p>
            <a:pPr marL="342900" indent="-342900" algn="just">
              <a:buFont typeface="Wingdings" panose="05000000000000000000" pitchFamily="2" charset="2"/>
              <a:buChar char="ü"/>
            </a:pPr>
            <a:endParaRPr lang="pt-BR" sz="2200" dirty="0">
              <a:latin typeface="Poppins" panose="00000500000000000000" pitchFamily="2" charset="0"/>
              <a:cs typeface="Poppins" panose="00000500000000000000" pitchFamily="2" charset="0"/>
            </a:endParaRPr>
          </a:p>
          <a:p>
            <a:pPr marL="342900" indent="-342900" algn="just">
              <a:buFont typeface="Wingdings" panose="05000000000000000000" pitchFamily="2" charset="2"/>
              <a:buChar char="ü"/>
            </a:pPr>
            <a:r>
              <a:rPr lang="pt-BR" sz="2200" dirty="0">
                <a:latin typeface="Poppins" panose="00000500000000000000" pitchFamily="2" charset="0"/>
                <a:cs typeface="Poppins" panose="00000500000000000000" pitchFamily="2" charset="0"/>
              </a:rPr>
              <a:t>As entidades e organizações de assistência social em geral são as que atuam no SUAS e possuem requisitos próprios para seu reconhecimento. O pedido é analisado e decidido pelo Departamento da Rede Socioassistencial Privada (DRSP), da Secretaria Nacional de Assistência Social (SNAS).</a:t>
            </a:r>
          </a:p>
          <a:p>
            <a:pPr marL="342900" indent="-342900" algn="just">
              <a:buFont typeface="Wingdings" panose="05000000000000000000" pitchFamily="2" charset="2"/>
              <a:buChar char="ü"/>
            </a:pPr>
            <a:endParaRPr lang="pt-BR" sz="2200" dirty="0">
              <a:latin typeface="Poppins" panose="00000500000000000000" pitchFamily="2" charset="0"/>
              <a:cs typeface="Poppins" panose="00000500000000000000" pitchFamily="2" charset="0"/>
            </a:endParaRPr>
          </a:p>
          <a:p>
            <a:pPr marL="342900" indent="-342900" algn="just">
              <a:buFont typeface="Wingdings" panose="05000000000000000000" pitchFamily="2" charset="2"/>
              <a:buChar char="ü"/>
            </a:pPr>
            <a:r>
              <a:rPr lang="pt-BR" sz="2200" dirty="0">
                <a:latin typeface="Poppins" panose="00000500000000000000" pitchFamily="2" charset="0"/>
                <a:cs typeface="Poppins" panose="00000500000000000000" pitchFamily="2" charset="0"/>
              </a:rPr>
              <a:t>As </a:t>
            </a:r>
            <a:r>
              <a:rPr lang="pt-BR" sz="2200" b="1" i="1" dirty="0">
                <a:latin typeface="Poppins" panose="00000500000000000000" pitchFamily="2" charset="0"/>
                <a:cs typeface="Poppins" panose="00000500000000000000" pitchFamily="2" charset="0"/>
              </a:rPr>
              <a:t>comunidades terapêuticas </a:t>
            </a:r>
            <a:r>
              <a:rPr lang="pt-BR" sz="2200" dirty="0">
                <a:latin typeface="Poppins" panose="00000500000000000000" pitchFamily="2" charset="0"/>
                <a:cs typeface="Poppins" panose="00000500000000000000" pitchFamily="2" charset="0"/>
              </a:rPr>
              <a:t>e/ou entidades de cuidado, prevenção, apoio de mútua ajuda, atendimento psicossocial e ressocialização que atendem pessoas dependentes de álcool e outras drogas </a:t>
            </a:r>
            <a:r>
              <a:rPr lang="pt-BR" sz="2200" b="1" dirty="0">
                <a:latin typeface="Poppins" panose="00000500000000000000" pitchFamily="2" charset="0"/>
                <a:cs typeface="Poppins" panose="00000500000000000000" pitchFamily="2" charset="0"/>
              </a:rPr>
              <a:t>também podem ser certificadas pelo MDS</a:t>
            </a:r>
            <a:r>
              <a:rPr lang="pt-BR" sz="2200" dirty="0">
                <a:latin typeface="Poppins" panose="00000500000000000000" pitchFamily="2" charset="0"/>
                <a:cs typeface="Poppins" panose="00000500000000000000" pitchFamily="2" charset="0"/>
              </a:rPr>
              <a:t>, porém o processo deve ser submetido ao </a:t>
            </a:r>
            <a:r>
              <a:rPr lang="pt-BR" sz="2200" b="1" dirty="0">
                <a:latin typeface="Poppins" panose="00000500000000000000" pitchFamily="2" charset="0"/>
                <a:cs typeface="Poppins" panose="00000500000000000000" pitchFamily="2" charset="0"/>
              </a:rPr>
              <a:t>Departamento de Entidades de Apoio e Acolhimento Atuantes em Álcool e Drogas (DEPAD), vinculado à Secretaria Executiva. </a:t>
            </a:r>
          </a:p>
        </p:txBody>
      </p:sp>
    </p:spTree>
    <p:extLst>
      <p:ext uri="{BB962C8B-B14F-4D97-AF65-F5344CB8AC3E}">
        <p14:creationId xmlns:p14="http://schemas.microsoft.com/office/powerpoint/2010/main" val="2842359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91ED047-0497-BA1F-418C-594C88773CD1}"/>
              </a:ext>
            </a:extLst>
          </p:cNvPr>
          <p:cNvSpPr>
            <a:spLocks noGrp="1"/>
          </p:cNvSpPr>
          <p:nvPr>
            <p:ph type="title"/>
          </p:nvPr>
        </p:nvSpPr>
        <p:spPr>
          <a:xfrm>
            <a:off x="126053" y="108452"/>
            <a:ext cx="10319275" cy="891936"/>
          </a:xfrm>
        </p:spPr>
        <p:txBody>
          <a:bodyPr>
            <a:noAutofit/>
          </a:bodyPr>
          <a:lstStyle/>
          <a:p>
            <a:br>
              <a:rPr lang="pt-BR" sz="4000" dirty="0">
                <a:solidFill>
                  <a:srgbClr val="C00000"/>
                </a:solidFill>
                <a:latin typeface="Poppins" panose="00000500000000000000" pitchFamily="2" charset="0"/>
                <a:cs typeface="Poppins" panose="00000500000000000000" pitchFamily="2" charset="0"/>
              </a:rPr>
            </a:br>
            <a:r>
              <a:rPr lang="pt-BR" sz="2800" b="1" dirty="0">
                <a:solidFill>
                  <a:srgbClr val="C00000"/>
                </a:solidFill>
                <a:latin typeface="Poppins" panose="00000500000000000000" pitchFamily="2" charset="0"/>
                <a:cs typeface="Poppins" panose="00000500000000000000" pitchFamily="2" charset="0"/>
              </a:rPr>
              <a:t>DOCUMENTOS PARA REQUERIMENTOS CEBAS</a:t>
            </a:r>
            <a:br>
              <a:rPr lang="pt-BR" sz="4000" dirty="0">
                <a:solidFill>
                  <a:srgbClr val="C00000"/>
                </a:solidFill>
                <a:latin typeface="Poppins" panose="00000500000000000000" pitchFamily="2" charset="0"/>
                <a:cs typeface="Poppins" panose="00000500000000000000" pitchFamily="2" charset="0"/>
              </a:rPr>
            </a:br>
            <a:endParaRPr lang="pt-BR" sz="4000" dirty="0">
              <a:solidFill>
                <a:srgbClr val="C00000"/>
              </a:solidFill>
              <a:latin typeface="Poppins" panose="00000500000000000000" pitchFamily="2" charset="0"/>
              <a:cs typeface="Poppins" panose="00000500000000000000" pitchFamily="2" charset="0"/>
            </a:endParaRPr>
          </a:p>
        </p:txBody>
      </p:sp>
      <p:sp>
        <p:nvSpPr>
          <p:cNvPr id="3" name="CaixaDeTexto 2">
            <a:extLst>
              <a:ext uri="{FF2B5EF4-FFF2-40B4-BE49-F238E27FC236}">
                <a16:creationId xmlns:a16="http://schemas.microsoft.com/office/drawing/2014/main" id="{FD81B552-1535-DB48-DD86-0F6D326B49D0}"/>
              </a:ext>
            </a:extLst>
          </p:cNvPr>
          <p:cNvSpPr txBox="1"/>
          <p:nvPr/>
        </p:nvSpPr>
        <p:spPr>
          <a:xfrm>
            <a:off x="264405" y="1169597"/>
            <a:ext cx="11446525" cy="4832092"/>
          </a:xfrm>
          <a:prstGeom prst="rect">
            <a:avLst/>
          </a:prstGeom>
          <a:noFill/>
        </p:spPr>
        <p:txBody>
          <a:bodyPr wrap="square">
            <a:spAutoFit/>
          </a:bodyPr>
          <a:lstStyle/>
          <a:p>
            <a:r>
              <a:rPr lang="pt-BR" sz="2200" dirty="0">
                <a:latin typeface="Poppins" panose="00000500000000000000" pitchFamily="2" charset="0"/>
                <a:cs typeface="Poppins" panose="00000500000000000000" pitchFamily="2" charset="0"/>
              </a:rPr>
              <a:t>INFORMAÇÕES GERAIS PARA TODOS OS CASOS</a:t>
            </a:r>
          </a:p>
          <a:p>
            <a:endParaRPr lang="pt-BR" sz="22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pt-BR" sz="2200" b="1" u="sng" dirty="0">
                <a:latin typeface="Poppins" panose="00000500000000000000" pitchFamily="2" charset="0"/>
                <a:cs typeface="Poppins" panose="00000500000000000000" pitchFamily="2" charset="0"/>
              </a:rPr>
              <a:t>Certidão Negativa ou Positiva com Efeitos de Negativa de Débitos:</a:t>
            </a:r>
          </a:p>
          <a:p>
            <a:pPr marL="285750" indent="-285750">
              <a:buFont typeface="Arial" panose="020B0604020202020204" pitchFamily="34" charset="0"/>
              <a:buChar char="•"/>
            </a:pPr>
            <a:endParaRPr lang="pt-BR" sz="2200" dirty="0">
              <a:latin typeface="Poppins" panose="00000500000000000000" pitchFamily="2" charset="0"/>
              <a:cs typeface="Poppins" panose="00000500000000000000" pitchFamily="2" charset="0"/>
            </a:endParaRPr>
          </a:p>
          <a:p>
            <a:r>
              <a:rPr lang="pt-BR" sz="2200" dirty="0">
                <a:latin typeface="Poppins" panose="00000500000000000000" pitchFamily="2" charset="0"/>
                <a:cs typeface="Poppins" panose="00000500000000000000" pitchFamily="2" charset="0"/>
              </a:rPr>
              <a:t>- A Certidão anexada possui nome e CNPJ correspondentes ao da matriz da entidade/OSC?</a:t>
            </a:r>
          </a:p>
          <a:p>
            <a:r>
              <a:rPr lang="pt-BR" sz="2200" dirty="0">
                <a:latin typeface="Poppins" panose="00000500000000000000" pitchFamily="2" charset="0"/>
                <a:cs typeface="Poppins" panose="00000500000000000000" pitchFamily="2" charset="0"/>
              </a:rPr>
              <a:t>- O documento anexado engloba o ano de análise, ano anterior ao do protocolo?</a:t>
            </a:r>
          </a:p>
          <a:p>
            <a:pPr marL="285750" indent="-285750">
              <a:buFontTx/>
              <a:buChar char="-"/>
            </a:pPr>
            <a:endParaRPr lang="pt-BR" sz="22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pt-BR" sz="2200" b="1" u="sng" dirty="0">
                <a:latin typeface="Poppins" panose="00000500000000000000" pitchFamily="2" charset="0"/>
                <a:cs typeface="Poppins" panose="00000500000000000000" pitchFamily="2" charset="0"/>
              </a:rPr>
              <a:t>Certificado de Regularidade do FGTS:</a:t>
            </a:r>
          </a:p>
          <a:p>
            <a:endParaRPr lang="pt-BR" sz="2200" dirty="0">
              <a:latin typeface="Poppins" panose="00000500000000000000" pitchFamily="2" charset="0"/>
              <a:cs typeface="Poppins" panose="00000500000000000000" pitchFamily="2" charset="0"/>
            </a:endParaRPr>
          </a:p>
          <a:p>
            <a:r>
              <a:rPr lang="pt-BR" sz="2200" dirty="0">
                <a:latin typeface="Poppins" panose="00000500000000000000" pitchFamily="2" charset="0"/>
                <a:cs typeface="Poppins" panose="00000500000000000000" pitchFamily="2" charset="0"/>
              </a:rPr>
              <a:t>- A entidade apresentou Certificado de Regularidade do FGTS?</a:t>
            </a:r>
          </a:p>
          <a:p>
            <a:r>
              <a:rPr lang="pt-BR" sz="2200" dirty="0">
                <a:latin typeface="Poppins" panose="00000500000000000000" pitchFamily="2" charset="0"/>
                <a:cs typeface="Poppins" panose="00000500000000000000" pitchFamily="2" charset="0"/>
              </a:rPr>
              <a:t>- O documento anexado engloba o ano de análise, ano anterior ao do protocolo?</a:t>
            </a:r>
          </a:p>
        </p:txBody>
      </p:sp>
    </p:spTree>
    <p:extLst>
      <p:ext uri="{BB962C8B-B14F-4D97-AF65-F5344CB8AC3E}">
        <p14:creationId xmlns:p14="http://schemas.microsoft.com/office/powerpoint/2010/main" val="2382775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91ED047-0497-BA1F-418C-594C88773CD1}"/>
              </a:ext>
            </a:extLst>
          </p:cNvPr>
          <p:cNvSpPr>
            <a:spLocks noGrp="1"/>
          </p:cNvSpPr>
          <p:nvPr>
            <p:ph type="title"/>
          </p:nvPr>
        </p:nvSpPr>
        <p:spPr>
          <a:xfrm>
            <a:off x="448581" y="0"/>
            <a:ext cx="10319275" cy="891936"/>
          </a:xfrm>
        </p:spPr>
        <p:txBody>
          <a:bodyPr>
            <a:noAutofit/>
          </a:bodyPr>
          <a:lstStyle/>
          <a:p>
            <a:br>
              <a:rPr lang="pt-BR" sz="4000" dirty="0">
                <a:solidFill>
                  <a:srgbClr val="C00000"/>
                </a:solidFill>
                <a:latin typeface="Poppins" panose="00000500000000000000" pitchFamily="2" charset="0"/>
                <a:cs typeface="Poppins" panose="00000500000000000000" pitchFamily="2" charset="0"/>
              </a:rPr>
            </a:br>
            <a:r>
              <a:rPr lang="pt-BR" sz="2800" b="1" dirty="0">
                <a:solidFill>
                  <a:srgbClr val="C00000"/>
                </a:solidFill>
                <a:latin typeface="Poppins" panose="00000500000000000000" pitchFamily="2" charset="0"/>
                <a:cs typeface="Poppins" panose="00000500000000000000" pitchFamily="2" charset="0"/>
              </a:rPr>
              <a:t>DOCUMENTOS PARA REQUERIMENTOS CEBAS</a:t>
            </a:r>
            <a:br>
              <a:rPr lang="pt-BR" sz="2800" b="1" dirty="0">
                <a:solidFill>
                  <a:srgbClr val="C00000"/>
                </a:solidFill>
                <a:latin typeface="Poppins" panose="00000500000000000000" pitchFamily="2" charset="0"/>
                <a:cs typeface="Poppins" panose="00000500000000000000" pitchFamily="2" charset="0"/>
              </a:rPr>
            </a:br>
            <a:endParaRPr lang="pt-BR" sz="2800" b="1" dirty="0">
              <a:solidFill>
                <a:srgbClr val="C00000"/>
              </a:solidFill>
              <a:latin typeface="Poppins" panose="00000500000000000000" pitchFamily="2" charset="0"/>
              <a:cs typeface="Poppins" panose="00000500000000000000" pitchFamily="2" charset="0"/>
            </a:endParaRPr>
          </a:p>
        </p:txBody>
      </p:sp>
      <p:sp>
        <p:nvSpPr>
          <p:cNvPr id="9" name="CaixaDeTexto 8">
            <a:extLst>
              <a:ext uri="{FF2B5EF4-FFF2-40B4-BE49-F238E27FC236}">
                <a16:creationId xmlns:a16="http://schemas.microsoft.com/office/drawing/2014/main" id="{C27D35EF-34E3-D9E8-1A11-61C0782A2C97}"/>
              </a:ext>
            </a:extLst>
          </p:cNvPr>
          <p:cNvSpPr txBox="1"/>
          <p:nvPr/>
        </p:nvSpPr>
        <p:spPr>
          <a:xfrm>
            <a:off x="530781" y="992880"/>
            <a:ext cx="11367436" cy="5016758"/>
          </a:xfrm>
          <a:prstGeom prst="rect">
            <a:avLst/>
          </a:prstGeom>
          <a:solidFill>
            <a:schemeClr val="bg1"/>
          </a:solidFill>
        </p:spPr>
        <p:txBody>
          <a:bodyPr wrap="square" rtlCol="0">
            <a:spAutoFit/>
          </a:bodyPr>
          <a:lstStyle/>
          <a:p>
            <a:r>
              <a:rPr lang="pt-BR" sz="2000" dirty="0">
                <a:latin typeface="Poppins" panose="00000500000000000000" pitchFamily="2" charset="0"/>
                <a:cs typeface="Poppins" panose="00000500000000000000" pitchFamily="2" charset="0"/>
              </a:rPr>
              <a:t>INFORMAÇÕES GERAIS PARA TODOS OS CASOS</a:t>
            </a:r>
            <a:endParaRPr lang="pt-BR" sz="2000" b="1" u="sng"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pt-BR" sz="2000" b="1" u="sng"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pt-BR" sz="2000" b="1" u="sng" dirty="0">
                <a:latin typeface="Poppins" panose="00000500000000000000" pitchFamily="2" charset="0"/>
                <a:cs typeface="Poppins" panose="00000500000000000000" pitchFamily="2" charset="0"/>
              </a:rPr>
              <a:t>Ata de eleição</a:t>
            </a:r>
          </a:p>
          <a:p>
            <a:pPr marL="285750" indent="-285750">
              <a:buFont typeface="Arial" panose="020B0604020202020204" pitchFamily="34" charset="0"/>
              <a:buChar char="•"/>
            </a:pPr>
            <a:endParaRPr lang="pt-BR" sz="2000" dirty="0">
              <a:latin typeface="Poppins" panose="00000500000000000000" pitchFamily="2" charset="0"/>
              <a:cs typeface="Poppins" panose="00000500000000000000" pitchFamily="2" charset="0"/>
            </a:endParaRPr>
          </a:p>
          <a:p>
            <a:pPr marL="285750" indent="-285750">
              <a:buFontTx/>
              <a:buChar char="-"/>
            </a:pPr>
            <a:r>
              <a:rPr lang="pt-BR" sz="2000" dirty="0">
                <a:latin typeface="Poppins" panose="00000500000000000000" pitchFamily="2" charset="0"/>
                <a:cs typeface="Poppins" panose="00000500000000000000" pitchFamily="2" charset="0"/>
              </a:rPr>
              <a:t>A ata de eleição dos dirigentes da entidade que engloba a data do requerimento.</a:t>
            </a:r>
          </a:p>
          <a:p>
            <a:pPr marL="285750" indent="-285750">
              <a:buFontTx/>
              <a:buChar char="-"/>
            </a:pPr>
            <a:r>
              <a:rPr lang="pt-BR" sz="2000" dirty="0">
                <a:latin typeface="Poppins" panose="00000500000000000000" pitchFamily="2" charset="0"/>
                <a:cs typeface="Poppins" panose="00000500000000000000" pitchFamily="2" charset="0"/>
              </a:rPr>
              <a:t>O protocolo do requerimento foi realizado pelo presidente ou vice? Caso não tenha sido, verificar se a entidade apresentou procuração.</a:t>
            </a:r>
          </a:p>
          <a:p>
            <a:pPr marL="285750" indent="-285750">
              <a:buFontTx/>
              <a:buChar char="-"/>
            </a:pPr>
            <a:r>
              <a:rPr lang="pt-BR" sz="2000" dirty="0">
                <a:latin typeface="Poppins" panose="00000500000000000000" pitchFamily="2" charset="0"/>
                <a:cs typeface="Poppins" panose="00000500000000000000" pitchFamily="2" charset="0"/>
              </a:rPr>
              <a:t>A ata tem que está registrada em cartório.</a:t>
            </a:r>
          </a:p>
          <a:p>
            <a:pPr marL="285750" indent="-285750">
              <a:buFontTx/>
              <a:buChar char="-"/>
            </a:pPr>
            <a:endParaRPr lang="pt-BR" sz="20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pt-BR" sz="2000" b="1" u="sng" dirty="0">
                <a:latin typeface="Poppins" panose="00000500000000000000" pitchFamily="2" charset="0"/>
                <a:cs typeface="Poppins" panose="00000500000000000000" pitchFamily="2" charset="0"/>
              </a:rPr>
              <a:t>Estatuto Social</a:t>
            </a:r>
          </a:p>
          <a:p>
            <a:endParaRPr lang="pt-BR" sz="2000" dirty="0">
              <a:latin typeface="Poppins" panose="00000500000000000000" pitchFamily="2" charset="0"/>
              <a:cs typeface="Poppins" panose="00000500000000000000" pitchFamily="2" charset="0"/>
            </a:endParaRPr>
          </a:p>
          <a:p>
            <a:r>
              <a:rPr lang="pt-BR" sz="2000" dirty="0">
                <a:latin typeface="Poppins" panose="00000500000000000000" pitchFamily="2" charset="0"/>
                <a:cs typeface="Poppins" panose="00000500000000000000" pitchFamily="2" charset="0"/>
              </a:rPr>
              <a:t>- Está registrado em cartório com as páginas numeradas e carimbadas.</a:t>
            </a:r>
          </a:p>
          <a:p>
            <a:r>
              <a:rPr lang="pt-BR" sz="2000" dirty="0">
                <a:latin typeface="Poppins" panose="00000500000000000000" pitchFamily="2" charset="0"/>
                <a:cs typeface="Poppins" panose="00000500000000000000" pitchFamily="2" charset="0"/>
              </a:rPr>
              <a:t>- Os objetivos são compatíveis com a Lei Orgânica de Assistência Social.</a:t>
            </a:r>
          </a:p>
          <a:p>
            <a:r>
              <a:rPr lang="pt-BR" sz="2000" dirty="0">
                <a:latin typeface="Poppins" panose="00000500000000000000" pitchFamily="2" charset="0"/>
                <a:cs typeface="Poppins" panose="00000500000000000000" pitchFamily="2" charset="0"/>
              </a:rPr>
              <a:t>- Existe cláusula de dissolução consoante à LC 187/2021? “... </a:t>
            </a:r>
            <a:r>
              <a:rPr lang="pt-BR" sz="2000" i="1" dirty="0">
                <a:latin typeface="Poppins" panose="00000500000000000000" pitchFamily="2" charset="0"/>
                <a:cs typeface="Poppins" panose="00000500000000000000" pitchFamily="2" charset="0"/>
              </a:rPr>
              <a:t>destinação do eventual patrimônio remanescente a entidades beneficentes certificadas ou a entidades públicas.”</a:t>
            </a:r>
          </a:p>
        </p:txBody>
      </p:sp>
    </p:spTree>
    <p:extLst>
      <p:ext uri="{BB962C8B-B14F-4D97-AF65-F5344CB8AC3E}">
        <p14:creationId xmlns:p14="http://schemas.microsoft.com/office/powerpoint/2010/main" val="4151748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91ED047-0497-BA1F-418C-594C88773CD1}"/>
              </a:ext>
            </a:extLst>
          </p:cNvPr>
          <p:cNvSpPr>
            <a:spLocks noGrp="1"/>
          </p:cNvSpPr>
          <p:nvPr>
            <p:ph type="title"/>
          </p:nvPr>
        </p:nvSpPr>
        <p:spPr>
          <a:xfrm>
            <a:off x="320061" y="188165"/>
            <a:ext cx="10319275" cy="891936"/>
          </a:xfrm>
        </p:spPr>
        <p:txBody>
          <a:bodyPr>
            <a:noAutofit/>
          </a:bodyPr>
          <a:lstStyle/>
          <a:p>
            <a:br>
              <a:rPr lang="pt-BR" sz="4000" dirty="0">
                <a:solidFill>
                  <a:srgbClr val="C00000"/>
                </a:solidFill>
                <a:latin typeface="Poppins" panose="00000500000000000000" pitchFamily="2" charset="0"/>
                <a:cs typeface="Poppins" panose="00000500000000000000" pitchFamily="2" charset="0"/>
              </a:rPr>
            </a:br>
            <a:r>
              <a:rPr lang="pt-BR" sz="2800" b="1" dirty="0">
                <a:solidFill>
                  <a:srgbClr val="C00000"/>
                </a:solidFill>
                <a:latin typeface="Poppins" panose="00000500000000000000" pitchFamily="2" charset="0"/>
                <a:cs typeface="Poppins" panose="00000500000000000000" pitchFamily="2" charset="0"/>
              </a:rPr>
              <a:t>DOCUMENTOS PARA REQUERIMENTOS CEBAS</a:t>
            </a:r>
            <a:br>
              <a:rPr lang="pt-BR" sz="2800" b="1" dirty="0">
                <a:solidFill>
                  <a:srgbClr val="C00000"/>
                </a:solidFill>
                <a:latin typeface="Poppins" panose="00000500000000000000" pitchFamily="2" charset="0"/>
                <a:cs typeface="Poppins" panose="00000500000000000000" pitchFamily="2" charset="0"/>
              </a:rPr>
            </a:br>
            <a:endParaRPr lang="pt-BR" sz="2800" b="1" dirty="0">
              <a:solidFill>
                <a:srgbClr val="C00000"/>
              </a:solidFill>
              <a:latin typeface="Poppins" panose="00000500000000000000" pitchFamily="2" charset="0"/>
              <a:cs typeface="Poppins" panose="00000500000000000000" pitchFamily="2" charset="0"/>
            </a:endParaRPr>
          </a:p>
        </p:txBody>
      </p:sp>
      <p:sp>
        <p:nvSpPr>
          <p:cNvPr id="3" name="CaixaDeTexto 2">
            <a:extLst>
              <a:ext uri="{FF2B5EF4-FFF2-40B4-BE49-F238E27FC236}">
                <a16:creationId xmlns:a16="http://schemas.microsoft.com/office/drawing/2014/main" id="{3EE8C73A-87D1-36E6-0331-44CE172FB190}"/>
              </a:ext>
            </a:extLst>
          </p:cNvPr>
          <p:cNvSpPr txBox="1"/>
          <p:nvPr/>
        </p:nvSpPr>
        <p:spPr>
          <a:xfrm>
            <a:off x="320061" y="1080101"/>
            <a:ext cx="11551878" cy="5016758"/>
          </a:xfrm>
          <a:prstGeom prst="rect">
            <a:avLst/>
          </a:prstGeom>
          <a:noFill/>
        </p:spPr>
        <p:txBody>
          <a:bodyPr wrap="square">
            <a:spAutoFit/>
          </a:bodyPr>
          <a:lstStyle/>
          <a:p>
            <a:r>
              <a:rPr lang="pt-BR" sz="2000" dirty="0">
                <a:latin typeface="Poppins" panose="00000500000000000000" pitchFamily="2" charset="0"/>
                <a:cs typeface="Poppins" panose="00000500000000000000" pitchFamily="2" charset="0"/>
              </a:rPr>
              <a:t>INFORMAÇÕES GERAIS PARA TODOS OS CASOS</a:t>
            </a:r>
            <a:endParaRPr lang="pt-BR" sz="2000" b="1" u="sng"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pt-BR" sz="2000" b="1" u="sng"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pt-BR" sz="2000" b="1" u="sng" dirty="0">
                <a:latin typeface="Poppins" panose="00000500000000000000" pitchFamily="2" charset="0"/>
                <a:cs typeface="Poppins" panose="00000500000000000000" pitchFamily="2" charset="0"/>
              </a:rPr>
              <a:t>Comprovante de Inscrição no CMAS ou CAS/DF:</a:t>
            </a:r>
          </a:p>
          <a:p>
            <a:endParaRPr lang="pt-BR" sz="2000" dirty="0">
              <a:latin typeface="Poppins" panose="00000500000000000000" pitchFamily="2" charset="0"/>
              <a:cs typeface="Poppins" panose="00000500000000000000" pitchFamily="2" charset="0"/>
            </a:endParaRPr>
          </a:p>
          <a:p>
            <a:r>
              <a:rPr lang="pt-BR" sz="2000" dirty="0">
                <a:latin typeface="Poppins" panose="00000500000000000000" pitchFamily="2" charset="0"/>
                <a:cs typeface="Poppins" panose="00000500000000000000" pitchFamily="2" charset="0"/>
              </a:rPr>
              <a:t>	</a:t>
            </a:r>
            <a:r>
              <a:rPr lang="pt-BR" sz="2000" u="sng" dirty="0">
                <a:latin typeface="Poppins" panose="00000500000000000000" pitchFamily="2" charset="0"/>
                <a:cs typeface="Poppins" panose="00000500000000000000" pitchFamily="2" charset="0"/>
              </a:rPr>
              <a:t>Concessão</a:t>
            </a:r>
            <a:r>
              <a:rPr lang="pt-BR" sz="2000" dirty="0">
                <a:latin typeface="Poppins" panose="00000500000000000000" pitchFamily="2" charset="0"/>
                <a:cs typeface="Poppins" panose="00000500000000000000" pitchFamily="2" charset="0"/>
              </a:rPr>
              <a:t>: comprovante pode ser do ano do protocolo ou do ano anterior.</a:t>
            </a:r>
          </a:p>
          <a:p>
            <a:r>
              <a:rPr lang="pt-BR" sz="2000" dirty="0">
                <a:latin typeface="Poppins" panose="00000500000000000000" pitchFamily="2" charset="0"/>
                <a:cs typeface="Poppins" panose="00000500000000000000" pitchFamily="2" charset="0"/>
              </a:rPr>
              <a:t>	</a:t>
            </a:r>
            <a:r>
              <a:rPr lang="pt-BR" sz="2000" u="sng" dirty="0">
                <a:latin typeface="Poppins" panose="00000500000000000000" pitchFamily="2" charset="0"/>
                <a:cs typeface="Poppins" panose="00000500000000000000" pitchFamily="2" charset="0"/>
              </a:rPr>
              <a:t>Renovação</a:t>
            </a:r>
            <a:r>
              <a:rPr lang="pt-BR" sz="2000" dirty="0">
                <a:latin typeface="Poppins" panose="00000500000000000000" pitchFamily="2" charset="0"/>
                <a:cs typeface="Poppins" panose="00000500000000000000" pitchFamily="2" charset="0"/>
              </a:rPr>
              <a:t>: comprovante somente do ano anterior ao do protocolo.</a:t>
            </a:r>
          </a:p>
          <a:p>
            <a:pPr marL="285750" indent="-285750">
              <a:buFontTx/>
              <a:buChar char="-"/>
            </a:pPr>
            <a:endParaRPr lang="pt-BR" sz="2000" dirty="0">
              <a:latin typeface="Poppins" panose="00000500000000000000" pitchFamily="2" charset="0"/>
              <a:cs typeface="Poppins" panose="00000500000000000000" pitchFamily="2" charset="0"/>
            </a:endParaRPr>
          </a:p>
          <a:p>
            <a:pPr marL="285750" indent="-285750">
              <a:buFontTx/>
              <a:buChar char="-"/>
            </a:pPr>
            <a:r>
              <a:rPr lang="pt-BR" sz="2000" dirty="0">
                <a:latin typeface="Poppins" panose="00000500000000000000" pitchFamily="2" charset="0"/>
                <a:cs typeface="Poppins" panose="00000500000000000000" pitchFamily="2" charset="0"/>
              </a:rPr>
              <a:t>A entidade é de atendimento ou de Assessoramento, Defesa e Garantia de Direitos (ADGD)?</a:t>
            </a:r>
          </a:p>
          <a:p>
            <a:pPr marL="285750" indent="-285750">
              <a:buFontTx/>
              <a:buChar char="-"/>
            </a:pPr>
            <a:endParaRPr lang="pt-BR" sz="2000" dirty="0">
              <a:latin typeface="Poppins" panose="00000500000000000000" pitchFamily="2" charset="0"/>
              <a:cs typeface="Poppins" panose="00000500000000000000" pitchFamily="2" charset="0"/>
            </a:endParaRPr>
          </a:p>
          <a:p>
            <a:r>
              <a:rPr lang="pt-BR" sz="2000" dirty="0">
                <a:latin typeface="Poppins" panose="00000500000000000000" pitchFamily="2" charset="0"/>
                <a:cs typeface="Poppins" panose="00000500000000000000" pitchFamily="2" charset="0"/>
              </a:rPr>
              <a:t>	</a:t>
            </a:r>
            <a:r>
              <a:rPr lang="pt-BR" sz="2000" u="sng" dirty="0">
                <a:latin typeface="Poppins" panose="00000500000000000000" pitchFamily="2" charset="0"/>
                <a:cs typeface="Poppins" panose="00000500000000000000" pitchFamily="2" charset="0"/>
              </a:rPr>
              <a:t>Atendimento</a:t>
            </a:r>
            <a:r>
              <a:rPr lang="pt-BR" sz="2000" dirty="0">
                <a:latin typeface="Poppins" panose="00000500000000000000" pitchFamily="2" charset="0"/>
                <a:cs typeface="Poppins" panose="00000500000000000000" pitchFamily="2" charset="0"/>
              </a:rPr>
              <a:t>: Devem constar os </a:t>
            </a:r>
            <a:r>
              <a:rPr lang="pt-BR" sz="2000" dirty="0" err="1">
                <a:latin typeface="Poppins" panose="00000500000000000000" pitchFamily="2" charset="0"/>
                <a:cs typeface="Poppins" panose="00000500000000000000" pitchFamily="2" charset="0"/>
              </a:rPr>
              <a:t>CMASs</a:t>
            </a:r>
            <a:r>
              <a:rPr lang="pt-BR" sz="2000" dirty="0">
                <a:latin typeface="Poppins" panose="00000500000000000000" pitchFamily="2" charset="0"/>
                <a:cs typeface="Poppins" panose="00000500000000000000" pitchFamily="2" charset="0"/>
              </a:rPr>
              <a:t> de no mínimo 90% dos municípios de atuação. Essa regra, portanto, somente pode ser aplicada em casos com entidades que atuam em 10 municípios ou mais.</a:t>
            </a:r>
          </a:p>
          <a:p>
            <a:endParaRPr lang="pt-BR" sz="2000" dirty="0">
              <a:latin typeface="Poppins" panose="00000500000000000000" pitchFamily="2" charset="0"/>
              <a:cs typeface="Poppins" panose="00000500000000000000" pitchFamily="2" charset="0"/>
            </a:endParaRPr>
          </a:p>
          <a:p>
            <a:r>
              <a:rPr lang="pt-BR" sz="2000" dirty="0">
                <a:latin typeface="Poppins" panose="00000500000000000000" pitchFamily="2" charset="0"/>
                <a:cs typeface="Poppins" panose="00000500000000000000" pitchFamily="2" charset="0"/>
              </a:rPr>
              <a:t>	</a:t>
            </a:r>
            <a:r>
              <a:rPr lang="pt-BR" sz="2000" u="sng" dirty="0">
                <a:latin typeface="Poppins" panose="00000500000000000000" pitchFamily="2" charset="0"/>
                <a:cs typeface="Poppins" panose="00000500000000000000" pitchFamily="2" charset="0"/>
              </a:rPr>
              <a:t>ADGD</a:t>
            </a:r>
            <a:r>
              <a:rPr lang="pt-BR" sz="2000" dirty="0">
                <a:latin typeface="Poppins" panose="00000500000000000000" pitchFamily="2" charset="0"/>
                <a:cs typeface="Poppins" panose="00000500000000000000" pitchFamily="2" charset="0"/>
              </a:rPr>
              <a:t>: deve comprovar o comprovante de CMAS da sede, apenas.</a:t>
            </a:r>
          </a:p>
          <a:p>
            <a:r>
              <a:rPr lang="pt-BR" sz="2000" dirty="0">
                <a:latin typeface="Poppins" panose="00000500000000000000" pitchFamily="2" charset="0"/>
                <a:cs typeface="Poppins" panose="00000500000000000000" pitchFamily="2" charset="0"/>
              </a:rPr>
              <a:t>- O presidente do CMAS assina o comprovante de inscrição?</a:t>
            </a:r>
          </a:p>
        </p:txBody>
      </p:sp>
    </p:spTree>
    <p:extLst>
      <p:ext uri="{BB962C8B-B14F-4D97-AF65-F5344CB8AC3E}">
        <p14:creationId xmlns:p14="http://schemas.microsoft.com/office/powerpoint/2010/main" val="230882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91ED047-0497-BA1F-418C-594C88773CD1}"/>
              </a:ext>
            </a:extLst>
          </p:cNvPr>
          <p:cNvSpPr>
            <a:spLocks noGrp="1"/>
          </p:cNvSpPr>
          <p:nvPr>
            <p:ph type="title"/>
          </p:nvPr>
        </p:nvSpPr>
        <p:spPr>
          <a:xfrm>
            <a:off x="349429" y="221215"/>
            <a:ext cx="10319275" cy="891936"/>
          </a:xfrm>
        </p:spPr>
        <p:txBody>
          <a:bodyPr>
            <a:noAutofit/>
          </a:bodyPr>
          <a:lstStyle/>
          <a:p>
            <a:br>
              <a:rPr lang="pt-BR" sz="4000" dirty="0">
                <a:solidFill>
                  <a:srgbClr val="C00000"/>
                </a:solidFill>
                <a:latin typeface="Poppins" panose="00000500000000000000" pitchFamily="2" charset="0"/>
                <a:cs typeface="Poppins" panose="00000500000000000000" pitchFamily="2" charset="0"/>
              </a:rPr>
            </a:br>
            <a:r>
              <a:rPr lang="pt-BR" sz="2800" b="1" dirty="0">
                <a:solidFill>
                  <a:srgbClr val="C00000"/>
                </a:solidFill>
                <a:latin typeface="Poppins" panose="00000500000000000000" pitchFamily="2" charset="0"/>
                <a:cs typeface="Poppins" panose="00000500000000000000" pitchFamily="2" charset="0"/>
              </a:rPr>
              <a:t>DOCUMENTOS PARA REQUERIMENTOS CEBAS</a:t>
            </a:r>
            <a:br>
              <a:rPr lang="pt-BR" sz="2800" b="1" dirty="0">
                <a:solidFill>
                  <a:srgbClr val="C00000"/>
                </a:solidFill>
                <a:latin typeface="Poppins" panose="00000500000000000000" pitchFamily="2" charset="0"/>
                <a:cs typeface="Poppins" panose="00000500000000000000" pitchFamily="2" charset="0"/>
              </a:rPr>
            </a:br>
            <a:endParaRPr lang="pt-BR" sz="2800" b="1" dirty="0">
              <a:solidFill>
                <a:srgbClr val="C00000"/>
              </a:solidFill>
              <a:latin typeface="Poppins" panose="00000500000000000000" pitchFamily="2" charset="0"/>
              <a:cs typeface="Poppins" panose="00000500000000000000" pitchFamily="2" charset="0"/>
            </a:endParaRPr>
          </a:p>
        </p:txBody>
      </p:sp>
      <p:sp>
        <p:nvSpPr>
          <p:cNvPr id="7" name="CaixaDeTexto 6">
            <a:extLst>
              <a:ext uri="{FF2B5EF4-FFF2-40B4-BE49-F238E27FC236}">
                <a16:creationId xmlns:a16="http://schemas.microsoft.com/office/drawing/2014/main" id="{C27D35EF-34E3-D9E8-1A11-61C0782A2C97}"/>
              </a:ext>
            </a:extLst>
          </p:cNvPr>
          <p:cNvSpPr txBox="1"/>
          <p:nvPr/>
        </p:nvSpPr>
        <p:spPr>
          <a:xfrm>
            <a:off x="798787" y="1433108"/>
            <a:ext cx="10319275" cy="4493538"/>
          </a:xfrm>
          <a:prstGeom prst="rect">
            <a:avLst/>
          </a:prstGeom>
          <a:solidFill>
            <a:schemeClr val="bg1"/>
          </a:solidFill>
        </p:spPr>
        <p:txBody>
          <a:bodyPr wrap="square" rtlCol="0">
            <a:spAutoFit/>
          </a:bodyPr>
          <a:lstStyle/>
          <a:p>
            <a:r>
              <a:rPr lang="pt-BR" sz="2200" dirty="0">
                <a:latin typeface="Poppins" panose="00000500000000000000" pitchFamily="2" charset="0"/>
                <a:cs typeface="Poppins" panose="00000500000000000000" pitchFamily="2" charset="0"/>
              </a:rPr>
              <a:t>INFORMAÇÕES GERAIS PARA TODOS OS CASOS</a:t>
            </a:r>
            <a:endParaRPr lang="pt-BR" sz="2200" b="1" u="sng"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pt-BR" sz="2200" b="1" u="sng"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pt-BR" sz="2200" b="1" u="sng" dirty="0">
                <a:latin typeface="Poppins" panose="00000500000000000000" pitchFamily="2" charset="0"/>
                <a:cs typeface="Poppins" panose="00000500000000000000" pitchFamily="2" charset="0"/>
              </a:rPr>
              <a:t>Relatório de Atividades:</a:t>
            </a:r>
          </a:p>
          <a:p>
            <a:pPr marL="285750" indent="-285750">
              <a:buFont typeface="Arial" panose="020B0604020202020204" pitchFamily="34" charset="0"/>
              <a:buChar char="•"/>
            </a:pPr>
            <a:endParaRPr lang="pt-BR" sz="2200" dirty="0">
              <a:latin typeface="Poppins" panose="00000500000000000000" pitchFamily="2" charset="0"/>
              <a:cs typeface="Poppins" panose="00000500000000000000" pitchFamily="2" charset="0"/>
            </a:endParaRPr>
          </a:p>
          <a:p>
            <a:pPr marL="285750" indent="-285750">
              <a:buFontTx/>
              <a:buChar char="-"/>
            </a:pPr>
            <a:r>
              <a:rPr lang="pt-BR" sz="2200" dirty="0">
                <a:latin typeface="Poppins" panose="00000500000000000000" pitchFamily="2" charset="0"/>
                <a:cs typeface="Poppins" panose="00000500000000000000" pitchFamily="2" charset="0"/>
              </a:rPr>
              <a:t>Corresponde ao ano anterior ao do protocolo</a:t>
            </a:r>
          </a:p>
          <a:p>
            <a:pPr marL="285750" indent="-285750">
              <a:buFontTx/>
              <a:buChar char="-"/>
            </a:pPr>
            <a:endParaRPr lang="pt-BR" sz="2200" dirty="0">
              <a:latin typeface="Poppins" panose="00000500000000000000" pitchFamily="2" charset="0"/>
              <a:cs typeface="Poppins" panose="00000500000000000000" pitchFamily="2" charset="0"/>
            </a:endParaRPr>
          </a:p>
          <a:p>
            <a:pPr marL="285750" indent="-285750">
              <a:buFontTx/>
              <a:buChar char="-"/>
            </a:pPr>
            <a:r>
              <a:rPr lang="pt-BR" sz="2200" dirty="0">
                <a:latin typeface="Poppins" panose="00000500000000000000" pitchFamily="2" charset="0"/>
                <a:cs typeface="Poppins" panose="00000500000000000000" pitchFamily="2" charset="0"/>
              </a:rPr>
              <a:t>O MDS construiu um modelo que pode ser encontrado na Portaria nº 952/2023</a:t>
            </a:r>
          </a:p>
          <a:p>
            <a:pPr marL="285750" indent="-285750">
              <a:buFontTx/>
              <a:buChar char="-"/>
            </a:pPr>
            <a:endParaRPr lang="pt-BR" sz="2200" dirty="0">
              <a:latin typeface="Poppins" panose="00000500000000000000" pitchFamily="2" charset="0"/>
              <a:cs typeface="Poppins" panose="00000500000000000000" pitchFamily="2" charset="0"/>
            </a:endParaRPr>
          </a:p>
          <a:p>
            <a:pPr marL="285750" indent="-285750">
              <a:buFontTx/>
              <a:buChar char="-"/>
            </a:pPr>
            <a:r>
              <a:rPr lang="pt-BR" sz="2200" dirty="0">
                <a:latin typeface="Poppins" panose="00000500000000000000" pitchFamily="2" charset="0"/>
                <a:cs typeface="Poppins" panose="00000500000000000000" pitchFamily="2" charset="0"/>
              </a:rPr>
              <a:t>O documento tem que conter a descrição das atividades da Entidade de forma clara e organizada por área de atuação (Assistência Social, Educação, Saúde e Redução da Demanda de Drogas)?</a:t>
            </a:r>
          </a:p>
          <a:p>
            <a:pPr marL="285750" indent="-285750">
              <a:buFontTx/>
              <a:buChar char="-"/>
            </a:pPr>
            <a:endParaRPr lang="pt-BR" sz="2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1094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91ED047-0497-BA1F-418C-594C88773CD1}"/>
              </a:ext>
            </a:extLst>
          </p:cNvPr>
          <p:cNvSpPr>
            <a:spLocks noGrp="1"/>
          </p:cNvSpPr>
          <p:nvPr>
            <p:ph type="title"/>
          </p:nvPr>
        </p:nvSpPr>
        <p:spPr>
          <a:xfrm>
            <a:off x="104019" y="103747"/>
            <a:ext cx="10319275" cy="891936"/>
          </a:xfrm>
        </p:spPr>
        <p:txBody>
          <a:bodyPr>
            <a:noAutofit/>
          </a:bodyPr>
          <a:lstStyle/>
          <a:p>
            <a:br>
              <a:rPr lang="pt-BR" sz="4000" dirty="0">
                <a:solidFill>
                  <a:srgbClr val="C00000"/>
                </a:solidFill>
                <a:latin typeface="Poppins" panose="00000500000000000000" pitchFamily="2" charset="0"/>
                <a:cs typeface="Poppins" panose="00000500000000000000" pitchFamily="2" charset="0"/>
              </a:rPr>
            </a:br>
            <a:r>
              <a:rPr lang="pt-BR" sz="2800" b="1" dirty="0">
                <a:solidFill>
                  <a:srgbClr val="C00000"/>
                </a:solidFill>
                <a:latin typeface="Poppins" panose="00000500000000000000" pitchFamily="2" charset="0"/>
                <a:cs typeface="Poppins" panose="00000500000000000000" pitchFamily="2" charset="0"/>
              </a:rPr>
              <a:t>DOCUMENTOS PARA REQUERIMENTOS CEBAS</a:t>
            </a:r>
            <a:br>
              <a:rPr lang="pt-BR" sz="4000" dirty="0">
                <a:solidFill>
                  <a:srgbClr val="C00000"/>
                </a:solidFill>
                <a:latin typeface="Poppins" panose="00000500000000000000" pitchFamily="2" charset="0"/>
                <a:cs typeface="Poppins" panose="00000500000000000000" pitchFamily="2" charset="0"/>
              </a:rPr>
            </a:br>
            <a:endParaRPr lang="pt-BR" sz="4000" dirty="0">
              <a:solidFill>
                <a:srgbClr val="C00000"/>
              </a:solidFill>
              <a:latin typeface="Poppins" panose="00000500000000000000" pitchFamily="2" charset="0"/>
              <a:cs typeface="Poppins" panose="00000500000000000000" pitchFamily="2" charset="0"/>
            </a:endParaRPr>
          </a:p>
        </p:txBody>
      </p:sp>
      <p:sp>
        <p:nvSpPr>
          <p:cNvPr id="6" name="CaixaDeTexto 5">
            <a:extLst>
              <a:ext uri="{FF2B5EF4-FFF2-40B4-BE49-F238E27FC236}">
                <a16:creationId xmlns:a16="http://schemas.microsoft.com/office/drawing/2014/main" id="{C27D35EF-34E3-D9E8-1A11-61C0782A2C97}"/>
              </a:ext>
            </a:extLst>
          </p:cNvPr>
          <p:cNvSpPr txBox="1"/>
          <p:nvPr/>
        </p:nvSpPr>
        <p:spPr>
          <a:xfrm>
            <a:off x="481986" y="983750"/>
            <a:ext cx="11710014" cy="5324535"/>
          </a:xfrm>
          <a:prstGeom prst="rect">
            <a:avLst/>
          </a:prstGeom>
          <a:solidFill>
            <a:schemeClr val="bg1"/>
          </a:solidFill>
        </p:spPr>
        <p:txBody>
          <a:bodyPr wrap="square" rtlCol="0">
            <a:spAutoFit/>
          </a:bodyPr>
          <a:lstStyle/>
          <a:p>
            <a:r>
              <a:rPr lang="pt-BR" sz="2000" dirty="0">
                <a:latin typeface="Poppins" panose="00000500000000000000" pitchFamily="2" charset="0"/>
                <a:cs typeface="Poppins" panose="00000500000000000000" pitchFamily="2" charset="0"/>
              </a:rPr>
              <a:t>INFORMAÇÕES GERAIS PARA TODOS OS CASOS</a:t>
            </a:r>
            <a:endParaRPr lang="pt-BR" sz="2000" b="1" u="sng"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pt-BR" sz="2000" b="1" u="sng" dirty="0">
              <a:latin typeface="Poppins" panose="00000500000000000000" pitchFamily="2" charset="0"/>
              <a:cs typeface="Poppins" panose="00000500000000000000" pitchFamily="2" charset="0"/>
            </a:endParaRPr>
          </a:p>
          <a:p>
            <a:r>
              <a:rPr lang="pt-BR" sz="2000" b="1" dirty="0">
                <a:latin typeface="Poppins" panose="00000500000000000000" pitchFamily="2" charset="0"/>
                <a:cs typeface="Poppins" panose="00000500000000000000" pitchFamily="2" charset="0"/>
              </a:rPr>
              <a:t>Documentos Contábeis:</a:t>
            </a:r>
          </a:p>
          <a:p>
            <a:pPr marL="342900" indent="-342900">
              <a:buFont typeface="Wingdings" panose="05000000000000000000" pitchFamily="2" charset="2"/>
              <a:buChar char="ü"/>
            </a:pPr>
            <a:r>
              <a:rPr lang="pt-BR" sz="2000" b="1" dirty="0">
                <a:latin typeface="Poppins" panose="00000500000000000000" pitchFamily="2" charset="0"/>
                <a:cs typeface="Poppins" panose="00000500000000000000" pitchFamily="2" charset="0"/>
              </a:rPr>
              <a:t>Demonstração de Resultado do Exercício (DRE)</a:t>
            </a:r>
          </a:p>
          <a:p>
            <a:pPr marL="285750" indent="-285750">
              <a:buFont typeface="Arial" panose="020B0604020202020204" pitchFamily="34" charset="0"/>
              <a:buChar char="•"/>
            </a:pPr>
            <a:endParaRPr lang="pt-BR" sz="2000" b="1" dirty="0">
              <a:latin typeface="Poppins" panose="00000500000000000000" pitchFamily="2" charset="0"/>
              <a:cs typeface="Poppins" panose="00000500000000000000" pitchFamily="2" charset="0"/>
            </a:endParaRPr>
          </a:p>
          <a:p>
            <a:pPr marL="285750" indent="-285750">
              <a:buFontTx/>
              <a:buChar char="-"/>
            </a:pPr>
            <a:r>
              <a:rPr lang="pt-BR" sz="2000" dirty="0">
                <a:latin typeface="Poppins" panose="00000500000000000000" pitchFamily="2" charset="0"/>
                <a:cs typeface="Poppins" panose="00000500000000000000" pitchFamily="2" charset="0"/>
              </a:rPr>
              <a:t>Apresentar documento do ano anterior ao do protocolo;</a:t>
            </a:r>
          </a:p>
          <a:p>
            <a:pPr marL="285750" indent="-285750">
              <a:buFontTx/>
              <a:buChar char="-"/>
            </a:pPr>
            <a:r>
              <a:rPr lang="pt-BR" sz="2000" dirty="0">
                <a:latin typeface="Poppins" panose="00000500000000000000" pitchFamily="2" charset="0"/>
                <a:cs typeface="Poppins" panose="00000500000000000000" pitchFamily="2" charset="0"/>
              </a:rPr>
              <a:t>Estar assinado por profissional com registro no CRC;</a:t>
            </a:r>
          </a:p>
          <a:p>
            <a:pPr marL="285750" indent="-285750">
              <a:buFontTx/>
              <a:buChar char="-"/>
            </a:pPr>
            <a:r>
              <a:rPr lang="pt-BR" sz="2000" dirty="0">
                <a:latin typeface="Poppins" panose="00000500000000000000" pitchFamily="2" charset="0"/>
                <a:cs typeface="Poppins" panose="00000500000000000000" pitchFamily="2" charset="0"/>
              </a:rPr>
              <a:t>Apresentar receitas, custos e despesas de forma segregada.</a:t>
            </a:r>
          </a:p>
          <a:p>
            <a:pPr marL="285750" indent="-285750">
              <a:buFontTx/>
              <a:buChar char="-"/>
            </a:pPr>
            <a:endParaRPr lang="pt-BR" sz="20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pt-BR" sz="2000" b="1" dirty="0">
                <a:latin typeface="Poppins" panose="00000500000000000000" pitchFamily="2" charset="0"/>
                <a:cs typeface="Poppins" panose="00000500000000000000" pitchFamily="2" charset="0"/>
              </a:rPr>
              <a:t>Notas Explicativas </a:t>
            </a:r>
          </a:p>
          <a:p>
            <a:pPr marL="285750" indent="-285750">
              <a:buFont typeface="Arial" panose="020B0604020202020204" pitchFamily="34" charset="0"/>
              <a:buChar char="•"/>
            </a:pPr>
            <a:endParaRPr lang="pt-BR" sz="2000" b="1" dirty="0">
              <a:latin typeface="Poppins" panose="00000500000000000000" pitchFamily="2" charset="0"/>
              <a:cs typeface="Poppins" panose="00000500000000000000" pitchFamily="2" charset="0"/>
            </a:endParaRPr>
          </a:p>
          <a:p>
            <a:pPr marL="285750" indent="-285750">
              <a:buFontTx/>
              <a:buChar char="-"/>
            </a:pPr>
            <a:r>
              <a:rPr lang="pt-BR" sz="2000" dirty="0">
                <a:latin typeface="Poppins" panose="00000500000000000000" pitchFamily="2" charset="0"/>
                <a:cs typeface="Poppins" panose="00000500000000000000" pitchFamily="2" charset="0"/>
              </a:rPr>
              <a:t>Apresentar documento do ano anterior ao do protocolo;</a:t>
            </a:r>
          </a:p>
          <a:p>
            <a:pPr marL="285750" indent="-285750">
              <a:buFontTx/>
              <a:buChar char="-"/>
            </a:pPr>
            <a:r>
              <a:rPr lang="pt-BR" sz="2000" dirty="0">
                <a:latin typeface="Poppins" panose="00000500000000000000" pitchFamily="2" charset="0"/>
                <a:cs typeface="Poppins" panose="00000500000000000000" pitchFamily="2" charset="0"/>
              </a:rPr>
              <a:t>Estar assinado por profissional com registro no CRC;</a:t>
            </a:r>
          </a:p>
          <a:p>
            <a:pPr marL="285750" indent="-285750">
              <a:buFontTx/>
              <a:buChar char="-"/>
            </a:pPr>
            <a:r>
              <a:rPr lang="pt-BR" sz="2000" dirty="0">
                <a:latin typeface="Poppins" panose="00000500000000000000" pitchFamily="2" charset="0"/>
                <a:cs typeface="Poppins" panose="00000500000000000000" pitchFamily="2" charset="0"/>
              </a:rPr>
              <a:t>Esclarece a origem e destino das Receitas/Despesas;</a:t>
            </a:r>
          </a:p>
          <a:p>
            <a:pPr marL="285750" indent="-285750">
              <a:buFontTx/>
              <a:buChar char="-"/>
            </a:pPr>
            <a:r>
              <a:rPr lang="pt-BR" sz="2000" dirty="0">
                <a:latin typeface="Poppins" panose="00000500000000000000" pitchFamily="2" charset="0"/>
                <a:cs typeface="Poppins" panose="00000500000000000000" pitchFamily="2" charset="0"/>
              </a:rPr>
              <a:t>Demonstra a segregação dos custos e despesas para cada área de atuação da OSC.</a:t>
            </a:r>
          </a:p>
          <a:p>
            <a:pPr marL="285750" indent="-285750">
              <a:buFontTx/>
              <a:buChar char="-"/>
            </a:pPr>
            <a:endParaRPr lang="pt-BR" sz="2000" dirty="0">
              <a:latin typeface="Poppins" panose="00000500000000000000" pitchFamily="2" charset="0"/>
              <a:cs typeface="Poppins" panose="00000500000000000000" pitchFamily="2" charset="0"/>
            </a:endParaRPr>
          </a:p>
          <a:p>
            <a:r>
              <a:rPr lang="pt-BR" sz="2000" dirty="0">
                <a:latin typeface="Poppins" panose="00000500000000000000" pitchFamily="2" charset="0"/>
                <a:cs typeface="Poppins" panose="00000500000000000000" pitchFamily="2" charset="0"/>
              </a:rPr>
              <a:t>OBSERVAÇÃO: ANÁLISE DE PREPONDERÂNCIA COM BASE NOS DOCUMENTOS CONTÁBEIS</a:t>
            </a:r>
          </a:p>
        </p:txBody>
      </p:sp>
    </p:spTree>
    <p:extLst>
      <p:ext uri="{BB962C8B-B14F-4D97-AF65-F5344CB8AC3E}">
        <p14:creationId xmlns:p14="http://schemas.microsoft.com/office/powerpoint/2010/main" val="2331641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91ED047-0497-BA1F-418C-594C88773CD1}"/>
              </a:ext>
            </a:extLst>
          </p:cNvPr>
          <p:cNvSpPr>
            <a:spLocks noGrp="1"/>
          </p:cNvSpPr>
          <p:nvPr>
            <p:ph type="title"/>
          </p:nvPr>
        </p:nvSpPr>
        <p:spPr>
          <a:xfrm>
            <a:off x="320061" y="251671"/>
            <a:ext cx="10319275" cy="891936"/>
          </a:xfrm>
        </p:spPr>
        <p:txBody>
          <a:bodyPr>
            <a:noAutofit/>
          </a:bodyPr>
          <a:lstStyle/>
          <a:p>
            <a:br>
              <a:rPr lang="pt-BR" sz="4000" dirty="0">
                <a:solidFill>
                  <a:srgbClr val="C00000"/>
                </a:solidFill>
                <a:latin typeface="Poppins" panose="00000500000000000000" pitchFamily="2" charset="0"/>
                <a:cs typeface="Poppins" panose="00000500000000000000" pitchFamily="2" charset="0"/>
              </a:rPr>
            </a:br>
            <a:r>
              <a:rPr lang="pt-BR" sz="2800" b="1" dirty="0">
                <a:solidFill>
                  <a:srgbClr val="C00000"/>
                </a:solidFill>
                <a:latin typeface="Poppins" panose="00000500000000000000" pitchFamily="2" charset="0"/>
                <a:cs typeface="Poppins" panose="00000500000000000000" pitchFamily="2" charset="0"/>
              </a:rPr>
              <a:t>DOCUMENTOS PARA REQUERIMENTOS CEBAS</a:t>
            </a:r>
            <a:br>
              <a:rPr lang="pt-BR" sz="4000" dirty="0">
                <a:solidFill>
                  <a:srgbClr val="C00000"/>
                </a:solidFill>
                <a:latin typeface="Poppins" panose="00000500000000000000" pitchFamily="2" charset="0"/>
                <a:cs typeface="Poppins" panose="00000500000000000000" pitchFamily="2" charset="0"/>
              </a:rPr>
            </a:br>
            <a:endParaRPr lang="pt-BR" sz="4000" dirty="0">
              <a:solidFill>
                <a:srgbClr val="C00000"/>
              </a:solidFill>
              <a:latin typeface="Poppins" panose="00000500000000000000" pitchFamily="2" charset="0"/>
              <a:cs typeface="Poppins" panose="00000500000000000000" pitchFamily="2" charset="0"/>
            </a:endParaRPr>
          </a:p>
        </p:txBody>
      </p:sp>
      <p:sp>
        <p:nvSpPr>
          <p:cNvPr id="7" name="CaixaDeTexto 6">
            <a:extLst>
              <a:ext uri="{FF2B5EF4-FFF2-40B4-BE49-F238E27FC236}">
                <a16:creationId xmlns:a16="http://schemas.microsoft.com/office/drawing/2014/main" id="{C27D35EF-34E3-D9E8-1A11-61C0782A2C97}"/>
              </a:ext>
            </a:extLst>
          </p:cNvPr>
          <p:cNvSpPr txBox="1"/>
          <p:nvPr/>
        </p:nvSpPr>
        <p:spPr>
          <a:xfrm>
            <a:off x="320061" y="1380557"/>
            <a:ext cx="11376639" cy="4154984"/>
          </a:xfrm>
          <a:prstGeom prst="rect">
            <a:avLst/>
          </a:prstGeom>
          <a:solidFill>
            <a:schemeClr val="bg1"/>
          </a:solidFill>
        </p:spPr>
        <p:txBody>
          <a:bodyPr wrap="square" rtlCol="0">
            <a:spAutoFit/>
          </a:bodyPr>
          <a:lstStyle/>
          <a:p>
            <a:r>
              <a:rPr lang="pt-BR" sz="2200" dirty="0">
                <a:latin typeface="Poppins" panose="00000500000000000000" pitchFamily="2" charset="0"/>
                <a:cs typeface="Poppins" panose="00000500000000000000" pitchFamily="2" charset="0"/>
              </a:rPr>
              <a:t>INFORMAÇÕES GERAIS PARA TODOS OS CASOS</a:t>
            </a:r>
            <a:endParaRPr lang="pt-BR" sz="2200" b="1" u="sng"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pt-BR" sz="2200" b="1" u="sng"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pt-BR" sz="2200" b="1" u="sng" dirty="0">
                <a:latin typeface="Poppins" panose="00000500000000000000" pitchFamily="2" charset="0"/>
                <a:cs typeface="Poppins" panose="00000500000000000000" pitchFamily="2" charset="0"/>
              </a:rPr>
              <a:t>Análise de Preponderância:</a:t>
            </a:r>
          </a:p>
          <a:p>
            <a:pPr marL="285750" indent="-285750">
              <a:buFont typeface="Arial" panose="020B0604020202020204" pitchFamily="34" charset="0"/>
              <a:buChar char="•"/>
            </a:pPr>
            <a:endParaRPr lang="pt-BR" sz="2200" dirty="0">
              <a:latin typeface="Poppins" panose="00000500000000000000" pitchFamily="2" charset="0"/>
              <a:cs typeface="Poppins" panose="00000500000000000000" pitchFamily="2" charset="0"/>
            </a:endParaRPr>
          </a:p>
          <a:p>
            <a:pPr marL="285750" indent="-285750">
              <a:buFontTx/>
              <a:buChar char="-"/>
            </a:pPr>
            <a:r>
              <a:rPr lang="pt-BR" sz="2200" dirty="0">
                <a:latin typeface="Poppins" panose="00000500000000000000" pitchFamily="2" charset="0"/>
                <a:cs typeface="Poppins" panose="00000500000000000000" pitchFamily="2" charset="0"/>
              </a:rPr>
              <a:t>Verificação é feita nos custos e despesas; </a:t>
            </a:r>
          </a:p>
          <a:p>
            <a:pPr marL="285750" indent="-285750">
              <a:buFontTx/>
              <a:buChar char="-"/>
            </a:pPr>
            <a:endParaRPr lang="pt-BR" sz="2200" dirty="0">
              <a:latin typeface="Poppins" panose="00000500000000000000" pitchFamily="2" charset="0"/>
              <a:cs typeface="Poppins" panose="00000500000000000000" pitchFamily="2" charset="0"/>
            </a:endParaRPr>
          </a:p>
          <a:p>
            <a:pPr marL="285750" indent="-285750">
              <a:buFontTx/>
              <a:buChar char="-"/>
            </a:pPr>
            <a:r>
              <a:rPr lang="pt-BR" sz="2200" dirty="0">
                <a:latin typeface="Poppins" panose="00000500000000000000" pitchFamily="2" charset="0"/>
                <a:cs typeface="Poppins" panose="00000500000000000000" pitchFamily="2" charset="0"/>
              </a:rPr>
              <a:t>Preponderância de entidades de atendimento que possuem inscrições em 90% dos municípios em que atua;</a:t>
            </a:r>
          </a:p>
          <a:p>
            <a:pPr marL="285750" indent="-285750">
              <a:buFontTx/>
              <a:buChar char="-"/>
            </a:pPr>
            <a:endParaRPr lang="pt-BR" sz="2200" dirty="0">
              <a:latin typeface="Poppins" panose="00000500000000000000" pitchFamily="2" charset="0"/>
              <a:cs typeface="Poppins" panose="00000500000000000000" pitchFamily="2" charset="0"/>
            </a:endParaRPr>
          </a:p>
          <a:p>
            <a:pPr marL="285750" indent="-285750">
              <a:buFontTx/>
              <a:buChar char="-"/>
            </a:pPr>
            <a:r>
              <a:rPr lang="pt-BR" sz="2200" dirty="0">
                <a:latin typeface="Poppins" panose="00000500000000000000" pitchFamily="2" charset="0"/>
                <a:cs typeface="Poppins" panose="00000500000000000000" pitchFamily="2" charset="0"/>
              </a:rPr>
              <a:t>Preponderância de ILPI: regra aplicável para ILPI que apresenta público pagante e não pagante, sem apresentação de documentos autorizativos para tal cobrança superior a 70% do benefício, aposentadoria, pensão.</a:t>
            </a:r>
          </a:p>
        </p:txBody>
      </p:sp>
    </p:spTree>
    <p:extLst>
      <p:ext uri="{BB962C8B-B14F-4D97-AF65-F5344CB8AC3E}">
        <p14:creationId xmlns:p14="http://schemas.microsoft.com/office/powerpoint/2010/main" val="1327926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DF3D7500-2DDD-CA34-1298-0ED60BE4C17E}"/>
              </a:ext>
            </a:extLst>
          </p:cNvPr>
          <p:cNvSpPr txBox="1">
            <a:spLocks/>
          </p:cNvSpPr>
          <p:nvPr/>
        </p:nvSpPr>
        <p:spPr>
          <a:xfrm>
            <a:off x="335348" y="210305"/>
            <a:ext cx="11100161" cy="891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pt-BR" sz="3000" b="1" dirty="0">
                <a:solidFill>
                  <a:srgbClr val="C00000"/>
                </a:solidFill>
                <a:latin typeface="Poppins" panose="00000500000000000000" pitchFamily="2" charset="0"/>
                <a:cs typeface="Poppins" panose="00000500000000000000" pitchFamily="2" charset="0"/>
              </a:rPr>
            </a:br>
            <a:br>
              <a:rPr lang="pt-BR" sz="3000" b="1" dirty="0">
                <a:solidFill>
                  <a:srgbClr val="C00000"/>
                </a:solidFill>
                <a:latin typeface="Poppins" panose="00000500000000000000" pitchFamily="2" charset="0"/>
                <a:cs typeface="Poppins" panose="00000500000000000000" pitchFamily="2" charset="0"/>
              </a:rPr>
            </a:br>
            <a:r>
              <a:rPr lang="pt-BR" sz="3000" b="1" dirty="0">
                <a:solidFill>
                  <a:srgbClr val="C00000"/>
                </a:solidFill>
                <a:latin typeface="Poppins" panose="00000500000000000000" pitchFamily="2" charset="0"/>
                <a:cs typeface="Poppins" panose="00000500000000000000" pitchFamily="2" charset="0"/>
              </a:rPr>
              <a:t>INFORMAÇÕES ESPECÍFICAS DOS DOCUMENTOS PARA REQUERIMENTOS CEBAS</a:t>
            </a:r>
            <a:br>
              <a:rPr lang="pt-BR" sz="3000" b="1" dirty="0">
                <a:solidFill>
                  <a:srgbClr val="C00000"/>
                </a:solidFill>
                <a:latin typeface="Poppins" panose="00000500000000000000" pitchFamily="2" charset="0"/>
                <a:cs typeface="Poppins" panose="00000500000000000000" pitchFamily="2" charset="0"/>
              </a:rPr>
            </a:br>
            <a:br>
              <a:rPr lang="pt-BR" sz="3000" b="1" dirty="0">
                <a:solidFill>
                  <a:srgbClr val="C00000"/>
                </a:solidFill>
                <a:latin typeface="Poppins" panose="00000500000000000000" pitchFamily="2" charset="0"/>
                <a:cs typeface="Poppins" panose="00000500000000000000" pitchFamily="2" charset="0"/>
              </a:rPr>
            </a:br>
            <a:endParaRPr lang="pt-BR" sz="3000" b="1" dirty="0">
              <a:solidFill>
                <a:srgbClr val="C00000"/>
              </a:solidFill>
              <a:latin typeface="Poppins" panose="00000500000000000000" pitchFamily="2" charset="0"/>
              <a:cs typeface="Poppins" panose="00000500000000000000" pitchFamily="2" charset="0"/>
            </a:endParaRPr>
          </a:p>
        </p:txBody>
      </p:sp>
      <p:sp>
        <p:nvSpPr>
          <p:cNvPr id="9" name="CaixaDeTexto 8">
            <a:extLst>
              <a:ext uri="{FF2B5EF4-FFF2-40B4-BE49-F238E27FC236}">
                <a16:creationId xmlns:a16="http://schemas.microsoft.com/office/drawing/2014/main" id="{430D4C7D-2E07-DBFD-7FC9-5146322318EE}"/>
              </a:ext>
            </a:extLst>
          </p:cNvPr>
          <p:cNvSpPr txBox="1"/>
          <p:nvPr/>
        </p:nvSpPr>
        <p:spPr>
          <a:xfrm>
            <a:off x="488002" y="1102241"/>
            <a:ext cx="10071150" cy="602473"/>
          </a:xfrm>
          <a:prstGeom prst="rect">
            <a:avLst/>
          </a:prstGeom>
          <a:noFill/>
        </p:spPr>
        <p:txBody>
          <a:bodyPr wrap="square">
            <a:spAutoFit/>
          </a:bodyPr>
          <a:lstStyle/>
          <a:p>
            <a:pPr lvl="0" algn="just">
              <a:lnSpc>
                <a:spcPct val="107000"/>
              </a:lnSpc>
              <a:spcBef>
                <a:spcPts val="600"/>
              </a:spcBef>
              <a:spcAft>
                <a:spcPts val="800"/>
              </a:spcAft>
            </a:pPr>
            <a:r>
              <a:rPr lang="pt-BR" sz="3200" b="1" dirty="0">
                <a:solidFill>
                  <a:schemeClr val="accent2">
                    <a:lumMod val="75000"/>
                  </a:schemeClr>
                </a:solidFill>
                <a:latin typeface="Poppins" panose="00000500000000000000" pitchFamily="2" charset="0"/>
                <a:ea typeface="Calibri" panose="020F0502020204030204" pitchFamily="34" charset="0"/>
                <a:cs typeface="Poppins" panose="00000500000000000000" pitchFamily="2" charset="0"/>
              </a:rPr>
              <a:t>Instituições de Longa Permanência para Idosos</a:t>
            </a:r>
            <a:endParaRPr lang="pt-BR" sz="3200" dirty="0">
              <a:solidFill>
                <a:schemeClr val="accent2">
                  <a:lumMod val="75000"/>
                </a:schemeClr>
              </a:solidFill>
              <a:effectLst/>
              <a:latin typeface="Poppins" panose="00000500000000000000" pitchFamily="2" charset="0"/>
              <a:ea typeface="Calibri" panose="020F0502020204030204" pitchFamily="34" charset="0"/>
              <a:cs typeface="Poppins" panose="00000500000000000000" pitchFamily="2" charset="0"/>
            </a:endParaRPr>
          </a:p>
        </p:txBody>
      </p:sp>
      <p:cxnSp>
        <p:nvCxnSpPr>
          <p:cNvPr id="10" name="Conector reto 9"/>
          <p:cNvCxnSpPr/>
          <p:nvPr/>
        </p:nvCxnSpPr>
        <p:spPr>
          <a:xfrm>
            <a:off x="600109" y="1606647"/>
            <a:ext cx="7371912" cy="23785"/>
          </a:xfrm>
          <a:prstGeom prst="line">
            <a:avLst/>
          </a:prstGeom>
          <a:ln w="19050">
            <a:solidFill>
              <a:schemeClr val="accent2">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9E2E4CEC-0866-6AB7-67E4-EC991920FA6C}"/>
              </a:ext>
            </a:extLst>
          </p:cNvPr>
          <p:cNvSpPr txBox="1"/>
          <p:nvPr/>
        </p:nvSpPr>
        <p:spPr>
          <a:xfrm>
            <a:off x="167674" y="1403477"/>
            <a:ext cx="11856652" cy="4900572"/>
          </a:xfrm>
          <a:prstGeom prst="rect">
            <a:avLst/>
          </a:prstGeom>
          <a:noFill/>
        </p:spPr>
        <p:txBody>
          <a:bodyPr wrap="square">
            <a:spAutoFit/>
          </a:bodyPr>
          <a:lstStyle/>
          <a:p>
            <a:endParaRPr lang="pt-BR" b="1" u="sng" dirty="0">
              <a:latin typeface="Poppins" panose="00000500000000000000" pitchFamily="2" charset="0"/>
              <a:cs typeface="Poppins" panose="00000500000000000000" pitchFamily="2" charset="0"/>
            </a:endParaRPr>
          </a:p>
          <a:p>
            <a:pPr marL="285750" indent="-285750">
              <a:lnSpc>
                <a:spcPct val="150000"/>
              </a:lnSpc>
              <a:buFont typeface="Wingdings" panose="05000000000000000000" pitchFamily="2" charset="2"/>
              <a:buChar char="ü"/>
            </a:pPr>
            <a:r>
              <a:rPr lang="pt-BR" dirty="0">
                <a:latin typeface="Poppins" panose="00000500000000000000" pitchFamily="2" charset="0"/>
                <a:cs typeface="Poppins" panose="00000500000000000000" pitchFamily="2" charset="0"/>
              </a:rPr>
              <a:t>Comprovante de inscrição junto ao Conselho Municipal da Pessoa Idosa do ano de protocolo;</a:t>
            </a:r>
          </a:p>
          <a:p>
            <a:pPr marL="285750" indent="-285750">
              <a:lnSpc>
                <a:spcPct val="150000"/>
              </a:lnSpc>
              <a:buFont typeface="Wingdings" panose="05000000000000000000" pitchFamily="2" charset="2"/>
              <a:buChar char="ü"/>
            </a:pPr>
            <a:r>
              <a:rPr lang="pt-BR" dirty="0">
                <a:latin typeface="Poppins" panose="00000500000000000000" pitchFamily="2" charset="0"/>
                <a:cs typeface="Poppins" panose="00000500000000000000" pitchFamily="2" charset="0"/>
              </a:rPr>
              <a:t>Declaração de que realiza eventual cobrança de participação da pessoa idosa no custeio da entidade até o limite de 70% de qualquer benefício previdenciário ou de assistência social percebido pela pessoa idosa;</a:t>
            </a:r>
          </a:p>
          <a:p>
            <a:pPr marL="285750" indent="-285750">
              <a:lnSpc>
                <a:spcPct val="150000"/>
              </a:lnSpc>
              <a:buFont typeface="Wingdings" panose="05000000000000000000" pitchFamily="2" charset="2"/>
              <a:buChar char="ü"/>
            </a:pPr>
            <a:r>
              <a:rPr lang="pt-BR" dirty="0">
                <a:latin typeface="Poppins" panose="00000500000000000000" pitchFamily="2" charset="0"/>
                <a:cs typeface="Poppins" panose="00000500000000000000" pitchFamily="2" charset="0"/>
              </a:rPr>
              <a:t>Apresentou documentação relativa à exceção para cobrança acima dos 70% de qualquer benefício previdenciário ou de assistência social percebido pela pessoa idosa: </a:t>
            </a:r>
          </a:p>
          <a:p>
            <a:pPr marL="285750" indent="-285750">
              <a:lnSpc>
                <a:spcPct val="150000"/>
              </a:lnSpc>
              <a:buFontTx/>
              <a:buChar char="-"/>
            </a:pPr>
            <a:r>
              <a:rPr lang="pt-BR" dirty="0">
                <a:latin typeface="Poppins" panose="00000500000000000000" pitchFamily="2" charset="0"/>
                <a:cs typeface="Poppins" panose="00000500000000000000" pitchFamily="2" charset="0"/>
              </a:rPr>
              <a:t>Curatela da pessoa idosa;</a:t>
            </a:r>
          </a:p>
          <a:p>
            <a:pPr marL="285750" indent="-285750">
              <a:lnSpc>
                <a:spcPct val="150000"/>
              </a:lnSpc>
              <a:buFontTx/>
              <a:buChar char="-"/>
            </a:pPr>
            <a:r>
              <a:rPr lang="pt-BR" dirty="0">
                <a:latin typeface="Poppins" panose="00000500000000000000" pitchFamily="2" charset="0"/>
                <a:cs typeface="Poppins" panose="00000500000000000000" pitchFamily="2" charset="0"/>
              </a:rPr>
              <a:t>Encaminhamento do usuário pelo Poder Judiciário, pelo Ministério Público ou pelo gestor local do SUAS/e;</a:t>
            </a:r>
          </a:p>
          <a:p>
            <a:pPr marL="285750" indent="-285750">
              <a:lnSpc>
                <a:spcPct val="150000"/>
              </a:lnSpc>
              <a:buFontTx/>
              <a:buChar char="-"/>
            </a:pPr>
            <a:r>
              <a:rPr lang="pt-BR" dirty="0">
                <a:latin typeface="Poppins" panose="00000500000000000000" pitchFamily="2" charset="0"/>
                <a:cs typeface="Poppins" panose="00000500000000000000" pitchFamily="2" charset="0"/>
              </a:rPr>
              <a:t> Termo de doação da pessoa idosa ou de seu responsável, Demonstrando que a doação ocorreu de forma livre e voluntária).</a:t>
            </a:r>
          </a:p>
        </p:txBody>
      </p:sp>
    </p:spTree>
    <p:extLst>
      <p:ext uri="{BB962C8B-B14F-4D97-AF65-F5344CB8AC3E}">
        <p14:creationId xmlns:p14="http://schemas.microsoft.com/office/powerpoint/2010/main" val="334265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11511-053B-6813-05BF-0F3C1BEBF0FA}"/>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8106C116-7CB6-C02F-128B-E0847D70D4A0}"/>
              </a:ext>
            </a:extLst>
          </p:cNvPr>
          <p:cNvSpPr txBox="1"/>
          <p:nvPr/>
        </p:nvSpPr>
        <p:spPr>
          <a:xfrm>
            <a:off x="1465293" y="3996733"/>
            <a:ext cx="2405320" cy="923330"/>
          </a:xfrm>
          <a:prstGeom prst="rect">
            <a:avLst/>
          </a:prstGeom>
          <a:noFill/>
        </p:spPr>
        <p:txBody>
          <a:bodyPr wrap="square">
            <a:spAutoFit/>
          </a:bodyPr>
          <a:lstStyle/>
          <a:p>
            <a:pPr algn="ctr"/>
            <a:r>
              <a:rPr lang="pt-BR" b="1" dirty="0">
                <a:latin typeface="Poppins" panose="00000500000000000000" pitchFamily="2" charset="0"/>
                <a:cs typeface="Poppins" panose="00000500000000000000" pitchFamily="2" charset="0"/>
              </a:rPr>
              <a:t>União e Estados</a:t>
            </a:r>
          </a:p>
          <a:p>
            <a:pPr algn="ctr"/>
            <a:r>
              <a:rPr lang="pt-BR" dirty="0">
                <a:latin typeface="Poppins" panose="00000500000000000000" pitchFamily="2" charset="0"/>
                <a:cs typeface="Poppins" panose="00000500000000000000" pitchFamily="2" charset="0"/>
              </a:rPr>
              <a:t>Apoio Técnico a municípios</a:t>
            </a:r>
          </a:p>
        </p:txBody>
      </p:sp>
      <p:sp>
        <p:nvSpPr>
          <p:cNvPr id="6" name="CaixaDeTexto 5">
            <a:extLst>
              <a:ext uri="{FF2B5EF4-FFF2-40B4-BE49-F238E27FC236}">
                <a16:creationId xmlns:a16="http://schemas.microsoft.com/office/drawing/2014/main" id="{AC094C27-2E60-FE61-0CDC-9769F99565F9}"/>
              </a:ext>
            </a:extLst>
          </p:cNvPr>
          <p:cNvSpPr txBox="1"/>
          <p:nvPr/>
        </p:nvSpPr>
        <p:spPr>
          <a:xfrm>
            <a:off x="7837457" y="1181788"/>
            <a:ext cx="3475884" cy="2031325"/>
          </a:xfrm>
          <a:prstGeom prst="rect">
            <a:avLst/>
          </a:prstGeom>
          <a:noFill/>
        </p:spPr>
        <p:txBody>
          <a:bodyPr wrap="square" rtlCol="0">
            <a:spAutoFit/>
          </a:bodyPr>
          <a:lstStyle/>
          <a:p>
            <a:pPr lvl="0" algn="ctr"/>
            <a:r>
              <a:rPr lang="pt-BR" b="1" dirty="0">
                <a:solidFill>
                  <a:schemeClr val="tx1"/>
                </a:solidFill>
                <a:latin typeface="Poppins" panose="00000500000000000000" pitchFamily="2" charset="0"/>
                <a:cs typeface="Poppins" panose="00000500000000000000" pitchFamily="2" charset="0"/>
              </a:rPr>
              <a:t>União</a:t>
            </a:r>
          </a:p>
          <a:p>
            <a:pPr lvl="0" algn="ctr"/>
            <a:r>
              <a:rPr lang="pt-BR" dirty="0">
                <a:solidFill>
                  <a:schemeClr val="tx1"/>
                </a:solidFill>
                <a:latin typeface="Poppins" panose="00000500000000000000" pitchFamily="2" charset="0"/>
                <a:cs typeface="Poppins" panose="00000500000000000000" pitchFamily="2" charset="0"/>
              </a:rPr>
              <a:t>Regulamentação e Cofinanciamento,</a:t>
            </a:r>
          </a:p>
          <a:p>
            <a:pPr lvl="0" algn="ctr"/>
            <a:r>
              <a:rPr lang="pt-BR" dirty="0">
                <a:solidFill>
                  <a:schemeClr val="tx1"/>
                </a:solidFill>
                <a:latin typeface="Poppins" panose="00000500000000000000" pitchFamily="2" charset="0"/>
                <a:cs typeface="Poppins" panose="00000500000000000000" pitchFamily="2" charset="0"/>
              </a:rPr>
              <a:t>BPC e Bolsa Família,</a:t>
            </a:r>
          </a:p>
          <a:p>
            <a:pPr lvl="0" algn="ctr"/>
            <a:r>
              <a:rPr lang="pt-BR" dirty="0">
                <a:solidFill>
                  <a:schemeClr val="tx1"/>
                </a:solidFill>
                <a:latin typeface="Poppins" panose="00000500000000000000" pitchFamily="2" charset="0"/>
                <a:cs typeface="Poppins" panose="00000500000000000000" pitchFamily="2" charset="0"/>
              </a:rPr>
              <a:t>Coordenação do </a:t>
            </a:r>
            <a:r>
              <a:rPr lang="pt-BR" dirty="0" err="1">
                <a:solidFill>
                  <a:schemeClr val="tx1"/>
                </a:solidFill>
                <a:latin typeface="Poppins" panose="00000500000000000000" pitchFamily="2" charset="0"/>
                <a:cs typeface="Poppins" panose="00000500000000000000" pitchFamily="2" charset="0"/>
              </a:rPr>
              <a:t>CadÚnico</a:t>
            </a:r>
            <a:r>
              <a:rPr lang="pt-BR" dirty="0">
                <a:solidFill>
                  <a:schemeClr val="tx1"/>
                </a:solidFill>
                <a:latin typeface="Poppins" panose="00000500000000000000" pitchFamily="2" charset="0"/>
                <a:cs typeface="Poppins" panose="00000500000000000000" pitchFamily="2" charset="0"/>
              </a:rPr>
              <a:t>,</a:t>
            </a:r>
          </a:p>
          <a:p>
            <a:pPr lvl="0" algn="ctr"/>
            <a:r>
              <a:rPr lang="pt-BR" dirty="0">
                <a:solidFill>
                  <a:schemeClr val="tx1"/>
                </a:solidFill>
                <a:latin typeface="Poppins" panose="00000500000000000000" pitchFamily="2" charset="0"/>
                <a:cs typeface="Poppins" panose="00000500000000000000" pitchFamily="2" charset="0"/>
              </a:rPr>
              <a:t>Apoio Técnico aos estados e DF</a:t>
            </a:r>
          </a:p>
        </p:txBody>
      </p:sp>
      <p:sp>
        <p:nvSpPr>
          <p:cNvPr id="9" name="Título 1">
            <a:extLst>
              <a:ext uri="{FF2B5EF4-FFF2-40B4-BE49-F238E27FC236}">
                <a16:creationId xmlns:a16="http://schemas.microsoft.com/office/drawing/2014/main" id="{33F37FE9-5FC8-C857-EF8D-3BFD42FBCC51}"/>
              </a:ext>
            </a:extLst>
          </p:cNvPr>
          <p:cNvSpPr txBox="1">
            <a:spLocks/>
          </p:cNvSpPr>
          <p:nvPr/>
        </p:nvSpPr>
        <p:spPr>
          <a:xfrm>
            <a:off x="4242601" y="5617061"/>
            <a:ext cx="3377049"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1800" b="1" dirty="0">
                <a:solidFill>
                  <a:srgbClr val="C00000"/>
                </a:solidFill>
                <a:latin typeface="Poppins" panose="00000500000000000000" pitchFamily="2" charset="0"/>
                <a:cs typeface="Poppins" panose="00000500000000000000" pitchFamily="2" charset="0"/>
              </a:rPr>
              <a:t>Todos</a:t>
            </a:r>
          </a:p>
          <a:p>
            <a:r>
              <a:rPr lang="pt-BR" sz="1800" dirty="0">
                <a:latin typeface="Poppins" panose="00000500000000000000" pitchFamily="2" charset="0"/>
                <a:cs typeface="Poppins" panose="00000500000000000000" pitchFamily="2" charset="0"/>
              </a:rPr>
              <a:t>Vigilância Socioassistencial,</a:t>
            </a:r>
          </a:p>
          <a:p>
            <a:r>
              <a:rPr lang="pt-BR" sz="1800" dirty="0">
                <a:latin typeface="Poppins" panose="00000500000000000000" pitchFamily="2" charset="0"/>
                <a:cs typeface="Poppins" panose="00000500000000000000" pitchFamily="2" charset="0"/>
              </a:rPr>
              <a:t>Gestão do Trabalho e Educação Permanente</a:t>
            </a:r>
          </a:p>
          <a:p>
            <a:r>
              <a:rPr lang="pt-BR" sz="1800" dirty="0">
                <a:latin typeface="Poppins" panose="00000500000000000000" pitchFamily="2" charset="0"/>
                <a:cs typeface="Poppins" panose="00000500000000000000" pitchFamily="2" charset="0"/>
              </a:rPr>
              <a:t>Conselho, Plano e Fundo</a:t>
            </a:r>
          </a:p>
        </p:txBody>
      </p:sp>
      <p:sp>
        <p:nvSpPr>
          <p:cNvPr id="10" name="CaixaDeTexto 9">
            <a:extLst>
              <a:ext uri="{FF2B5EF4-FFF2-40B4-BE49-F238E27FC236}">
                <a16:creationId xmlns:a16="http://schemas.microsoft.com/office/drawing/2014/main" id="{DEDB18F0-094F-1CAD-265F-8FACCD7C3637}"/>
              </a:ext>
            </a:extLst>
          </p:cNvPr>
          <p:cNvSpPr txBox="1"/>
          <p:nvPr/>
        </p:nvSpPr>
        <p:spPr>
          <a:xfrm>
            <a:off x="1418016" y="127319"/>
            <a:ext cx="10674035" cy="927177"/>
          </a:xfrm>
          <a:prstGeom prst="rect">
            <a:avLst/>
          </a:prstGeom>
        </p:spPr>
        <p:txBody>
          <a:bodyPr vert="horz" lIns="91440" tIns="45720" rIns="91440" bIns="45720" rtlCol="0" anchor="ctr">
            <a:normAutofit/>
          </a:bodyPr>
          <a:lstStyle>
            <a:lvl1pPr algn="just">
              <a:lnSpc>
                <a:spcPct val="90000"/>
              </a:lnSpc>
              <a:spcBef>
                <a:spcPct val="0"/>
              </a:spcBef>
              <a:buNone/>
              <a:defRPr sz="3000" b="1">
                <a:latin typeface="Poppins" panose="020B0604020202020204"/>
                <a:ea typeface="+mj-ea"/>
                <a:cs typeface="Poppins Light" panose="00000400000000000000" pitchFamily="2" charset="0"/>
              </a:defRPr>
            </a:lvl1pPr>
          </a:lstStyle>
          <a:p>
            <a:r>
              <a:rPr lang="pt-BR" dirty="0"/>
              <a:t>COMPETÊNCIAS DOS ENTES FEDERADOS NO SUAS</a:t>
            </a:r>
          </a:p>
        </p:txBody>
      </p:sp>
      <p:pic>
        <p:nvPicPr>
          <p:cNvPr id="13" name="Gráfico 12" descr="Seta: curva no sentido horário com preenchimento sólido">
            <a:extLst>
              <a:ext uri="{FF2B5EF4-FFF2-40B4-BE49-F238E27FC236}">
                <a16:creationId xmlns:a16="http://schemas.microsoft.com/office/drawing/2014/main" id="{74ED458C-A9EA-5BA3-5E67-0FC0452ED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643827">
            <a:off x="6912221" y="1685451"/>
            <a:ext cx="914400" cy="914400"/>
          </a:xfrm>
          <a:prstGeom prst="rect">
            <a:avLst/>
          </a:prstGeom>
        </p:spPr>
      </p:pic>
      <p:pic>
        <p:nvPicPr>
          <p:cNvPr id="15" name="Gráfico 14" descr="Seta: Curva no sentido anti-horário com preenchimento sólido">
            <a:extLst>
              <a:ext uri="{FF2B5EF4-FFF2-40B4-BE49-F238E27FC236}">
                <a16:creationId xmlns:a16="http://schemas.microsoft.com/office/drawing/2014/main" id="{CD8E2698-5307-3E6D-D49C-DAB5CE58F8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39116">
            <a:off x="3844238" y="1755665"/>
            <a:ext cx="914400" cy="914400"/>
          </a:xfrm>
          <a:prstGeom prst="rect">
            <a:avLst/>
          </a:prstGeom>
        </p:spPr>
      </p:pic>
      <p:sp>
        <p:nvSpPr>
          <p:cNvPr id="18" name="CaixaDeTexto 17">
            <a:extLst>
              <a:ext uri="{FF2B5EF4-FFF2-40B4-BE49-F238E27FC236}">
                <a16:creationId xmlns:a16="http://schemas.microsoft.com/office/drawing/2014/main" id="{75410B54-1F94-1A08-158D-0D56D75D9AF1}"/>
              </a:ext>
            </a:extLst>
          </p:cNvPr>
          <p:cNvSpPr txBox="1"/>
          <p:nvPr/>
        </p:nvSpPr>
        <p:spPr>
          <a:xfrm>
            <a:off x="647172" y="1181788"/>
            <a:ext cx="3396821" cy="2031325"/>
          </a:xfrm>
          <a:prstGeom prst="rect">
            <a:avLst/>
          </a:prstGeom>
          <a:noFill/>
        </p:spPr>
        <p:txBody>
          <a:bodyPr wrap="square">
            <a:spAutoFit/>
          </a:bodyPr>
          <a:lstStyle/>
          <a:p>
            <a:pPr marL="0" lvl="0" indent="0" algn="ctr"/>
            <a:r>
              <a:rPr lang="pt-BR" b="1" dirty="0">
                <a:latin typeface="Poppins" panose="00000500000000000000" pitchFamily="2" charset="0"/>
                <a:cs typeface="Poppins" panose="00000500000000000000" pitchFamily="2" charset="0"/>
              </a:rPr>
              <a:t>Estados</a:t>
            </a:r>
          </a:p>
          <a:p>
            <a:pPr marL="0" lvl="0" indent="0" algn="ctr"/>
            <a:r>
              <a:rPr lang="pt-BR" dirty="0">
                <a:solidFill>
                  <a:schemeClr val="tx1"/>
                </a:solidFill>
                <a:latin typeface="Poppins" panose="00000500000000000000" pitchFamily="2" charset="0"/>
                <a:cs typeface="Poppins" panose="00000500000000000000" pitchFamily="2" charset="0"/>
              </a:rPr>
              <a:t>Cofinanciamento de benefícios eventuais, proteção social Básica e Especial, além da coordenação da Regionalização da PSE</a:t>
            </a:r>
          </a:p>
        </p:txBody>
      </p:sp>
      <p:pic>
        <p:nvPicPr>
          <p:cNvPr id="19" name="Gráfico 18" descr="Seta: Curva no sentido anti-horário com preenchimento sólido">
            <a:extLst>
              <a:ext uri="{FF2B5EF4-FFF2-40B4-BE49-F238E27FC236}">
                <a16:creationId xmlns:a16="http://schemas.microsoft.com/office/drawing/2014/main" id="{9D0F92E0-CD47-0A2C-0893-9A37AB67F4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580601">
            <a:off x="6937047" y="3955032"/>
            <a:ext cx="914400" cy="914400"/>
          </a:xfrm>
          <a:prstGeom prst="rect">
            <a:avLst/>
          </a:prstGeom>
        </p:spPr>
      </p:pic>
      <p:sp>
        <p:nvSpPr>
          <p:cNvPr id="20" name="CaixaDeTexto 19">
            <a:extLst>
              <a:ext uri="{FF2B5EF4-FFF2-40B4-BE49-F238E27FC236}">
                <a16:creationId xmlns:a16="http://schemas.microsoft.com/office/drawing/2014/main" id="{98333CB7-E51D-FC63-6014-6707BAAD3618}"/>
              </a:ext>
            </a:extLst>
          </p:cNvPr>
          <p:cNvSpPr txBox="1"/>
          <p:nvPr/>
        </p:nvSpPr>
        <p:spPr>
          <a:xfrm>
            <a:off x="8033460" y="3725950"/>
            <a:ext cx="2698879" cy="2308324"/>
          </a:xfrm>
          <a:prstGeom prst="rect">
            <a:avLst/>
          </a:prstGeom>
          <a:noFill/>
        </p:spPr>
        <p:txBody>
          <a:bodyPr wrap="square">
            <a:spAutoFit/>
          </a:bodyPr>
          <a:lstStyle/>
          <a:p>
            <a:pPr lvl="0" algn="ctr"/>
            <a:r>
              <a:rPr lang="pt-BR" b="1" dirty="0">
                <a:solidFill>
                  <a:schemeClr val="tx1"/>
                </a:solidFill>
                <a:latin typeface="Poppins" panose="00000500000000000000" pitchFamily="2" charset="0"/>
                <a:cs typeface="Poppins" panose="00000500000000000000" pitchFamily="2" charset="0"/>
              </a:rPr>
              <a:t>Municípios</a:t>
            </a:r>
          </a:p>
          <a:p>
            <a:pPr lvl="0" algn="ctr"/>
            <a:r>
              <a:rPr lang="pt-BR" dirty="0">
                <a:solidFill>
                  <a:schemeClr val="tx1"/>
                </a:solidFill>
                <a:latin typeface="Poppins" panose="00000500000000000000" pitchFamily="2" charset="0"/>
                <a:cs typeface="Poppins" panose="00000500000000000000" pitchFamily="2" charset="0"/>
              </a:rPr>
              <a:t>Execução de serviços da PSB e PSE,</a:t>
            </a:r>
          </a:p>
          <a:p>
            <a:pPr lvl="0" algn="ctr"/>
            <a:r>
              <a:rPr lang="pt-BR" dirty="0">
                <a:solidFill>
                  <a:schemeClr val="tx1"/>
                </a:solidFill>
                <a:latin typeface="Poppins" panose="00000500000000000000" pitchFamily="2" charset="0"/>
                <a:cs typeface="Poppins" panose="00000500000000000000" pitchFamily="2" charset="0"/>
              </a:rPr>
              <a:t>benefícios eventuais,</a:t>
            </a:r>
          </a:p>
          <a:p>
            <a:pPr lvl="0" algn="ctr"/>
            <a:r>
              <a:rPr lang="pt-BR" dirty="0">
                <a:latin typeface="Poppins" panose="00000500000000000000" pitchFamily="2" charset="0"/>
                <a:cs typeface="Poppins" panose="00000500000000000000" pitchFamily="2" charset="0"/>
              </a:rPr>
              <a:t>i</a:t>
            </a:r>
            <a:r>
              <a:rPr lang="pt-BR" dirty="0">
                <a:solidFill>
                  <a:schemeClr val="tx1"/>
                </a:solidFill>
                <a:latin typeface="Poppins" panose="00000500000000000000" pitchFamily="2" charset="0"/>
                <a:cs typeface="Poppins" panose="00000500000000000000" pitchFamily="2" charset="0"/>
              </a:rPr>
              <a:t>nserção no CadÚnico, </a:t>
            </a:r>
          </a:p>
          <a:p>
            <a:pPr lvl="0" algn="ctr"/>
            <a:r>
              <a:rPr lang="pt-BR" dirty="0">
                <a:latin typeface="Poppins" panose="00000500000000000000" pitchFamily="2" charset="0"/>
                <a:cs typeface="Poppins" panose="00000500000000000000" pitchFamily="2" charset="0"/>
              </a:rPr>
              <a:t>e</a:t>
            </a:r>
            <a:r>
              <a:rPr lang="pt-BR" dirty="0">
                <a:solidFill>
                  <a:schemeClr val="tx1"/>
                </a:solidFill>
                <a:latin typeface="Poppins" panose="00000500000000000000" pitchFamily="2" charset="0"/>
                <a:cs typeface="Poppins" panose="00000500000000000000" pitchFamily="2" charset="0"/>
              </a:rPr>
              <a:t>xecução de Programas.</a:t>
            </a:r>
          </a:p>
        </p:txBody>
      </p:sp>
      <p:pic>
        <p:nvPicPr>
          <p:cNvPr id="21" name="Gráfico 20" descr="Seta para Baixo com preenchimento sólido">
            <a:extLst>
              <a:ext uri="{FF2B5EF4-FFF2-40B4-BE49-F238E27FC236}">
                <a16:creationId xmlns:a16="http://schemas.microsoft.com/office/drawing/2014/main" id="{B682C442-E2A9-8176-8EFE-1827EEFAA4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3926" y="4464614"/>
            <a:ext cx="914400" cy="825971"/>
          </a:xfrm>
          <a:prstGeom prst="rect">
            <a:avLst/>
          </a:prstGeom>
        </p:spPr>
      </p:pic>
      <p:pic>
        <p:nvPicPr>
          <p:cNvPr id="22" name="Gráfico 21" descr="Seta: curva no sentido horário com preenchimento sólido">
            <a:extLst>
              <a:ext uri="{FF2B5EF4-FFF2-40B4-BE49-F238E27FC236}">
                <a16:creationId xmlns:a16="http://schemas.microsoft.com/office/drawing/2014/main" id="{78DB96F4-374E-3822-7E85-37110E69DC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200000">
            <a:off x="3844238" y="3858285"/>
            <a:ext cx="914400" cy="914400"/>
          </a:xfrm>
          <a:prstGeom prst="rect">
            <a:avLst/>
          </a:prstGeom>
        </p:spPr>
      </p:pic>
      <p:pic>
        <p:nvPicPr>
          <p:cNvPr id="23" name="Imagem 22">
            <a:extLst>
              <a:ext uri="{FF2B5EF4-FFF2-40B4-BE49-F238E27FC236}">
                <a16:creationId xmlns:a16="http://schemas.microsoft.com/office/drawing/2014/main" id="{95076326-6D10-730A-B5E8-5FB66FD6D9A3}"/>
              </a:ext>
            </a:extLst>
          </p:cNvPr>
          <p:cNvPicPr>
            <a:picLocks noChangeAspect="1"/>
          </p:cNvPicPr>
          <p:nvPr/>
        </p:nvPicPr>
        <p:blipFill>
          <a:blip r:embed="rId12">
            <a:alphaModFix/>
          </a:blip>
          <a:stretch>
            <a:fillRect/>
          </a:stretch>
        </p:blipFill>
        <p:spPr>
          <a:xfrm>
            <a:off x="4376466" y="1963769"/>
            <a:ext cx="3017782" cy="2133785"/>
          </a:xfrm>
          <a:prstGeom prst="rect">
            <a:avLst/>
          </a:prstGeom>
        </p:spPr>
      </p:pic>
      <p:pic>
        <p:nvPicPr>
          <p:cNvPr id="3" name="Imagem 2">
            <a:extLst>
              <a:ext uri="{FF2B5EF4-FFF2-40B4-BE49-F238E27FC236}">
                <a16:creationId xmlns:a16="http://schemas.microsoft.com/office/drawing/2014/main" id="{5C79A5E7-2B0A-00B7-1B23-66654DCABB51}"/>
              </a:ext>
            </a:extLst>
          </p:cNvPr>
          <p:cNvPicPr>
            <a:picLocks noChangeAspect="1"/>
          </p:cNvPicPr>
          <p:nvPr/>
        </p:nvPicPr>
        <p:blipFill>
          <a:blip r:embed="rId13"/>
          <a:stretch>
            <a:fillRect/>
          </a:stretch>
        </p:blipFill>
        <p:spPr>
          <a:xfrm>
            <a:off x="-66690" y="0"/>
            <a:ext cx="524063" cy="6858000"/>
          </a:xfrm>
          <a:prstGeom prst="rect">
            <a:avLst/>
          </a:prstGeom>
        </p:spPr>
      </p:pic>
    </p:spTree>
    <p:extLst>
      <p:ext uri="{BB962C8B-B14F-4D97-AF65-F5344CB8AC3E}">
        <p14:creationId xmlns:p14="http://schemas.microsoft.com/office/powerpoint/2010/main" val="4152235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30D4C7D-2E07-DBFD-7FC9-5146322318EE}"/>
              </a:ext>
            </a:extLst>
          </p:cNvPr>
          <p:cNvSpPr txBox="1"/>
          <p:nvPr/>
        </p:nvSpPr>
        <p:spPr>
          <a:xfrm>
            <a:off x="129123" y="1868126"/>
            <a:ext cx="5513508" cy="666208"/>
          </a:xfrm>
          <a:prstGeom prst="rect">
            <a:avLst/>
          </a:prstGeom>
          <a:noFill/>
        </p:spPr>
        <p:txBody>
          <a:bodyPr wrap="square">
            <a:spAutoFit/>
          </a:bodyPr>
          <a:lstStyle/>
          <a:p>
            <a:pPr lvl="0" algn="just">
              <a:lnSpc>
                <a:spcPct val="107000"/>
              </a:lnSpc>
              <a:spcBef>
                <a:spcPts val="600"/>
              </a:spcBef>
              <a:spcAft>
                <a:spcPts val="800"/>
              </a:spcAft>
            </a:pPr>
            <a:r>
              <a:rPr lang="pt-BR" sz="3600" b="1" dirty="0">
                <a:solidFill>
                  <a:schemeClr val="accent2">
                    <a:lumMod val="75000"/>
                  </a:schemeClr>
                </a:solidFill>
                <a:latin typeface="Poppins" panose="00000500000000000000" pitchFamily="2" charset="0"/>
                <a:ea typeface="Calibri" panose="020F0502020204030204" pitchFamily="34" charset="0"/>
                <a:cs typeface="Poppins" panose="00000500000000000000" pitchFamily="2" charset="0"/>
              </a:rPr>
              <a:t>Socioaprendizagem</a:t>
            </a:r>
            <a:endParaRPr lang="pt-BR" sz="3600" dirty="0">
              <a:solidFill>
                <a:schemeClr val="accent2">
                  <a:lumMod val="75000"/>
                </a:schemeClr>
              </a:solidFill>
              <a:effectLst/>
              <a:latin typeface="Poppins" panose="00000500000000000000" pitchFamily="2" charset="0"/>
              <a:ea typeface="Calibri" panose="020F0502020204030204" pitchFamily="34" charset="0"/>
              <a:cs typeface="Poppins" panose="00000500000000000000" pitchFamily="2" charset="0"/>
            </a:endParaRPr>
          </a:p>
        </p:txBody>
      </p:sp>
      <p:cxnSp>
        <p:nvCxnSpPr>
          <p:cNvPr id="9" name="Conector reto 8"/>
          <p:cNvCxnSpPr/>
          <p:nvPr/>
        </p:nvCxnSpPr>
        <p:spPr>
          <a:xfrm>
            <a:off x="243202" y="2534334"/>
            <a:ext cx="2793022" cy="0"/>
          </a:xfrm>
          <a:prstGeom prst="line">
            <a:avLst/>
          </a:prstGeom>
          <a:ln w="19050">
            <a:solidFill>
              <a:schemeClr val="accent2">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129123" y="3110339"/>
            <a:ext cx="11933754" cy="1569660"/>
          </a:xfrm>
          <a:prstGeom prst="rect">
            <a:avLst/>
          </a:prstGeom>
        </p:spPr>
        <p:txBody>
          <a:bodyPr wrap="square">
            <a:spAutoFit/>
          </a:bodyPr>
          <a:lstStyle/>
          <a:p>
            <a:pPr marL="342900" indent="-342900">
              <a:buFont typeface="Wingdings" panose="05000000000000000000" pitchFamily="2" charset="2"/>
              <a:buChar char="ü"/>
            </a:pPr>
            <a:r>
              <a:rPr lang="pt-BR" sz="2400" dirty="0">
                <a:latin typeface="Poppins" panose="00000500000000000000" pitchFamily="2" charset="0"/>
                <a:cs typeface="Poppins" panose="00000500000000000000" pitchFamily="2" charset="0"/>
              </a:rPr>
              <a:t>Comprovante de Cadastro Nacional de Aprendizagem Profissional CNAP;</a:t>
            </a:r>
          </a:p>
          <a:p>
            <a:pPr marL="342900" indent="-342900">
              <a:buFont typeface="Wingdings" panose="05000000000000000000" pitchFamily="2" charset="2"/>
              <a:buChar char="ü"/>
            </a:pPr>
            <a:endParaRPr lang="pt-BR" sz="24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pt-BR" sz="2400" dirty="0">
                <a:latin typeface="Poppins" panose="00000500000000000000" pitchFamily="2" charset="0"/>
                <a:cs typeface="Poppins" panose="00000500000000000000" pitchFamily="2" charset="0"/>
              </a:rPr>
              <a:t>Inscrição no Conselho Municipal da Criança e do Adolescentes – CMDCA;</a:t>
            </a:r>
          </a:p>
          <a:p>
            <a:pPr marL="342900" indent="-342900">
              <a:buFont typeface="Wingdings" panose="05000000000000000000" pitchFamily="2" charset="2"/>
              <a:buChar char="ü"/>
            </a:pPr>
            <a:endParaRPr lang="pt-BR" sz="2400" dirty="0">
              <a:latin typeface="Poppins" panose="00000500000000000000" pitchFamily="2" charset="0"/>
              <a:cs typeface="Poppins" panose="00000500000000000000" pitchFamily="2" charset="0"/>
            </a:endParaRPr>
          </a:p>
        </p:txBody>
      </p:sp>
      <p:sp>
        <p:nvSpPr>
          <p:cNvPr id="11" name="Título 1">
            <a:extLst>
              <a:ext uri="{FF2B5EF4-FFF2-40B4-BE49-F238E27FC236}">
                <a16:creationId xmlns:a16="http://schemas.microsoft.com/office/drawing/2014/main" id="{DF3D7500-2DDD-CA34-1298-0ED60BE4C17E}"/>
              </a:ext>
            </a:extLst>
          </p:cNvPr>
          <p:cNvSpPr txBox="1">
            <a:spLocks/>
          </p:cNvSpPr>
          <p:nvPr/>
        </p:nvSpPr>
        <p:spPr>
          <a:xfrm>
            <a:off x="129123" y="549028"/>
            <a:ext cx="11080222" cy="891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pt-BR" sz="3000" b="1" dirty="0">
                <a:solidFill>
                  <a:srgbClr val="C00000"/>
                </a:solidFill>
                <a:latin typeface="Poppins" panose="00000500000000000000" pitchFamily="2" charset="0"/>
                <a:cs typeface="Poppins" panose="00000500000000000000" pitchFamily="2" charset="0"/>
              </a:rPr>
            </a:br>
            <a:br>
              <a:rPr lang="pt-BR" sz="3000" b="1" dirty="0">
                <a:solidFill>
                  <a:srgbClr val="C00000"/>
                </a:solidFill>
                <a:latin typeface="Poppins" panose="00000500000000000000" pitchFamily="2" charset="0"/>
                <a:cs typeface="Poppins" panose="00000500000000000000" pitchFamily="2" charset="0"/>
              </a:rPr>
            </a:br>
            <a:r>
              <a:rPr lang="pt-BR" sz="3000" b="1" dirty="0">
                <a:solidFill>
                  <a:srgbClr val="C00000"/>
                </a:solidFill>
                <a:latin typeface="Poppins" panose="00000500000000000000" pitchFamily="2" charset="0"/>
                <a:cs typeface="Poppins" panose="00000500000000000000" pitchFamily="2" charset="0"/>
              </a:rPr>
              <a:t>INFORMAÇÕES ESPECÍFICAS DOS DOCUMENTOS PARA REQUERIMENTOS CEBAS</a:t>
            </a:r>
            <a:br>
              <a:rPr lang="pt-BR" sz="3000" b="1" dirty="0">
                <a:solidFill>
                  <a:srgbClr val="C00000"/>
                </a:solidFill>
                <a:latin typeface="Poppins" panose="00000500000000000000" pitchFamily="2" charset="0"/>
                <a:cs typeface="Poppins" panose="00000500000000000000" pitchFamily="2" charset="0"/>
              </a:rPr>
            </a:br>
            <a:br>
              <a:rPr lang="pt-BR" sz="3000" b="1" dirty="0">
                <a:solidFill>
                  <a:srgbClr val="C00000"/>
                </a:solidFill>
                <a:latin typeface="Poppins" panose="00000500000000000000" pitchFamily="2" charset="0"/>
                <a:cs typeface="Poppins" panose="00000500000000000000" pitchFamily="2" charset="0"/>
              </a:rPr>
            </a:br>
            <a:endParaRPr lang="pt-BR" sz="3000" b="1" dirty="0">
              <a:solidFill>
                <a:srgbClr val="C00000"/>
              </a:solidFill>
              <a:latin typeface="Poppins" panose="00000500000000000000" pitchFamily="2" charset="0"/>
              <a:cs typeface="Poppins" panose="00000500000000000000" pitchFamily="2" charset="0"/>
            </a:endParaRPr>
          </a:p>
          <a:p>
            <a:endParaRPr lang="pt-BR" sz="3000" b="1" dirty="0">
              <a:solidFill>
                <a:srgbClr val="C000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73794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DF3D7500-2DDD-CA34-1298-0ED60BE4C17E}"/>
              </a:ext>
            </a:extLst>
          </p:cNvPr>
          <p:cNvSpPr txBox="1">
            <a:spLocks/>
          </p:cNvSpPr>
          <p:nvPr/>
        </p:nvSpPr>
        <p:spPr>
          <a:xfrm>
            <a:off x="197849" y="282213"/>
            <a:ext cx="11215626" cy="891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pt-BR" sz="2800" b="1" dirty="0">
                <a:solidFill>
                  <a:srgbClr val="C00000"/>
                </a:solidFill>
                <a:latin typeface="Poppins" panose="00000500000000000000" pitchFamily="2" charset="0"/>
                <a:cs typeface="Poppins" panose="00000500000000000000" pitchFamily="2" charset="0"/>
              </a:rPr>
            </a:br>
            <a:br>
              <a:rPr lang="pt-BR" sz="2800" b="1" dirty="0">
                <a:solidFill>
                  <a:srgbClr val="C00000"/>
                </a:solidFill>
                <a:latin typeface="Poppins" panose="00000500000000000000" pitchFamily="2" charset="0"/>
                <a:cs typeface="Poppins" panose="00000500000000000000" pitchFamily="2" charset="0"/>
              </a:rPr>
            </a:br>
            <a:r>
              <a:rPr lang="pt-BR" sz="2800" b="1" dirty="0">
                <a:solidFill>
                  <a:srgbClr val="C00000"/>
                </a:solidFill>
                <a:latin typeface="Poppins" panose="00000500000000000000" pitchFamily="2" charset="0"/>
                <a:cs typeface="Poppins" panose="00000500000000000000" pitchFamily="2" charset="0"/>
              </a:rPr>
              <a:t>INFORMAÇÕES ESPECÍFICAS DOS DOCUMENTOS PARA REQUERIMENTOS CEBAS</a:t>
            </a:r>
            <a:br>
              <a:rPr lang="pt-BR" sz="2800" b="1" dirty="0">
                <a:solidFill>
                  <a:srgbClr val="C00000"/>
                </a:solidFill>
                <a:latin typeface="Poppins" panose="00000500000000000000" pitchFamily="2" charset="0"/>
                <a:cs typeface="Poppins" panose="00000500000000000000" pitchFamily="2" charset="0"/>
              </a:rPr>
            </a:br>
            <a:br>
              <a:rPr lang="pt-BR" sz="2800" b="1" dirty="0">
                <a:solidFill>
                  <a:srgbClr val="C00000"/>
                </a:solidFill>
                <a:latin typeface="Poppins" panose="00000500000000000000" pitchFamily="2" charset="0"/>
                <a:cs typeface="Poppins" panose="00000500000000000000" pitchFamily="2" charset="0"/>
              </a:rPr>
            </a:br>
            <a:endParaRPr lang="pt-BR" sz="2800" b="1" dirty="0">
              <a:solidFill>
                <a:srgbClr val="C00000"/>
              </a:solidFill>
              <a:latin typeface="Poppins" panose="00000500000000000000" pitchFamily="2" charset="0"/>
              <a:cs typeface="Poppins" panose="00000500000000000000" pitchFamily="2" charset="0"/>
            </a:endParaRPr>
          </a:p>
        </p:txBody>
      </p:sp>
      <p:sp>
        <p:nvSpPr>
          <p:cNvPr id="9" name="CaixaDeTexto 8">
            <a:extLst>
              <a:ext uri="{FF2B5EF4-FFF2-40B4-BE49-F238E27FC236}">
                <a16:creationId xmlns:a16="http://schemas.microsoft.com/office/drawing/2014/main" id="{430D4C7D-2E07-DBFD-7FC9-5146322318EE}"/>
              </a:ext>
            </a:extLst>
          </p:cNvPr>
          <p:cNvSpPr txBox="1"/>
          <p:nvPr/>
        </p:nvSpPr>
        <p:spPr>
          <a:xfrm>
            <a:off x="675394" y="1295764"/>
            <a:ext cx="6157667" cy="538674"/>
          </a:xfrm>
          <a:prstGeom prst="rect">
            <a:avLst/>
          </a:prstGeom>
          <a:noFill/>
        </p:spPr>
        <p:txBody>
          <a:bodyPr wrap="square">
            <a:spAutoFit/>
          </a:bodyPr>
          <a:lstStyle/>
          <a:p>
            <a:pPr lvl="0" algn="just">
              <a:lnSpc>
                <a:spcPct val="107000"/>
              </a:lnSpc>
              <a:spcBef>
                <a:spcPts val="600"/>
              </a:spcBef>
              <a:spcAft>
                <a:spcPts val="800"/>
              </a:spcAft>
            </a:pPr>
            <a:r>
              <a:rPr lang="pt-BR" sz="2800" b="1" dirty="0">
                <a:solidFill>
                  <a:schemeClr val="accent2">
                    <a:lumMod val="75000"/>
                  </a:schemeClr>
                </a:solidFill>
                <a:latin typeface="Poppins" panose="00000500000000000000" pitchFamily="2" charset="0"/>
                <a:ea typeface="Calibri" panose="020F0502020204030204" pitchFamily="34" charset="0"/>
                <a:cs typeface="Poppins" panose="00000500000000000000" pitchFamily="2" charset="0"/>
              </a:rPr>
              <a:t>Habilitação e Reabilitação </a:t>
            </a:r>
            <a:endParaRPr lang="pt-BR" sz="2800" dirty="0">
              <a:solidFill>
                <a:schemeClr val="accent2">
                  <a:lumMod val="75000"/>
                </a:schemeClr>
              </a:solidFill>
              <a:effectLst/>
              <a:latin typeface="Poppins" panose="00000500000000000000" pitchFamily="2" charset="0"/>
              <a:ea typeface="Calibri" panose="020F0502020204030204" pitchFamily="34" charset="0"/>
              <a:cs typeface="Poppins" panose="00000500000000000000" pitchFamily="2" charset="0"/>
            </a:endParaRPr>
          </a:p>
        </p:txBody>
      </p:sp>
      <p:cxnSp>
        <p:nvCxnSpPr>
          <p:cNvPr id="10" name="Conector reto 9"/>
          <p:cNvCxnSpPr/>
          <p:nvPr/>
        </p:nvCxnSpPr>
        <p:spPr>
          <a:xfrm>
            <a:off x="762903" y="1871821"/>
            <a:ext cx="2793022" cy="0"/>
          </a:xfrm>
          <a:prstGeom prst="line">
            <a:avLst/>
          </a:prstGeom>
          <a:ln w="19050">
            <a:solidFill>
              <a:schemeClr val="accent2">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0CBAD4DD-8D24-6DFF-3E02-AE83ECB9312F}"/>
              </a:ext>
            </a:extLst>
          </p:cNvPr>
          <p:cNvSpPr txBox="1"/>
          <p:nvPr/>
        </p:nvSpPr>
        <p:spPr>
          <a:xfrm>
            <a:off x="197849" y="1829489"/>
            <a:ext cx="11865621" cy="4489434"/>
          </a:xfrm>
          <a:prstGeom prst="rect">
            <a:avLst/>
          </a:prstGeom>
          <a:noFill/>
        </p:spPr>
        <p:txBody>
          <a:bodyPr wrap="square">
            <a:spAutoFit/>
          </a:bodyPr>
          <a:lstStyle/>
          <a:p>
            <a:pPr marL="285750" indent="-285750">
              <a:lnSpc>
                <a:spcPct val="150000"/>
              </a:lnSpc>
              <a:buFontTx/>
              <a:buChar char="-"/>
            </a:pPr>
            <a:r>
              <a:rPr lang="pt-BR" sz="1600" dirty="0">
                <a:latin typeface="Poppins" panose="00000500000000000000" pitchFamily="2" charset="0"/>
                <a:cs typeface="Poppins" panose="00000500000000000000" pitchFamily="2" charset="0"/>
              </a:rPr>
              <a:t>Entidades que possui articulação com a saúde e/ou educação formalmente junto aos órgãos correspondentes</a:t>
            </a:r>
          </a:p>
          <a:p>
            <a:pPr algn="just">
              <a:lnSpc>
                <a:spcPct val="150000"/>
              </a:lnSpc>
            </a:pPr>
            <a:r>
              <a:rPr lang="pt-BR" sz="1600" dirty="0">
                <a:latin typeface="Poppins" panose="00000500000000000000" pitchFamily="2" charset="0"/>
                <a:cs typeface="Poppins" panose="00000500000000000000" pitchFamily="2" charset="0"/>
              </a:rPr>
              <a:t>	</a:t>
            </a:r>
            <a:r>
              <a:rPr lang="pt-BR" sz="1600" u="sng" dirty="0">
                <a:latin typeface="Poppins" panose="00000500000000000000" pitchFamily="2" charset="0"/>
                <a:cs typeface="Poppins" panose="00000500000000000000" pitchFamily="2" charset="0"/>
              </a:rPr>
              <a:t>Articulação com a saúde</a:t>
            </a:r>
            <a:r>
              <a:rPr lang="pt-BR" sz="1600" dirty="0">
                <a:latin typeface="Poppins" panose="00000500000000000000" pitchFamily="2" charset="0"/>
                <a:cs typeface="Poppins" panose="00000500000000000000" pitchFamily="2" charset="0"/>
              </a:rPr>
              <a:t>: a entidade tem que apresentar comprovante atualizado do Cadastro Nacional de Estabelecimentos de Saúde (CNES);</a:t>
            </a:r>
          </a:p>
          <a:p>
            <a:pPr algn="just">
              <a:lnSpc>
                <a:spcPct val="150000"/>
              </a:lnSpc>
            </a:pPr>
            <a:r>
              <a:rPr lang="pt-BR" sz="1600" dirty="0">
                <a:latin typeface="Poppins" panose="00000500000000000000" pitchFamily="2" charset="0"/>
                <a:cs typeface="Poppins" panose="00000500000000000000" pitchFamily="2" charset="0"/>
              </a:rPr>
              <a:t>	</a:t>
            </a:r>
            <a:r>
              <a:rPr lang="pt-BR" sz="1600" u="sng" dirty="0">
                <a:latin typeface="Poppins" panose="00000500000000000000" pitchFamily="2" charset="0"/>
                <a:cs typeface="Poppins" panose="00000500000000000000" pitchFamily="2" charset="0"/>
              </a:rPr>
              <a:t>Articulação com a educação</a:t>
            </a:r>
            <a:r>
              <a:rPr lang="pt-BR" sz="1600" dirty="0">
                <a:latin typeface="Poppins" panose="00000500000000000000" pitchFamily="2" charset="0"/>
                <a:cs typeface="Poppins" panose="00000500000000000000" pitchFamily="2" charset="0"/>
              </a:rPr>
              <a:t>:</a:t>
            </a:r>
          </a:p>
          <a:p>
            <a:pPr algn="just">
              <a:lnSpc>
                <a:spcPct val="150000"/>
              </a:lnSpc>
            </a:pPr>
            <a:r>
              <a:rPr lang="pt-BR" sz="1600" dirty="0">
                <a:latin typeface="Poppins" panose="00000500000000000000" pitchFamily="2" charset="0"/>
                <a:cs typeface="Poppins" panose="00000500000000000000" pitchFamily="2" charset="0"/>
              </a:rPr>
              <a:t>	I- Autorização de funcionamento expedida pela autoridade executiva competente: Educação Básica (creches, pré-escola, ensino fundamental e médio):</a:t>
            </a:r>
          </a:p>
          <a:p>
            <a:pPr algn="just">
              <a:lnSpc>
                <a:spcPct val="150000"/>
              </a:lnSpc>
            </a:pPr>
            <a:r>
              <a:rPr lang="pt-BR" sz="1600" dirty="0">
                <a:latin typeface="Poppins" panose="00000500000000000000" pitchFamily="2" charset="0"/>
                <a:cs typeface="Poppins" panose="00000500000000000000" pitchFamily="2" charset="0"/>
              </a:rPr>
              <a:t>	II - Autorização de funcionamento expedida pela autoridade executiva competente, serão emitidas pelas Secretarias de Educação Estadual ou Municipal. Educação Superior, MEC.</a:t>
            </a:r>
          </a:p>
          <a:p>
            <a:pPr algn="just">
              <a:lnSpc>
                <a:spcPct val="150000"/>
              </a:lnSpc>
            </a:pPr>
            <a:r>
              <a:rPr lang="pt-BR" sz="1600" dirty="0">
                <a:latin typeface="Poppins" panose="00000500000000000000" pitchFamily="2" charset="0"/>
                <a:cs typeface="Poppins" panose="00000500000000000000" pitchFamily="2" charset="0"/>
              </a:rPr>
              <a:t>	III - Declaração de que cumpre os requisitos inscritos nos incisos II e III do §1º do art. 18 da LC 187/2021</a:t>
            </a:r>
          </a:p>
          <a:p>
            <a:pPr algn="just">
              <a:lnSpc>
                <a:spcPct val="150000"/>
              </a:lnSpc>
            </a:pPr>
            <a:r>
              <a:rPr lang="pt-BR" sz="1600" dirty="0">
                <a:latin typeface="Poppins" panose="00000500000000000000" pitchFamily="2" charset="0"/>
                <a:cs typeface="Poppins" panose="00000500000000000000" pitchFamily="2" charset="0"/>
              </a:rPr>
              <a:t> (informar anualmente os dados referentes à instituição ao Instituto Nacional de Estudos e Pesquisas Educacionais Anísio Teixeira (Inep) / atender a padrões mínimos de qualidade aferidos pelos processos de avaliação conduzidos pela autoridade executiva federal competente).</a:t>
            </a:r>
          </a:p>
        </p:txBody>
      </p:sp>
    </p:spTree>
    <p:extLst>
      <p:ext uri="{BB962C8B-B14F-4D97-AF65-F5344CB8AC3E}">
        <p14:creationId xmlns:p14="http://schemas.microsoft.com/office/powerpoint/2010/main" val="1499246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
            <a:extLst>
              <a:ext uri="{FF2B5EF4-FFF2-40B4-BE49-F238E27FC236}">
                <a16:creationId xmlns:a16="http://schemas.microsoft.com/office/drawing/2014/main" id="{1BD43E31-E198-0086-58BB-0D954D46E7D8}"/>
              </a:ext>
            </a:extLst>
          </p:cNvPr>
          <p:cNvSpPr/>
          <p:nvPr/>
        </p:nvSpPr>
        <p:spPr>
          <a:xfrm>
            <a:off x="8344607" y="2621234"/>
            <a:ext cx="3343748" cy="4107282"/>
          </a:xfrm>
          <a:custGeom>
            <a:avLst/>
            <a:gdLst/>
            <a:ahLst/>
            <a:cxnLst/>
            <a:rect l="l" t="t" r="r" b="b"/>
            <a:pathLst>
              <a:path w="2363082" h="869289">
                <a:moveTo>
                  <a:pt x="58243" y="0"/>
                </a:moveTo>
                <a:lnTo>
                  <a:pt x="2304838" y="0"/>
                </a:lnTo>
                <a:cubicBezTo>
                  <a:pt x="2337005" y="0"/>
                  <a:pt x="2363082" y="26076"/>
                  <a:pt x="2363082" y="58243"/>
                </a:cubicBezTo>
                <a:lnTo>
                  <a:pt x="2363082" y="811045"/>
                </a:lnTo>
                <a:cubicBezTo>
                  <a:pt x="2363082" y="843212"/>
                  <a:pt x="2337005" y="869289"/>
                  <a:pt x="2304838" y="869289"/>
                </a:cubicBezTo>
                <a:lnTo>
                  <a:pt x="58243" y="869289"/>
                </a:lnTo>
                <a:cubicBezTo>
                  <a:pt x="42796" y="869289"/>
                  <a:pt x="27982" y="863152"/>
                  <a:pt x="17059" y="852229"/>
                </a:cubicBezTo>
                <a:cubicBezTo>
                  <a:pt x="6136" y="841307"/>
                  <a:pt x="0" y="826492"/>
                  <a:pt x="0" y="811045"/>
                </a:cubicBezTo>
                <a:lnTo>
                  <a:pt x="0" y="58243"/>
                </a:lnTo>
                <a:cubicBezTo>
                  <a:pt x="0" y="26076"/>
                  <a:pt x="26076" y="0"/>
                  <a:pt x="58243" y="0"/>
                </a:cubicBezTo>
                <a:close/>
              </a:path>
            </a:pathLst>
          </a:custGeom>
          <a:solidFill>
            <a:srgbClr val="000000">
              <a:alpha val="0"/>
            </a:srgbClr>
          </a:solidFill>
          <a:ln w="57150" cap="rnd">
            <a:solidFill>
              <a:srgbClr val="D57C1C"/>
            </a:solidFill>
            <a:prstDash val="solid"/>
            <a:round/>
          </a:ln>
        </p:spPr>
        <p:txBody>
          <a:bodyPr/>
          <a:lstStyle/>
          <a:p>
            <a:endParaRPr lang="pt-BR" sz="648"/>
          </a:p>
        </p:txBody>
      </p:sp>
      <p:sp>
        <p:nvSpPr>
          <p:cNvPr id="17" name="Freeform 3">
            <a:extLst>
              <a:ext uri="{FF2B5EF4-FFF2-40B4-BE49-F238E27FC236}">
                <a16:creationId xmlns:a16="http://schemas.microsoft.com/office/drawing/2014/main" id="{1BD43E31-E198-0086-58BB-0D954D46E7D8}"/>
              </a:ext>
            </a:extLst>
          </p:cNvPr>
          <p:cNvSpPr/>
          <p:nvPr/>
        </p:nvSpPr>
        <p:spPr>
          <a:xfrm>
            <a:off x="3989273" y="2621234"/>
            <a:ext cx="3592069" cy="4107282"/>
          </a:xfrm>
          <a:custGeom>
            <a:avLst/>
            <a:gdLst/>
            <a:ahLst/>
            <a:cxnLst/>
            <a:rect l="l" t="t" r="r" b="b"/>
            <a:pathLst>
              <a:path w="2363082" h="869289">
                <a:moveTo>
                  <a:pt x="58243" y="0"/>
                </a:moveTo>
                <a:lnTo>
                  <a:pt x="2304838" y="0"/>
                </a:lnTo>
                <a:cubicBezTo>
                  <a:pt x="2337005" y="0"/>
                  <a:pt x="2363082" y="26076"/>
                  <a:pt x="2363082" y="58243"/>
                </a:cubicBezTo>
                <a:lnTo>
                  <a:pt x="2363082" y="811045"/>
                </a:lnTo>
                <a:cubicBezTo>
                  <a:pt x="2363082" y="843212"/>
                  <a:pt x="2337005" y="869289"/>
                  <a:pt x="2304838" y="869289"/>
                </a:cubicBezTo>
                <a:lnTo>
                  <a:pt x="58243" y="869289"/>
                </a:lnTo>
                <a:cubicBezTo>
                  <a:pt x="42796" y="869289"/>
                  <a:pt x="27982" y="863152"/>
                  <a:pt x="17059" y="852229"/>
                </a:cubicBezTo>
                <a:cubicBezTo>
                  <a:pt x="6136" y="841307"/>
                  <a:pt x="0" y="826492"/>
                  <a:pt x="0" y="811045"/>
                </a:cubicBezTo>
                <a:lnTo>
                  <a:pt x="0" y="58243"/>
                </a:lnTo>
                <a:cubicBezTo>
                  <a:pt x="0" y="26076"/>
                  <a:pt x="26076" y="0"/>
                  <a:pt x="58243" y="0"/>
                </a:cubicBezTo>
                <a:close/>
              </a:path>
            </a:pathLst>
          </a:custGeom>
          <a:solidFill>
            <a:srgbClr val="000000">
              <a:alpha val="0"/>
            </a:srgbClr>
          </a:solidFill>
          <a:ln w="57150" cap="rnd">
            <a:solidFill>
              <a:srgbClr val="D57C1C"/>
            </a:solidFill>
            <a:prstDash val="solid"/>
            <a:round/>
          </a:ln>
        </p:spPr>
        <p:txBody>
          <a:bodyPr/>
          <a:lstStyle/>
          <a:p>
            <a:endParaRPr lang="pt-BR" sz="648"/>
          </a:p>
        </p:txBody>
      </p:sp>
      <p:sp>
        <p:nvSpPr>
          <p:cNvPr id="15" name="Freeform 3">
            <a:extLst>
              <a:ext uri="{FF2B5EF4-FFF2-40B4-BE49-F238E27FC236}">
                <a16:creationId xmlns:a16="http://schemas.microsoft.com/office/drawing/2014/main" id="{1BD43E31-E198-0086-58BB-0D954D46E7D8}"/>
              </a:ext>
            </a:extLst>
          </p:cNvPr>
          <p:cNvSpPr/>
          <p:nvPr/>
        </p:nvSpPr>
        <p:spPr>
          <a:xfrm>
            <a:off x="468657" y="2621233"/>
            <a:ext cx="2815636" cy="4107282"/>
          </a:xfrm>
          <a:custGeom>
            <a:avLst/>
            <a:gdLst/>
            <a:ahLst/>
            <a:cxnLst/>
            <a:rect l="l" t="t" r="r" b="b"/>
            <a:pathLst>
              <a:path w="2363082" h="869289">
                <a:moveTo>
                  <a:pt x="58243" y="0"/>
                </a:moveTo>
                <a:lnTo>
                  <a:pt x="2304838" y="0"/>
                </a:lnTo>
                <a:cubicBezTo>
                  <a:pt x="2337005" y="0"/>
                  <a:pt x="2363082" y="26076"/>
                  <a:pt x="2363082" y="58243"/>
                </a:cubicBezTo>
                <a:lnTo>
                  <a:pt x="2363082" y="811045"/>
                </a:lnTo>
                <a:cubicBezTo>
                  <a:pt x="2363082" y="843212"/>
                  <a:pt x="2337005" y="869289"/>
                  <a:pt x="2304838" y="869289"/>
                </a:cubicBezTo>
                <a:lnTo>
                  <a:pt x="58243" y="869289"/>
                </a:lnTo>
                <a:cubicBezTo>
                  <a:pt x="42796" y="869289"/>
                  <a:pt x="27982" y="863152"/>
                  <a:pt x="17059" y="852229"/>
                </a:cubicBezTo>
                <a:cubicBezTo>
                  <a:pt x="6136" y="841307"/>
                  <a:pt x="0" y="826492"/>
                  <a:pt x="0" y="811045"/>
                </a:cubicBezTo>
                <a:lnTo>
                  <a:pt x="0" y="58243"/>
                </a:lnTo>
                <a:cubicBezTo>
                  <a:pt x="0" y="26076"/>
                  <a:pt x="26076" y="0"/>
                  <a:pt x="58243" y="0"/>
                </a:cubicBezTo>
                <a:close/>
              </a:path>
            </a:pathLst>
          </a:custGeom>
          <a:solidFill>
            <a:srgbClr val="000000">
              <a:alpha val="0"/>
            </a:srgbClr>
          </a:solidFill>
          <a:ln w="57150" cap="rnd">
            <a:solidFill>
              <a:srgbClr val="D57C1C"/>
            </a:solidFill>
            <a:prstDash val="solid"/>
            <a:round/>
          </a:ln>
        </p:spPr>
        <p:txBody>
          <a:bodyPr/>
          <a:lstStyle/>
          <a:p>
            <a:endParaRPr lang="pt-BR" sz="648" dirty="0"/>
          </a:p>
        </p:txBody>
      </p:sp>
      <p:sp>
        <p:nvSpPr>
          <p:cNvPr id="8" name="TextBox 33"/>
          <p:cNvSpPr txBox="1"/>
          <p:nvPr/>
        </p:nvSpPr>
        <p:spPr>
          <a:xfrm>
            <a:off x="-195173" y="490059"/>
            <a:ext cx="12191999" cy="499496"/>
          </a:xfrm>
          <a:prstGeom prst="rect">
            <a:avLst/>
          </a:prstGeom>
        </p:spPr>
        <p:txBody>
          <a:bodyPr wrap="square" lIns="0" tIns="0" rIns="0" bIns="0" rtlCol="0" anchor="t">
            <a:spAutoFit/>
          </a:bodyPr>
          <a:lstStyle/>
          <a:p>
            <a:pPr algn="ctr">
              <a:lnSpc>
                <a:spcPts val="3661"/>
              </a:lnSpc>
            </a:pPr>
            <a:r>
              <a:rPr lang="en-US" sz="3600" b="1" dirty="0">
                <a:latin typeface="Poppins" panose="00000500000000000000" pitchFamily="2" charset="0"/>
                <a:cs typeface="Poppins" panose="00000500000000000000" pitchFamily="2" charset="0"/>
              </a:rPr>
              <a:t>MÓDULOS DO SISTEMA DE INFORMAÇÃO CEBAS</a:t>
            </a:r>
          </a:p>
        </p:txBody>
      </p:sp>
      <p:pic>
        <p:nvPicPr>
          <p:cNvPr id="9" name="Imagem 8"/>
          <p:cNvPicPr>
            <a:picLocks noChangeAspect="1"/>
          </p:cNvPicPr>
          <p:nvPr/>
        </p:nvPicPr>
        <p:blipFill rotWithShape="1">
          <a:blip r:embed="rId2"/>
          <a:srcRect b="14026"/>
          <a:stretch/>
        </p:blipFill>
        <p:spPr>
          <a:xfrm>
            <a:off x="860929" y="1557406"/>
            <a:ext cx="1987024" cy="834890"/>
          </a:xfrm>
          <a:prstGeom prst="rect">
            <a:avLst/>
          </a:prstGeom>
        </p:spPr>
      </p:pic>
      <p:sp>
        <p:nvSpPr>
          <p:cNvPr id="3" name="Retângulo 2"/>
          <p:cNvSpPr/>
          <p:nvPr/>
        </p:nvSpPr>
        <p:spPr>
          <a:xfrm>
            <a:off x="503828" y="3189084"/>
            <a:ext cx="2722180" cy="3046988"/>
          </a:xfrm>
          <a:prstGeom prst="rect">
            <a:avLst/>
          </a:prstGeom>
        </p:spPr>
        <p:txBody>
          <a:bodyPr wrap="square">
            <a:spAutoFit/>
          </a:bodyPr>
          <a:lstStyle/>
          <a:p>
            <a:pPr algn="ctr"/>
            <a:r>
              <a:rPr lang="pt-BR" sz="1600" b="1" dirty="0">
                <a:latin typeface="Poppins" panose="020B0604020202020204" charset="0"/>
                <a:cs typeface="Poppins" panose="020B0604020202020204" charset="0"/>
              </a:rPr>
              <a:t>A </a:t>
            </a:r>
            <a:r>
              <a:rPr lang="pt-BR" sz="1600" b="1" dirty="0">
                <a:solidFill>
                  <a:schemeClr val="accent2">
                    <a:lumMod val="75000"/>
                  </a:schemeClr>
                </a:solidFill>
                <a:latin typeface="Poppins" panose="020B0604020202020204" charset="0"/>
                <a:cs typeface="Poppins" panose="020B0604020202020204" charset="0"/>
              </a:rPr>
              <a:t>LECOM</a:t>
            </a:r>
            <a:r>
              <a:rPr lang="pt-BR" sz="1600" b="1" dirty="0">
                <a:latin typeface="Poppins" panose="020B0604020202020204" charset="0"/>
                <a:cs typeface="Poppins" panose="020B0604020202020204" charset="0"/>
              </a:rPr>
              <a:t> é uma plataforma para requerimento de CEBAS de fácil acesso pelo cidadã(</a:t>
            </a:r>
            <a:r>
              <a:rPr lang="pt-BR" sz="1600" b="1" dirty="0" err="1">
                <a:latin typeface="Poppins" panose="020B0604020202020204" charset="0"/>
                <a:cs typeface="Poppins" panose="020B0604020202020204" charset="0"/>
              </a:rPr>
              <a:t>ão</a:t>
            </a:r>
            <a:r>
              <a:rPr lang="pt-BR" sz="1600" b="1" dirty="0">
                <a:latin typeface="Poppins" panose="020B0604020202020204" charset="0"/>
                <a:cs typeface="Poppins" panose="020B0604020202020204" charset="0"/>
              </a:rPr>
              <a:t>)/gestoras(es) das OSC. Nela é possível cumprir todas as etapas do processo, acompanhar o status de análise, cumprir diligências entre outras funcionalidades.  </a:t>
            </a:r>
          </a:p>
        </p:txBody>
      </p:sp>
      <p:pic>
        <p:nvPicPr>
          <p:cNvPr id="10" name="Imagem 9"/>
          <p:cNvPicPr>
            <a:picLocks noChangeAspect="1"/>
          </p:cNvPicPr>
          <p:nvPr/>
        </p:nvPicPr>
        <p:blipFill>
          <a:blip r:embed="rId3"/>
          <a:stretch>
            <a:fillRect/>
          </a:stretch>
        </p:blipFill>
        <p:spPr>
          <a:xfrm>
            <a:off x="4066126" y="1757452"/>
            <a:ext cx="3515216" cy="571580"/>
          </a:xfrm>
          <a:prstGeom prst="rect">
            <a:avLst/>
          </a:prstGeom>
        </p:spPr>
      </p:pic>
      <p:sp>
        <p:nvSpPr>
          <p:cNvPr id="12" name="Retângulo 11"/>
          <p:cNvSpPr/>
          <p:nvPr/>
        </p:nvSpPr>
        <p:spPr>
          <a:xfrm>
            <a:off x="4225553" y="2696642"/>
            <a:ext cx="3119510" cy="4031873"/>
          </a:xfrm>
          <a:prstGeom prst="rect">
            <a:avLst/>
          </a:prstGeom>
        </p:spPr>
        <p:txBody>
          <a:bodyPr wrap="square">
            <a:spAutoFit/>
          </a:bodyPr>
          <a:lstStyle/>
          <a:p>
            <a:pPr algn="ctr"/>
            <a:r>
              <a:rPr lang="pt-BR" sz="1600" b="1" dirty="0">
                <a:latin typeface="Poppins" panose="020B0604020202020204" charset="0"/>
                <a:cs typeface="Poppins" panose="020B0604020202020204" charset="0"/>
              </a:rPr>
              <a:t>O </a:t>
            </a:r>
            <a:r>
              <a:rPr lang="pt-BR" sz="1600" b="1" dirty="0">
                <a:solidFill>
                  <a:schemeClr val="accent2">
                    <a:lumMod val="75000"/>
                  </a:schemeClr>
                </a:solidFill>
                <a:latin typeface="Poppins" panose="020B0604020202020204" charset="0"/>
                <a:cs typeface="Poppins" panose="020B0604020202020204" charset="0"/>
              </a:rPr>
              <a:t>Painel </a:t>
            </a:r>
            <a:r>
              <a:rPr lang="pt-BR" sz="1600" b="1" dirty="0" err="1">
                <a:solidFill>
                  <a:schemeClr val="accent2">
                    <a:lumMod val="75000"/>
                  </a:schemeClr>
                </a:solidFill>
                <a:latin typeface="Poppins" panose="020B0604020202020204" charset="0"/>
                <a:cs typeface="Poppins" panose="020B0604020202020204" charset="0"/>
              </a:rPr>
              <a:t>e-OSC</a:t>
            </a:r>
            <a:r>
              <a:rPr lang="pt-BR" sz="1600" b="1" dirty="0">
                <a:solidFill>
                  <a:schemeClr val="accent2">
                    <a:lumMod val="75000"/>
                  </a:schemeClr>
                </a:solidFill>
                <a:latin typeface="Poppins" panose="020B0604020202020204" charset="0"/>
                <a:cs typeface="Poppins" panose="020B0604020202020204" charset="0"/>
              </a:rPr>
              <a:t> SUAS </a:t>
            </a:r>
            <a:r>
              <a:rPr lang="pt-BR" sz="1600" b="1" dirty="0">
                <a:latin typeface="Poppins" panose="020B0604020202020204" charset="0"/>
                <a:cs typeface="Poppins" panose="020B0604020202020204" charset="0"/>
              </a:rPr>
              <a:t>traz informações públicas atualizadas da base de dados do Cadastro Nacional de Entidades de Assistência Social (CNEAS) e do CEBAS (LECOM), formulando mapas de calor de concentração das OSC vinculadas ao SUAS,  dados sobre certificação, informações sobre ofertas </a:t>
            </a:r>
            <a:r>
              <a:rPr lang="pt-BR" sz="1600" b="1" dirty="0" err="1">
                <a:latin typeface="Poppins" panose="020B0604020202020204" charset="0"/>
                <a:cs typeface="Poppins" panose="020B0604020202020204" charset="0"/>
              </a:rPr>
              <a:t>socioassistenciais</a:t>
            </a:r>
            <a:r>
              <a:rPr lang="pt-BR" sz="1600" b="1" dirty="0">
                <a:latin typeface="Poppins" panose="020B0604020202020204" charset="0"/>
                <a:cs typeface="Poppins" panose="020B0604020202020204" charset="0"/>
              </a:rPr>
              <a:t> das OSC, informações sobre receitas e despesas destas entidades, entre outras.</a:t>
            </a:r>
          </a:p>
        </p:txBody>
      </p:sp>
      <p:pic>
        <p:nvPicPr>
          <p:cNvPr id="13" name="Imagem 12"/>
          <p:cNvPicPr>
            <a:picLocks noChangeAspect="1"/>
          </p:cNvPicPr>
          <p:nvPr/>
        </p:nvPicPr>
        <p:blipFill rotWithShape="1">
          <a:blip r:embed="rId4" cstate="print">
            <a:extLst>
              <a:ext uri="{28A0092B-C50C-407E-A947-70E740481C1C}">
                <a14:useLocalDpi xmlns:a14="http://schemas.microsoft.com/office/drawing/2010/main" val="0"/>
              </a:ext>
            </a:extLst>
          </a:blip>
          <a:srcRect l="5621" t="17625" r="8450" b="22912"/>
          <a:stretch/>
        </p:blipFill>
        <p:spPr>
          <a:xfrm>
            <a:off x="9543010" y="1311184"/>
            <a:ext cx="1176837" cy="1155982"/>
          </a:xfrm>
          <a:prstGeom prst="rect">
            <a:avLst/>
          </a:prstGeom>
        </p:spPr>
      </p:pic>
      <p:sp>
        <p:nvSpPr>
          <p:cNvPr id="14" name="Retângulo 13"/>
          <p:cNvSpPr/>
          <p:nvPr/>
        </p:nvSpPr>
        <p:spPr>
          <a:xfrm>
            <a:off x="8574505" y="2942863"/>
            <a:ext cx="3113849" cy="3539430"/>
          </a:xfrm>
          <a:prstGeom prst="rect">
            <a:avLst/>
          </a:prstGeom>
        </p:spPr>
        <p:txBody>
          <a:bodyPr wrap="square">
            <a:spAutoFit/>
          </a:bodyPr>
          <a:lstStyle/>
          <a:p>
            <a:pPr algn="ctr"/>
            <a:r>
              <a:rPr lang="pt-BR" sz="1600" b="1" dirty="0">
                <a:latin typeface="Poppins" panose="020B0604020202020204" charset="0"/>
                <a:cs typeface="Poppins" panose="020B0604020202020204" charset="0"/>
              </a:rPr>
              <a:t>O </a:t>
            </a:r>
            <a:r>
              <a:rPr lang="pt-BR" sz="1600" b="1" dirty="0" err="1">
                <a:solidFill>
                  <a:schemeClr val="accent2">
                    <a:lumMod val="75000"/>
                  </a:schemeClr>
                </a:solidFill>
                <a:latin typeface="Poppins" panose="020B0604020202020204" charset="0"/>
                <a:cs typeface="Poppins" panose="020B0604020202020204" charset="0"/>
              </a:rPr>
              <a:t>OSCas</a:t>
            </a:r>
            <a:r>
              <a:rPr lang="pt-BR" sz="1600" b="1" dirty="0">
                <a:latin typeface="Poppins" panose="020B0604020202020204" charset="0"/>
                <a:cs typeface="Poppins" panose="020B0604020202020204" charset="0"/>
              </a:rPr>
              <a:t> é um atendimento automatizado pelo WhatsApp que oferece acesso rápido e atualizado ao histórico de certificações. Ele garante transparência e prestação de contas, além de democratizar informações. Os dados coletados ajudam a orientar o planejamento e as decisões das gestões estaduais e municipais do SUAS.</a:t>
            </a:r>
          </a:p>
        </p:txBody>
      </p:sp>
    </p:spTree>
    <p:extLst>
      <p:ext uri="{BB962C8B-B14F-4D97-AF65-F5344CB8AC3E}">
        <p14:creationId xmlns:p14="http://schemas.microsoft.com/office/powerpoint/2010/main" val="742553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3"/>
          <p:cNvSpPr txBox="1"/>
          <p:nvPr/>
        </p:nvSpPr>
        <p:spPr>
          <a:xfrm>
            <a:off x="2811309" y="560547"/>
            <a:ext cx="6560806" cy="549766"/>
          </a:xfrm>
          <a:prstGeom prst="rect">
            <a:avLst/>
          </a:prstGeom>
        </p:spPr>
        <p:txBody>
          <a:bodyPr wrap="square" lIns="0" tIns="0" rIns="0" bIns="0" rtlCol="0" anchor="t">
            <a:spAutoFit/>
          </a:bodyPr>
          <a:lstStyle/>
          <a:p>
            <a:pPr algn="ctr">
              <a:lnSpc>
                <a:spcPts val="3661"/>
              </a:lnSpc>
            </a:pPr>
            <a:r>
              <a:rPr lang="en-US" sz="5400" b="1" dirty="0">
                <a:latin typeface="Poppins" panose="00000500000000000000" pitchFamily="2" charset="0"/>
                <a:cs typeface="Poppins" panose="00000500000000000000" pitchFamily="2" charset="0"/>
              </a:rPr>
              <a:t>ACESSE O </a:t>
            </a:r>
            <a:r>
              <a:rPr lang="en-US" sz="5400" b="1" dirty="0" err="1">
                <a:latin typeface="Poppins" panose="00000500000000000000" pitchFamily="2" charset="0"/>
                <a:cs typeface="Poppins" panose="00000500000000000000" pitchFamily="2" charset="0"/>
              </a:rPr>
              <a:t>OSCas</a:t>
            </a:r>
            <a:endParaRPr lang="en-US" sz="5400" b="1" dirty="0">
              <a:latin typeface="Poppins" panose="00000500000000000000" pitchFamily="2" charset="0"/>
              <a:cs typeface="Poppins" panose="00000500000000000000" pitchFamily="2" charset="0"/>
            </a:endParaRPr>
          </a:p>
        </p:txBody>
      </p:sp>
      <p:pic>
        <p:nvPicPr>
          <p:cNvPr id="13" name="Imagem 12"/>
          <p:cNvPicPr>
            <a:picLocks noChangeAspect="1"/>
          </p:cNvPicPr>
          <p:nvPr/>
        </p:nvPicPr>
        <p:blipFill rotWithShape="1">
          <a:blip r:embed="rId2" cstate="print">
            <a:extLst>
              <a:ext uri="{28A0092B-C50C-407E-A947-70E740481C1C}">
                <a14:useLocalDpi xmlns:a14="http://schemas.microsoft.com/office/drawing/2010/main" val="0"/>
              </a:ext>
            </a:extLst>
          </a:blip>
          <a:srcRect l="5621" t="17625" r="8450" b="22912"/>
          <a:stretch/>
        </p:blipFill>
        <p:spPr>
          <a:xfrm>
            <a:off x="691076" y="1687484"/>
            <a:ext cx="3767576" cy="3700810"/>
          </a:xfrm>
          <a:prstGeom prst="rect">
            <a:avLst/>
          </a:prstGeom>
        </p:spPr>
      </p:pic>
      <p:sp>
        <p:nvSpPr>
          <p:cNvPr id="16" name="Retângulo 15"/>
          <p:cNvSpPr/>
          <p:nvPr/>
        </p:nvSpPr>
        <p:spPr>
          <a:xfrm>
            <a:off x="4472132" y="1613361"/>
            <a:ext cx="7123229" cy="1077218"/>
          </a:xfrm>
          <a:prstGeom prst="rect">
            <a:avLst/>
          </a:prstGeom>
        </p:spPr>
        <p:txBody>
          <a:bodyPr wrap="square">
            <a:spAutoFit/>
          </a:bodyPr>
          <a:lstStyle/>
          <a:p>
            <a:pPr algn="ctr"/>
            <a:r>
              <a:rPr lang="pt-BR" sz="1600" dirty="0">
                <a:latin typeface="Poppins" panose="020B0604020202020204" charset="0"/>
                <a:cs typeface="Poppins" panose="020B0604020202020204" charset="0"/>
              </a:rPr>
              <a:t>O </a:t>
            </a:r>
            <a:r>
              <a:rPr lang="pt-BR" sz="1600" dirty="0" err="1">
                <a:latin typeface="Poppins" panose="020B0604020202020204" charset="0"/>
                <a:cs typeface="Poppins" panose="020B0604020202020204" charset="0"/>
              </a:rPr>
              <a:t>OSCas</a:t>
            </a:r>
            <a:r>
              <a:rPr lang="pt-BR" sz="1600" dirty="0">
                <a:latin typeface="Poppins" panose="020B0604020202020204" charset="0"/>
                <a:cs typeface="Poppins" panose="020B0604020202020204" charset="0"/>
              </a:rPr>
              <a:t> é um assistente virtual que oferece um serviço rápido, eficiente e acessível, permitindo que você consulte o histórico de requerimentos de certificação CEBAS diretamente pelo WhatsApp, seja para entidades ou cidadãos.</a:t>
            </a:r>
          </a:p>
        </p:txBody>
      </p:sp>
      <p:sp>
        <p:nvSpPr>
          <p:cNvPr id="4" name="Arredondar Retângulo em um Canto Diagonal 3"/>
          <p:cNvSpPr/>
          <p:nvPr/>
        </p:nvSpPr>
        <p:spPr>
          <a:xfrm>
            <a:off x="6091712" y="3040146"/>
            <a:ext cx="3857105" cy="1030778"/>
          </a:xfrm>
          <a:prstGeom prst="round2Diag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6270437" y="3192646"/>
            <a:ext cx="3499659" cy="646331"/>
          </a:xfrm>
          <a:prstGeom prst="rect">
            <a:avLst/>
          </a:prstGeom>
        </p:spPr>
        <p:txBody>
          <a:bodyPr wrap="square">
            <a:spAutoFit/>
          </a:bodyPr>
          <a:lstStyle/>
          <a:p>
            <a:pPr algn="ctr"/>
            <a:r>
              <a:rPr lang="pt-BR" sz="1200" b="1" dirty="0">
                <a:solidFill>
                  <a:schemeClr val="bg1"/>
                </a:solidFill>
                <a:latin typeface="Poppins" panose="020B0604020202020204" charset="0"/>
                <a:cs typeface="Poppins" panose="020B0604020202020204" charset="0"/>
              </a:rPr>
              <a:t>Digite histórico [número do CNPJ] para consultar o seu histórico do </a:t>
            </a:r>
            <a:r>
              <a:rPr lang="pt-BR" sz="1100" b="1" dirty="0">
                <a:solidFill>
                  <a:schemeClr val="bg1"/>
                </a:solidFill>
                <a:latin typeface="Poppins" panose="020B0604020202020204" charset="0"/>
                <a:cs typeface="Poppins" panose="020B0604020202020204" charset="0"/>
              </a:rPr>
              <a:t>processo</a:t>
            </a:r>
            <a:r>
              <a:rPr lang="pt-BR" sz="1200" b="1" dirty="0">
                <a:solidFill>
                  <a:schemeClr val="bg1"/>
                </a:solidFill>
                <a:latin typeface="Poppins" panose="020B0604020202020204" charset="0"/>
                <a:cs typeface="Poppins" panose="020B0604020202020204" charset="0"/>
              </a:rPr>
              <a:t>. </a:t>
            </a:r>
          </a:p>
          <a:p>
            <a:pPr algn="ctr"/>
            <a:r>
              <a:rPr lang="pt-BR" sz="1200" b="1" dirty="0">
                <a:solidFill>
                  <a:schemeClr val="bg1"/>
                </a:solidFill>
                <a:latin typeface="Poppins" panose="020B0604020202020204" charset="0"/>
                <a:cs typeface="Poppins" panose="020B0604020202020204" charset="0"/>
              </a:rPr>
              <a:t>Exemplo: histórico 01.234.567/0001-00</a:t>
            </a:r>
          </a:p>
        </p:txBody>
      </p:sp>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t="78182" b="3879"/>
          <a:stretch/>
        </p:blipFill>
        <p:spPr>
          <a:xfrm>
            <a:off x="604559" y="5577273"/>
            <a:ext cx="4831461" cy="1230285"/>
          </a:xfrm>
          <a:prstGeom prst="rect">
            <a:avLst/>
          </a:prstGeom>
        </p:spPr>
      </p:pic>
      <p:sp>
        <p:nvSpPr>
          <p:cNvPr id="20" name="Freeform 3">
            <a:extLst>
              <a:ext uri="{FF2B5EF4-FFF2-40B4-BE49-F238E27FC236}">
                <a16:creationId xmlns:a16="http://schemas.microsoft.com/office/drawing/2014/main" id="{1BD43E31-E198-0086-58BB-0D954D46E7D8}"/>
              </a:ext>
            </a:extLst>
          </p:cNvPr>
          <p:cNvSpPr/>
          <p:nvPr/>
        </p:nvSpPr>
        <p:spPr>
          <a:xfrm>
            <a:off x="5436020" y="4422931"/>
            <a:ext cx="5195454" cy="1154342"/>
          </a:xfrm>
          <a:custGeom>
            <a:avLst/>
            <a:gdLst/>
            <a:ahLst/>
            <a:cxnLst/>
            <a:rect l="l" t="t" r="r" b="b"/>
            <a:pathLst>
              <a:path w="2363082" h="869289">
                <a:moveTo>
                  <a:pt x="58243" y="0"/>
                </a:moveTo>
                <a:lnTo>
                  <a:pt x="2304838" y="0"/>
                </a:lnTo>
                <a:cubicBezTo>
                  <a:pt x="2337005" y="0"/>
                  <a:pt x="2363082" y="26076"/>
                  <a:pt x="2363082" y="58243"/>
                </a:cubicBezTo>
                <a:lnTo>
                  <a:pt x="2363082" y="811045"/>
                </a:lnTo>
                <a:cubicBezTo>
                  <a:pt x="2363082" y="843212"/>
                  <a:pt x="2337005" y="869289"/>
                  <a:pt x="2304838" y="869289"/>
                </a:cubicBezTo>
                <a:lnTo>
                  <a:pt x="58243" y="869289"/>
                </a:lnTo>
                <a:cubicBezTo>
                  <a:pt x="42796" y="869289"/>
                  <a:pt x="27982" y="863152"/>
                  <a:pt x="17059" y="852229"/>
                </a:cubicBezTo>
                <a:cubicBezTo>
                  <a:pt x="6136" y="841307"/>
                  <a:pt x="0" y="826492"/>
                  <a:pt x="0" y="811045"/>
                </a:cubicBezTo>
                <a:lnTo>
                  <a:pt x="0" y="58243"/>
                </a:lnTo>
                <a:cubicBezTo>
                  <a:pt x="0" y="26076"/>
                  <a:pt x="26076" y="0"/>
                  <a:pt x="58243" y="0"/>
                </a:cubicBezTo>
                <a:close/>
              </a:path>
            </a:pathLst>
          </a:custGeom>
          <a:solidFill>
            <a:schemeClr val="accent6">
              <a:lumMod val="50000"/>
              <a:alpha val="0"/>
            </a:schemeClr>
          </a:solidFill>
          <a:ln w="57150" cap="rnd">
            <a:solidFill>
              <a:schemeClr val="accent6">
                <a:lumMod val="75000"/>
              </a:schemeClr>
            </a:solidFill>
            <a:prstDash val="solid"/>
            <a:round/>
          </a:ln>
        </p:spPr>
        <p:txBody>
          <a:bodyPr/>
          <a:lstStyle/>
          <a:p>
            <a:endParaRPr lang="pt-BR" sz="648"/>
          </a:p>
        </p:txBody>
      </p:sp>
      <p:sp>
        <p:nvSpPr>
          <p:cNvPr id="21" name="Retângulo 20"/>
          <p:cNvSpPr/>
          <p:nvPr/>
        </p:nvSpPr>
        <p:spPr>
          <a:xfrm>
            <a:off x="5715816" y="4630770"/>
            <a:ext cx="4635862" cy="738664"/>
          </a:xfrm>
          <a:prstGeom prst="rect">
            <a:avLst/>
          </a:prstGeom>
        </p:spPr>
        <p:txBody>
          <a:bodyPr wrap="square">
            <a:spAutoFit/>
          </a:bodyPr>
          <a:lstStyle/>
          <a:p>
            <a:pPr algn="ctr"/>
            <a:r>
              <a:rPr lang="pt-BR" sz="1400" b="1" dirty="0">
                <a:latin typeface="Poppins" panose="020B0604020202020204" charset="0"/>
                <a:cs typeface="Poppins" panose="020B0604020202020204" charset="0"/>
              </a:rPr>
              <a:t>Desde o seu lançamento em maio de 2024 foram realizadas </a:t>
            </a:r>
            <a:r>
              <a:rPr lang="pt-BR" sz="1400" b="1" dirty="0">
                <a:solidFill>
                  <a:schemeClr val="accent2">
                    <a:lumMod val="75000"/>
                  </a:schemeClr>
                </a:solidFill>
                <a:latin typeface="Poppins" panose="020B0604020202020204" charset="0"/>
                <a:cs typeface="Poppins" panose="020B0604020202020204" charset="0"/>
              </a:rPr>
              <a:t>3.313 consultas de históricos de processos</a:t>
            </a:r>
            <a:r>
              <a:rPr lang="pt-BR" sz="1400" b="1" dirty="0">
                <a:latin typeface="Poppins" panose="020B0604020202020204" charset="0"/>
                <a:cs typeface="Poppins" panose="020B0604020202020204" charset="0"/>
              </a:rPr>
              <a:t>.</a:t>
            </a:r>
          </a:p>
        </p:txBody>
      </p:sp>
      <p:sp>
        <p:nvSpPr>
          <p:cNvPr id="2" name="TextBox 7">
            <a:extLst>
              <a:ext uri="{FF2B5EF4-FFF2-40B4-BE49-F238E27FC236}">
                <a16:creationId xmlns:a16="http://schemas.microsoft.com/office/drawing/2014/main" id="{CC16D583-538E-D2E2-7231-EB9C07011F05}"/>
              </a:ext>
            </a:extLst>
          </p:cNvPr>
          <p:cNvSpPr txBox="1"/>
          <p:nvPr/>
        </p:nvSpPr>
        <p:spPr>
          <a:xfrm>
            <a:off x="9450256" y="6332545"/>
            <a:ext cx="2421686" cy="218650"/>
          </a:xfrm>
          <a:prstGeom prst="rect">
            <a:avLst/>
          </a:prstGeom>
        </p:spPr>
        <p:txBody>
          <a:bodyPr wrap="square" lIns="0" tIns="0" rIns="0" bIns="0" rtlCol="0" anchor="t">
            <a:spAutoFit/>
          </a:bodyPr>
          <a:lstStyle/>
          <a:p>
            <a:pPr algn="ctr">
              <a:lnSpc>
                <a:spcPts val="1922"/>
              </a:lnSpc>
            </a:pPr>
            <a:r>
              <a:rPr lang="en-US" sz="1000" b="1" dirty="0">
                <a:solidFill>
                  <a:srgbClr val="000000"/>
                </a:solidFill>
                <a:latin typeface="Poppins" panose="00000500000000000000" pitchFamily="2" charset="0"/>
                <a:cs typeface="Poppins" panose="00000500000000000000" pitchFamily="2" charset="0"/>
              </a:rPr>
              <a:t>Fonte: DRSP/SNAS/MDS</a:t>
            </a:r>
          </a:p>
        </p:txBody>
      </p:sp>
    </p:spTree>
    <p:extLst>
      <p:ext uri="{BB962C8B-B14F-4D97-AF65-F5344CB8AC3E}">
        <p14:creationId xmlns:p14="http://schemas.microsoft.com/office/powerpoint/2010/main" val="669173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359101" y="369543"/>
            <a:ext cx="10511074" cy="783646"/>
          </a:xfrm>
        </p:spPr>
        <p:txBody>
          <a:bodyPr>
            <a:noAutofit/>
          </a:bodyPr>
          <a:lstStyle/>
          <a:p>
            <a:r>
              <a:rPr lang="pt-BR" sz="3000" b="1" dirty="0">
                <a:latin typeface="Poppins" panose="020B0604020202020204" charset="0"/>
                <a:cs typeface="Poppins" panose="020B0604020202020204" charset="0"/>
              </a:rPr>
              <a:t>NORMAS APLICÁVEIS À CERTIFICAÇÃO CEBAS</a:t>
            </a:r>
          </a:p>
        </p:txBody>
      </p:sp>
      <p:pic>
        <p:nvPicPr>
          <p:cNvPr id="6" name="Imagem 5"/>
          <p:cNvPicPr>
            <a:picLocks noChangeAspect="1"/>
          </p:cNvPicPr>
          <p:nvPr/>
        </p:nvPicPr>
        <p:blipFill rotWithShape="1">
          <a:blip r:embed="rId2" cstate="print">
            <a:extLst>
              <a:ext uri="{28A0092B-C50C-407E-A947-70E740481C1C}">
                <a14:useLocalDpi xmlns:a14="http://schemas.microsoft.com/office/drawing/2010/main" val="0"/>
              </a:ext>
            </a:extLst>
          </a:blip>
          <a:srcRect l="7761" t="33310" r="8758" b="36338"/>
          <a:stretch/>
        </p:blipFill>
        <p:spPr>
          <a:xfrm>
            <a:off x="90763" y="6076405"/>
            <a:ext cx="2976690" cy="608779"/>
          </a:xfrm>
          <a:prstGeom prst="rect">
            <a:avLst/>
          </a:prstGeom>
        </p:spPr>
      </p:pic>
      <p:sp>
        <p:nvSpPr>
          <p:cNvPr id="3" name="CaixaDeTexto 2">
            <a:extLst>
              <a:ext uri="{FF2B5EF4-FFF2-40B4-BE49-F238E27FC236}">
                <a16:creationId xmlns:a16="http://schemas.microsoft.com/office/drawing/2014/main" id="{0C32A177-9067-17F1-46D6-B7ADD15968C2}"/>
              </a:ext>
            </a:extLst>
          </p:cNvPr>
          <p:cNvSpPr txBox="1"/>
          <p:nvPr/>
        </p:nvSpPr>
        <p:spPr>
          <a:xfrm>
            <a:off x="444792" y="1224085"/>
            <a:ext cx="10830206"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a:latin typeface="Poppins" panose="020B0604020202020204"/>
                <a:cs typeface="Poppins Light" panose="020B0604020202020204" charset="0"/>
              </a:rPr>
              <a:t> Acesse as normas digitalizando o QR </a:t>
            </a:r>
            <a:r>
              <a:rPr lang="pt-BR" sz="2400" b="1" dirty="0" err="1">
                <a:latin typeface="Poppins" panose="020B0604020202020204"/>
                <a:cs typeface="Poppins Light" panose="020B0604020202020204" charset="0"/>
              </a:rPr>
              <a:t>Code</a:t>
            </a:r>
            <a:r>
              <a:rPr lang="pt-BR" sz="2400" b="1" dirty="0">
                <a:latin typeface="Poppins" panose="020B0604020202020204"/>
                <a:cs typeface="Poppins Light" panose="020B0604020202020204" charset="0"/>
              </a:rPr>
              <a:t> abaixo:</a:t>
            </a:r>
          </a:p>
        </p:txBody>
      </p:sp>
      <p:pic>
        <p:nvPicPr>
          <p:cNvPr id="9" name="Imagem 8">
            <a:extLst>
              <a:ext uri="{FF2B5EF4-FFF2-40B4-BE49-F238E27FC236}">
                <a16:creationId xmlns:a16="http://schemas.microsoft.com/office/drawing/2014/main" id="{864CC0E8-5EAD-CBAF-B170-7A3024F56627}"/>
              </a:ext>
            </a:extLst>
          </p:cNvPr>
          <p:cNvPicPr>
            <a:picLocks noChangeAspect="1"/>
          </p:cNvPicPr>
          <p:nvPr/>
        </p:nvPicPr>
        <p:blipFill>
          <a:blip r:embed="rId3"/>
          <a:stretch>
            <a:fillRect/>
          </a:stretch>
        </p:blipFill>
        <p:spPr>
          <a:xfrm>
            <a:off x="4098966" y="1914171"/>
            <a:ext cx="3994068" cy="3994068"/>
          </a:xfrm>
          <a:prstGeom prst="rect">
            <a:avLst/>
          </a:prstGeom>
        </p:spPr>
      </p:pic>
      <p:pic>
        <p:nvPicPr>
          <p:cNvPr id="15" name="Imagem 14" descr="Logotipo, nome da empresa&#10;&#10;Descrição gerada automaticamente">
            <a:extLst>
              <a:ext uri="{FF2B5EF4-FFF2-40B4-BE49-F238E27FC236}">
                <a16:creationId xmlns:a16="http://schemas.microsoft.com/office/drawing/2014/main" id="{B0A60293-D83E-F069-11F9-9E1A0096C8CE}"/>
              </a:ext>
            </a:extLst>
          </p:cNvPr>
          <p:cNvPicPr>
            <a:picLocks noChangeAspect="1"/>
          </p:cNvPicPr>
          <p:nvPr/>
        </p:nvPicPr>
        <p:blipFill>
          <a:blip r:embed="rId4" cstate="print">
            <a:extLst>
              <a:ext uri="{28A0092B-C50C-407E-A947-70E740481C1C}">
                <a14:useLocalDpi xmlns:a14="http://schemas.microsoft.com/office/drawing/2010/main" val="0"/>
              </a:ext>
            </a:extLst>
          </a:blip>
          <a:srcRect t="44224" b="35436"/>
          <a:stretch/>
        </p:blipFill>
        <p:spPr>
          <a:xfrm>
            <a:off x="9720337" y="5800204"/>
            <a:ext cx="2471663" cy="884980"/>
          </a:xfrm>
          <a:prstGeom prst="rect">
            <a:avLst/>
          </a:prstGeom>
        </p:spPr>
      </p:pic>
    </p:spTree>
    <p:extLst>
      <p:ext uri="{BB962C8B-B14F-4D97-AF65-F5344CB8AC3E}">
        <p14:creationId xmlns:p14="http://schemas.microsoft.com/office/powerpoint/2010/main" val="1707912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305D04-8A6A-270B-D666-60CA7751408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2D062C4-586B-8EE2-3FEE-9B4130843BFA}"/>
              </a:ext>
            </a:extLst>
          </p:cNvPr>
          <p:cNvSpPr>
            <a:spLocks noGrp="1"/>
          </p:cNvSpPr>
          <p:nvPr>
            <p:ph type="title"/>
          </p:nvPr>
        </p:nvSpPr>
        <p:spPr>
          <a:xfrm>
            <a:off x="643005" y="404311"/>
            <a:ext cx="5452995" cy="783646"/>
          </a:xfrm>
        </p:spPr>
        <p:txBody>
          <a:bodyPr>
            <a:noAutofit/>
          </a:bodyPr>
          <a:lstStyle/>
          <a:p>
            <a:r>
              <a:rPr lang="pt-BR" sz="3000" b="1" dirty="0">
                <a:latin typeface="Poppins" panose="020B0604020202020204" charset="0"/>
                <a:cs typeface="Poppins" panose="020B0604020202020204" charset="0"/>
              </a:rPr>
              <a:t>CANAIS DE COMUNICAÇÃO</a:t>
            </a:r>
          </a:p>
        </p:txBody>
      </p:sp>
      <p:pic>
        <p:nvPicPr>
          <p:cNvPr id="5" name="Imagem 4">
            <a:extLst>
              <a:ext uri="{FF2B5EF4-FFF2-40B4-BE49-F238E27FC236}">
                <a16:creationId xmlns:a16="http://schemas.microsoft.com/office/drawing/2014/main" id="{702DEB45-7997-D9C7-33C3-9201581FB3FA}"/>
              </a:ext>
            </a:extLst>
          </p:cNvPr>
          <p:cNvPicPr>
            <a:picLocks noChangeAspect="1"/>
          </p:cNvPicPr>
          <p:nvPr/>
        </p:nvPicPr>
        <p:blipFill>
          <a:blip r:embed="rId3"/>
          <a:stretch>
            <a:fillRect/>
          </a:stretch>
        </p:blipFill>
        <p:spPr>
          <a:xfrm>
            <a:off x="90600" y="2101694"/>
            <a:ext cx="6524038" cy="3013308"/>
          </a:xfrm>
          <a:prstGeom prst="rect">
            <a:avLst/>
          </a:prstGeom>
        </p:spPr>
      </p:pic>
      <p:sp>
        <p:nvSpPr>
          <p:cNvPr id="6" name="Título 1">
            <a:extLst>
              <a:ext uri="{FF2B5EF4-FFF2-40B4-BE49-F238E27FC236}">
                <a16:creationId xmlns:a16="http://schemas.microsoft.com/office/drawing/2014/main" id="{8FDCE0D4-CC2D-EF45-1189-681D8B58FD9B}"/>
              </a:ext>
            </a:extLst>
          </p:cNvPr>
          <p:cNvSpPr txBox="1">
            <a:spLocks/>
          </p:cNvSpPr>
          <p:nvPr/>
        </p:nvSpPr>
        <p:spPr>
          <a:xfrm>
            <a:off x="671746" y="1318048"/>
            <a:ext cx="3018905" cy="7836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b="1" dirty="0">
                <a:solidFill>
                  <a:srgbClr val="FF0000"/>
                </a:solidFill>
                <a:latin typeface="Poppins" panose="020B0604020202020204" charset="0"/>
                <a:cs typeface="Poppins" panose="020B0604020202020204" charset="0"/>
              </a:rPr>
              <a:t>Blog Rede SUAS</a:t>
            </a:r>
          </a:p>
        </p:txBody>
      </p:sp>
      <p:pic>
        <p:nvPicPr>
          <p:cNvPr id="8" name="Imagem 7">
            <a:extLst>
              <a:ext uri="{FF2B5EF4-FFF2-40B4-BE49-F238E27FC236}">
                <a16:creationId xmlns:a16="http://schemas.microsoft.com/office/drawing/2014/main" id="{E606E13B-F1CE-6914-1552-D3634562D44B}"/>
              </a:ext>
            </a:extLst>
          </p:cNvPr>
          <p:cNvPicPr>
            <a:picLocks noChangeAspect="1"/>
          </p:cNvPicPr>
          <p:nvPr/>
        </p:nvPicPr>
        <p:blipFill>
          <a:blip r:embed="rId4"/>
          <a:stretch>
            <a:fillRect/>
          </a:stretch>
        </p:blipFill>
        <p:spPr>
          <a:xfrm>
            <a:off x="7291845" y="1954600"/>
            <a:ext cx="4443264" cy="3303037"/>
          </a:xfrm>
          <a:prstGeom prst="rect">
            <a:avLst/>
          </a:prstGeom>
        </p:spPr>
      </p:pic>
      <p:sp>
        <p:nvSpPr>
          <p:cNvPr id="11" name="Título 1">
            <a:extLst>
              <a:ext uri="{FF2B5EF4-FFF2-40B4-BE49-F238E27FC236}">
                <a16:creationId xmlns:a16="http://schemas.microsoft.com/office/drawing/2014/main" id="{B97FF2A2-DADE-08AC-CD76-447A39037678}"/>
              </a:ext>
            </a:extLst>
          </p:cNvPr>
          <p:cNvSpPr txBox="1">
            <a:spLocks/>
          </p:cNvSpPr>
          <p:nvPr/>
        </p:nvSpPr>
        <p:spPr>
          <a:xfrm>
            <a:off x="7291845" y="1307692"/>
            <a:ext cx="3460618" cy="7836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b="1" dirty="0">
                <a:solidFill>
                  <a:srgbClr val="FF0000"/>
                </a:solidFill>
                <a:latin typeface="Poppins" panose="020B0604020202020204" charset="0"/>
                <a:cs typeface="Poppins" panose="020B0604020202020204" charset="0"/>
              </a:rPr>
              <a:t>Boletim Informativo</a:t>
            </a:r>
          </a:p>
        </p:txBody>
      </p:sp>
    </p:spTree>
    <p:extLst>
      <p:ext uri="{BB962C8B-B14F-4D97-AF65-F5344CB8AC3E}">
        <p14:creationId xmlns:p14="http://schemas.microsoft.com/office/powerpoint/2010/main" val="222043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15449" y="357487"/>
            <a:ext cx="7761102" cy="783451"/>
          </a:xfrm>
        </p:spPr>
        <p:txBody>
          <a:bodyPr>
            <a:noAutofit/>
          </a:bodyPr>
          <a:lstStyle/>
          <a:p>
            <a:pPr algn="ctr"/>
            <a:r>
              <a:rPr lang="pt-BR" sz="4000" b="1" dirty="0">
                <a:latin typeface="Poppins "/>
                <a:cs typeface="Poppins" panose="020B0604020202020204" charset="0"/>
              </a:rPr>
              <a:t>CANAIS DE COMUNICAÇÃO</a:t>
            </a:r>
          </a:p>
        </p:txBody>
      </p:sp>
      <p:pic>
        <p:nvPicPr>
          <p:cNvPr id="6" name="Imagem 5"/>
          <p:cNvPicPr>
            <a:picLocks noChangeAspect="1"/>
          </p:cNvPicPr>
          <p:nvPr/>
        </p:nvPicPr>
        <p:blipFill rotWithShape="1">
          <a:blip r:embed="rId2" cstate="print">
            <a:extLst>
              <a:ext uri="{28A0092B-C50C-407E-A947-70E740481C1C}">
                <a14:useLocalDpi xmlns:a14="http://schemas.microsoft.com/office/drawing/2010/main" val="0"/>
              </a:ext>
            </a:extLst>
          </a:blip>
          <a:srcRect l="7761" t="33310" r="8758" b="36338"/>
          <a:stretch/>
        </p:blipFill>
        <p:spPr>
          <a:xfrm>
            <a:off x="8750021" y="5987287"/>
            <a:ext cx="3252400" cy="665166"/>
          </a:xfrm>
          <a:prstGeom prst="rect">
            <a:avLst/>
          </a:prstGeom>
        </p:spPr>
      </p:pic>
      <p:sp>
        <p:nvSpPr>
          <p:cNvPr id="7" name="Retângulo 6">
            <a:extLst>
              <a:ext uri="{FF2B5EF4-FFF2-40B4-BE49-F238E27FC236}">
                <a16:creationId xmlns:a16="http://schemas.microsoft.com/office/drawing/2014/main" id="{8AB72A98-61FD-94AC-12D1-1CBED29446D7}"/>
              </a:ext>
            </a:extLst>
          </p:cNvPr>
          <p:cNvSpPr/>
          <p:nvPr/>
        </p:nvSpPr>
        <p:spPr>
          <a:xfrm>
            <a:off x="1219936" y="1652446"/>
            <a:ext cx="5618359" cy="18027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2" fontAlgn="base">
              <a:lnSpc>
                <a:spcPct val="150000"/>
              </a:lnSpc>
            </a:pPr>
            <a:r>
              <a:rPr lang="pt-BR" sz="1400" u="sng" dirty="0">
                <a:solidFill>
                  <a:srgbClr val="002060"/>
                </a:solidFill>
                <a:latin typeface="Poppins "/>
                <a:cs typeface="Poppins Light" panose="020B0604020202020204" charset="0"/>
                <a:hlinkClick r:id="rId3"/>
              </a:rPr>
              <a:t>www.mds.gov.br</a:t>
            </a:r>
            <a:r>
              <a:rPr lang="pt-BR" sz="1400" dirty="0">
                <a:solidFill>
                  <a:srgbClr val="002060"/>
                </a:solidFill>
                <a:latin typeface="Poppins "/>
                <a:cs typeface="Poppins Light" panose="020B0604020202020204" charset="0"/>
                <a:hlinkClick r:id="rId3"/>
              </a:rPr>
              <a:t>​</a:t>
            </a:r>
            <a:endParaRPr lang="pt-BR" sz="1400" u="sng" dirty="0">
              <a:solidFill>
                <a:srgbClr val="0563C1"/>
              </a:solidFill>
              <a:latin typeface="Poppins "/>
              <a:cs typeface="Poppins Light" panose="020B0604020202020204" charset="0"/>
            </a:endParaRPr>
          </a:p>
          <a:p>
            <a:pPr lvl="2">
              <a:lnSpc>
                <a:spcPct val="150000"/>
              </a:lnSpc>
            </a:pPr>
            <a:r>
              <a:rPr lang="pt-BR" sz="1400" u="sng" dirty="0">
                <a:solidFill>
                  <a:schemeClr val="accent1">
                    <a:lumMod val="75000"/>
                  </a:schemeClr>
                </a:solidFill>
                <a:latin typeface="Poppins "/>
                <a:ea typeface="+mn-lt"/>
                <a:cs typeface="Poppins Light" panose="020B0604020202020204" charset="0"/>
              </a:rPr>
              <a:t>https://linktr.ee/cebasmds</a:t>
            </a:r>
            <a:endParaRPr lang="pt-BR" sz="1400" u="sng" dirty="0">
              <a:solidFill>
                <a:schemeClr val="accent1">
                  <a:lumMod val="75000"/>
                </a:schemeClr>
              </a:solidFill>
              <a:latin typeface="Poppins "/>
              <a:cs typeface="Poppins Light" panose="020B0604020202020204" charset="0"/>
            </a:endParaRPr>
          </a:p>
          <a:p>
            <a:pPr lvl="2">
              <a:lnSpc>
                <a:spcPct val="150000"/>
              </a:lnSpc>
            </a:pPr>
            <a:r>
              <a:rPr lang="pt-BR" sz="1400" u="sng" dirty="0">
                <a:solidFill>
                  <a:srgbClr val="0563C1"/>
                </a:solidFill>
                <a:latin typeface="Poppins "/>
                <a:cs typeface="Poppins Light" panose="020B0604020202020204" charset="0"/>
                <a:hlinkClick r:id="rId4">
                  <a:extLst>
                    <a:ext uri="{A12FA001-AC4F-418D-AE19-62706E023703}">
                      <ahyp:hlinkClr xmlns:ahyp="http://schemas.microsoft.com/office/drawing/2018/hyperlinkcolor" val="tx"/>
                    </a:ext>
                  </a:extLst>
                </a:hlinkClick>
              </a:rPr>
              <a:t>http://blog.mds.gov.br/redesuas/rede-privada/</a:t>
            </a:r>
            <a:endParaRPr lang="pt-BR" sz="1400" dirty="0">
              <a:solidFill>
                <a:srgbClr val="0563C1"/>
              </a:solidFill>
              <a:latin typeface="Poppins "/>
              <a:cs typeface="Poppins Light" panose="020B0604020202020204" charset="0"/>
            </a:endParaRPr>
          </a:p>
          <a:p>
            <a:pPr lvl="2"/>
            <a:endParaRPr lang="pt-BR" sz="1400" dirty="0">
              <a:solidFill>
                <a:srgbClr val="0563C1"/>
              </a:solidFill>
              <a:latin typeface="Poppins "/>
              <a:cs typeface="Poppins Light" panose="020B0604020202020204" charset="0"/>
            </a:endParaRPr>
          </a:p>
          <a:p>
            <a:pPr lvl="2"/>
            <a:r>
              <a:rPr lang="pt-BR" sz="1400" dirty="0">
                <a:solidFill>
                  <a:srgbClr val="0563C1"/>
                </a:solidFill>
                <a:latin typeface="Poppins "/>
                <a:cs typeface="Poppins Light" panose="020B0604020202020204" charset="0"/>
              </a:rPr>
              <a:t>​</a:t>
            </a:r>
            <a:r>
              <a:rPr lang="pt-PT" sz="1400" u="sng" dirty="0">
                <a:solidFill>
                  <a:srgbClr val="0563C1"/>
                </a:solidFill>
                <a:latin typeface="Poppins "/>
                <a:cs typeface="Poppins Light" panose="020B0604020202020204" charset="0"/>
                <a:hlinkClick r:id="rId5">
                  <a:extLst>
                    <a:ext uri="{A12FA001-AC4F-418D-AE19-62706E023703}">
                      <ahyp:hlinkClr xmlns:ahyp="http://schemas.microsoft.com/office/drawing/2018/hyperlinkcolor" val="tx"/>
                    </a:ext>
                  </a:extLst>
                </a:hlinkClick>
              </a:rPr>
              <a:t>www.gov.br</a:t>
            </a:r>
            <a:r>
              <a:rPr lang="pt-PT" sz="1400" dirty="0">
                <a:solidFill>
                  <a:srgbClr val="0563C1"/>
                </a:solidFill>
                <a:latin typeface="Poppins "/>
                <a:cs typeface="Poppins Light" panose="020B0604020202020204" charset="0"/>
              </a:rPr>
              <a:t> </a:t>
            </a:r>
            <a:r>
              <a:rPr lang="pt-PT" sz="1400" dirty="0">
                <a:solidFill>
                  <a:srgbClr val="002060"/>
                </a:solidFill>
                <a:latin typeface="Poppins "/>
                <a:cs typeface="Poppins Light" panose="020B0604020202020204" charset="0"/>
              </a:rPr>
              <a:t>–</a:t>
            </a:r>
            <a:r>
              <a:rPr lang="pt-PT" sz="1400" dirty="0">
                <a:solidFill>
                  <a:schemeClr val="accent5"/>
                </a:solidFill>
                <a:latin typeface="Poppins "/>
                <a:cs typeface="Poppins Light" panose="020B0604020202020204" charset="0"/>
              </a:rPr>
              <a:t> </a:t>
            </a:r>
            <a:r>
              <a:rPr lang="pt-PT" sz="1400" dirty="0">
                <a:solidFill>
                  <a:srgbClr val="002060"/>
                </a:solidFill>
                <a:latin typeface="Poppins "/>
                <a:cs typeface="Poppins Light" panose="020B0604020202020204" charset="0"/>
              </a:rPr>
              <a:t>Pedido de Cebas SUAS</a:t>
            </a:r>
            <a:endParaRPr lang="pt-BR" sz="1400" dirty="0">
              <a:solidFill>
                <a:srgbClr val="002060"/>
              </a:solidFill>
              <a:latin typeface="Poppins "/>
              <a:cs typeface="Poppins Light" panose="020B0604020202020204" charset="0"/>
            </a:endParaRPr>
          </a:p>
        </p:txBody>
      </p:sp>
      <p:sp>
        <p:nvSpPr>
          <p:cNvPr id="9" name="Retângulo 8">
            <a:extLst>
              <a:ext uri="{FF2B5EF4-FFF2-40B4-BE49-F238E27FC236}">
                <a16:creationId xmlns:a16="http://schemas.microsoft.com/office/drawing/2014/main" id="{87D28EB8-FA00-453E-C690-137D3C1DA747}"/>
              </a:ext>
            </a:extLst>
          </p:cNvPr>
          <p:cNvSpPr/>
          <p:nvPr/>
        </p:nvSpPr>
        <p:spPr>
          <a:xfrm>
            <a:off x="7665157" y="1693225"/>
            <a:ext cx="3764280" cy="18027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rgbClr val="002060"/>
                </a:solidFill>
                <a:latin typeface="Poppins" panose="020B0604020202020204"/>
                <a:cs typeface="Poppins Light" panose="020B0604020202020204" charset="0"/>
              </a:rPr>
              <a:t>Central de Relacionamento</a:t>
            </a:r>
          </a:p>
          <a:p>
            <a:pPr algn="ctr"/>
            <a:endParaRPr lang="pt-PT" dirty="0">
              <a:solidFill>
                <a:srgbClr val="002060"/>
              </a:solidFill>
              <a:latin typeface="Poppins" panose="020B0604020202020204"/>
              <a:cs typeface="Poppins Light" panose="020B0604020202020204" charset="0"/>
            </a:endParaRPr>
          </a:p>
          <a:p>
            <a:pPr algn="ctr"/>
            <a:r>
              <a:rPr lang="pt-PT" sz="3200" dirty="0">
                <a:solidFill>
                  <a:srgbClr val="224D8C"/>
                </a:solidFill>
                <a:latin typeface="Poppins" panose="020B0604020202020204"/>
                <a:cs typeface="Poppins Light" panose="020B0604020202020204" charset="0"/>
              </a:rPr>
              <a:t>121</a:t>
            </a:r>
            <a:endParaRPr lang="pt-BR" dirty="0">
              <a:solidFill>
                <a:srgbClr val="224D8C"/>
              </a:solidFill>
              <a:latin typeface="Poppins" panose="020B0604020202020204"/>
              <a:cs typeface="Poppins Light" panose="020B0604020202020204" charset="0"/>
            </a:endParaRPr>
          </a:p>
        </p:txBody>
      </p:sp>
      <p:sp>
        <p:nvSpPr>
          <p:cNvPr id="10" name="Retângulo 9">
            <a:extLst>
              <a:ext uri="{FF2B5EF4-FFF2-40B4-BE49-F238E27FC236}">
                <a16:creationId xmlns:a16="http://schemas.microsoft.com/office/drawing/2014/main" id="{7DC1AD2D-2899-4C86-4353-9FB051B8953E}"/>
              </a:ext>
            </a:extLst>
          </p:cNvPr>
          <p:cNvSpPr/>
          <p:nvPr/>
        </p:nvSpPr>
        <p:spPr>
          <a:xfrm>
            <a:off x="1397000" y="3913539"/>
            <a:ext cx="9398000" cy="1615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2" fontAlgn="base"/>
            <a:r>
              <a:rPr lang="pt-BR" sz="1400" dirty="0">
                <a:solidFill>
                  <a:srgbClr val="002060"/>
                </a:solidFill>
                <a:latin typeface="Poppins "/>
                <a:cs typeface="Poppins Light" panose="020B0604020202020204" charset="0"/>
              </a:rPr>
              <a:t>Para dúvidas sobre inscrição no Conselho, CNEAS e questões relacionadas às </a:t>
            </a:r>
            <a:r>
              <a:rPr lang="pt-BR" sz="1400" dirty="0" err="1">
                <a:solidFill>
                  <a:srgbClr val="002060"/>
                </a:solidFill>
                <a:latin typeface="Poppins "/>
                <a:cs typeface="Poppins Light" panose="020B0604020202020204" charset="0"/>
              </a:rPr>
              <a:t>OSCs</a:t>
            </a:r>
            <a:r>
              <a:rPr lang="pt-BR" sz="1400" dirty="0">
                <a:solidFill>
                  <a:srgbClr val="002060"/>
                </a:solidFill>
                <a:latin typeface="Poppins "/>
                <a:cs typeface="Poppins Light" panose="020B0604020202020204" charset="0"/>
              </a:rPr>
              <a:t> no SUAS: </a:t>
            </a:r>
            <a:r>
              <a:rPr lang="pt-BR" sz="1400" u="sng" dirty="0">
                <a:solidFill>
                  <a:srgbClr val="0563C1"/>
                </a:solidFill>
                <a:latin typeface="Poppins "/>
                <a:cs typeface="Poppins Light" panose="020B0604020202020204" charset="0"/>
                <a:hlinkClick r:id="rId6">
                  <a:extLst>
                    <a:ext uri="{A12FA001-AC4F-418D-AE19-62706E023703}">
                      <ahyp:hlinkClr xmlns:ahyp="http://schemas.microsoft.com/office/drawing/2018/hyperlinkcolor" val="tx"/>
                    </a:ext>
                  </a:extLst>
                </a:hlinkClick>
              </a:rPr>
              <a:t>redeprivadasuas@mds.gov.br</a:t>
            </a:r>
            <a:r>
              <a:rPr lang="pt-BR" sz="1400" dirty="0">
                <a:solidFill>
                  <a:srgbClr val="0563C1"/>
                </a:solidFill>
                <a:latin typeface="Poppins "/>
                <a:cs typeface="Poppins Light" panose="020B0604020202020204" charset="0"/>
              </a:rPr>
              <a:t>​</a:t>
            </a:r>
          </a:p>
          <a:p>
            <a:pPr lvl="2" fontAlgn="base"/>
            <a:r>
              <a:rPr lang="pt-BR" sz="1400" dirty="0">
                <a:solidFill>
                  <a:srgbClr val="002060"/>
                </a:solidFill>
                <a:latin typeface="Poppins "/>
                <a:cs typeface="Poppins Light" panose="020B0604020202020204" charset="0"/>
              </a:rPr>
              <a:t>​</a:t>
            </a:r>
          </a:p>
          <a:p>
            <a:pPr lvl="2" fontAlgn="base"/>
            <a:r>
              <a:rPr lang="pt-BR" sz="1400" dirty="0">
                <a:solidFill>
                  <a:schemeClr val="tx1"/>
                </a:solidFill>
                <a:latin typeface="Poppins "/>
                <a:cs typeface="Poppins Light" panose="020B0604020202020204" charset="0"/>
              </a:rPr>
              <a:t>Para dúvidas e informações sobre Certificação e outros documentos/processos: </a:t>
            </a:r>
            <a:r>
              <a:rPr lang="pt-BR" sz="1400" dirty="0">
                <a:solidFill>
                  <a:srgbClr val="0563C1"/>
                </a:solidFill>
                <a:latin typeface="Poppins "/>
                <a:cs typeface="Poppins Light" panose="020B0604020202020204" charset="0"/>
                <a:hlinkClick r:id="rId7"/>
              </a:rPr>
              <a:t>diligencia.cebas@mds.gov.br</a:t>
            </a:r>
            <a:r>
              <a:rPr lang="pt-BR" sz="1400" dirty="0">
                <a:solidFill>
                  <a:srgbClr val="0563C1"/>
                </a:solidFill>
                <a:latin typeface="Poppins "/>
                <a:cs typeface="Poppins Light" panose="020B0604020202020204" charset="0"/>
              </a:rPr>
              <a:t> </a:t>
            </a:r>
            <a:endParaRPr lang="en-US" sz="1400" dirty="0">
              <a:solidFill>
                <a:srgbClr val="0563C1"/>
              </a:solidFill>
              <a:latin typeface="Poppins "/>
              <a:cs typeface="Poppins Light" panose="020B0604020202020204" charset="0"/>
            </a:endParaRPr>
          </a:p>
        </p:txBody>
      </p:sp>
      <p:pic>
        <p:nvPicPr>
          <p:cNvPr id="11" name="Gráfico 10" descr="Internet com preenchimento sólido">
            <a:extLst>
              <a:ext uri="{FF2B5EF4-FFF2-40B4-BE49-F238E27FC236}">
                <a16:creationId xmlns:a16="http://schemas.microsoft.com/office/drawing/2014/main" id="{5AE96228-D280-449C-CAE4-24409B354D7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2881" y="1895240"/>
            <a:ext cx="1280160" cy="1280160"/>
          </a:xfrm>
          <a:prstGeom prst="rect">
            <a:avLst/>
          </a:prstGeom>
        </p:spPr>
      </p:pic>
      <p:pic>
        <p:nvPicPr>
          <p:cNvPr id="12" name="Gráfico 11" descr="Telefone com preenchimento sólido">
            <a:extLst>
              <a:ext uri="{FF2B5EF4-FFF2-40B4-BE49-F238E27FC236}">
                <a16:creationId xmlns:a16="http://schemas.microsoft.com/office/drawing/2014/main" id="{F2BFB5D9-F528-B717-EB60-E89FF16F3B8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13916" y="1975998"/>
            <a:ext cx="1102481" cy="1102481"/>
          </a:xfrm>
          <a:prstGeom prst="rect">
            <a:avLst/>
          </a:prstGeom>
        </p:spPr>
      </p:pic>
      <p:pic>
        <p:nvPicPr>
          <p:cNvPr id="13" name="Gráfico 12" descr="@ com preenchimento sólido">
            <a:extLst>
              <a:ext uri="{FF2B5EF4-FFF2-40B4-BE49-F238E27FC236}">
                <a16:creationId xmlns:a16="http://schemas.microsoft.com/office/drawing/2014/main" id="{6DD8E608-4519-5AF1-68AE-3D9EDEDD5FD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0825" y="4092016"/>
            <a:ext cx="1192349" cy="1192349"/>
          </a:xfrm>
          <a:prstGeom prst="rect">
            <a:avLst/>
          </a:prstGeom>
        </p:spPr>
      </p:pic>
    </p:spTree>
    <p:extLst>
      <p:ext uri="{BB962C8B-B14F-4D97-AF65-F5344CB8AC3E}">
        <p14:creationId xmlns:p14="http://schemas.microsoft.com/office/powerpoint/2010/main" val="1056687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l="23836" t="15571" r="24945" b="12490"/>
          <a:stretch/>
        </p:blipFill>
        <p:spPr>
          <a:xfrm>
            <a:off x="9205060" y="4449337"/>
            <a:ext cx="2568872" cy="2029520"/>
          </a:xfrm>
          <a:prstGeom prst="rect">
            <a:avLst/>
          </a:prstGeom>
        </p:spPr>
      </p:pic>
      <p:sp>
        <p:nvSpPr>
          <p:cNvPr id="2" name="TextBox 4">
            <a:extLst>
              <a:ext uri="{FF2B5EF4-FFF2-40B4-BE49-F238E27FC236}">
                <a16:creationId xmlns:a16="http://schemas.microsoft.com/office/drawing/2014/main" id="{999BDE5F-3E3E-4C68-EB74-77C4DBB55AA0}"/>
              </a:ext>
            </a:extLst>
          </p:cNvPr>
          <p:cNvSpPr txBox="1">
            <a:spLocks noGrp="1"/>
          </p:cNvSpPr>
          <p:nvPr>
            <p:ph type="title"/>
          </p:nvPr>
        </p:nvSpPr>
        <p:spPr>
          <a:xfrm>
            <a:off x="260535" y="2979726"/>
            <a:ext cx="5016545" cy="809452"/>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a:defRPr sz="4200" b="1">
                <a:solidFill>
                  <a:srgbClr val="C00000"/>
                </a:solidFill>
                <a:latin typeface="Poppins Light"/>
                <a:cs typeface="Calibri"/>
              </a:defRPr>
            </a:lvl1pPr>
          </a:lstStyle>
          <a:p>
            <a:r>
              <a:rPr lang="en-US" sz="4800" dirty="0">
                <a:solidFill>
                  <a:schemeClr val="tx1"/>
                </a:solidFill>
                <a:latin typeface="Poppins "/>
              </a:rPr>
              <a:t>Obrigado!</a:t>
            </a:r>
          </a:p>
        </p:txBody>
      </p:sp>
    </p:spTree>
    <p:extLst>
      <p:ext uri="{BB962C8B-B14F-4D97-AF65-F5344CB8AC3E}">
        <p14:creationId xmlns:p14="http://schemas.microsoft.com/office/powerpoint/2010/main" val="240493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83919-92A5-E8E3-649E-E538CB51AB3E}"/>
            </a:ext>
          </a:extLst>
        </p:cNvPr>
        <p:cNvGrpSpPr/>
        <p:nvPr/>
      </p:nvGrpSpPr>
      <p:grpSpPr>
        <a:xfrm>
          <a:off x="0" y="0"/>
          <a:ext cx="0" cy="0"/>
          <a:chOff x="0" y="0"/>
          <a:chExt cx="0" cy="0"/>
        </a:xfrm>
      </p:grpSpPr>
      <p:sp>
        <p:nvSpPr>
          <p:cNvPr id="8" name="TextBox 33">
            <a:extLst>
              <a:ext uri="{FF2B5EF4-FFF2-40B4-BE49-F238E27FC236}">
                <a16:creationId xmlns:a16="http://schemas.microsoft.com/office/drawing/2014/main" id="{95983FAC-E761-2789-F068-BAAD2067FEBD}"/>
              </a:ext>
            </a:extLst>
          </p:cNvPr>
          <p:cNvSpPr txBox="1"/>
          <p:nvPr/>
        </p:nvSpPr>
        <p:spPr>
          <a:xfrm>
            <a:off x="2013009" y="454184"/>
            <a:ext cx="9003858" cy="485133"/>
          </a:xfrm>
          <a:prstGeom prst="rect">
            <a:avLst/>
          </a:prstGeom>
        </p:spPr>
        <p:txBody>
          <a:bodyPr wrap="square" lIns="0" tIns="0" rIns="0" bIns="0" rtlCol="0" anchor="t">
            <a:spAutoFit/>
          </a:bodyPr>
          <a:lstStyle/>
          <a:p>
            <a:pPr>
              <a:lnSpc>
                <a:spcPts val="3661"/>
              </a:lnSpc>
            </a:pPr>
            <a:r>
              <a:rPr lang="en-US" sz="3600" b="1" dirty="0">
                <a:solidFill>
                  <a:srgbClr val="45612F"/>
                </a:solidFill>
                <a:latin typeface="Poppins" panose="00000500000000000000" pitchFamily="2" charset="0"/>
                <a:cs typeface="Poppins" panose="00000500000000000000" pitchFamily="2" charset="0"/>
              </a:rPr>
              <a:t>REDE SOCIOASSISTENCIAL DO SUAS</a:t>
            </a:r>
          </a:p>
        </p:txBody>
      </p:sp>
      <p:grpSp>
        <p:nvGrpSpPr>
          <p:cNvPr id="3" name="Grupo 2">
            <a:extLst>
              <a:ext uri="{FF2B5EF4-FFF2-40B4-BE49-F238E27FC236}">
                <a16:creationId xmlns:a16="http://schemas.microsoft.com/office/drawing/2014/main" id="{50F79689-0E59-3375-1D0C-22C9AA07AA96}"/>
              </a:ext>
            </a:extLst>
          </p:cNvPr>
          <p:cNvGrpSpPr/>
          <p:nvPr/>
        </p:nvGrpSpPr>
        <p:grpSpPr>
          <a:xfrm>
            <a:off x="840623" y="1059513"/>
            <a:ext cx="2504887" cy="2556192"/>
            <a:chOff x="769229" y="947222"/>
            <a:chExt cx="2563273" cy="2562080"/>
          </a:xfrm>
        </p:grpSpPr>
        <p:grpSp>
          <p:nvGrpSpPr>
            <p:cNvPr id="4" name="Agrupar 3">
              <a:extLst>
                <a:ext uri="{FF2B5EF4-FFF2-40B4-BE49-F238E27FC236}">
                  <a16:creationId xmlns:a16="http://schemas.microsoft.com/office/drawing/2014/main" id="{220E51DA-ADA3-7C36-1957-8AA6A7FCCE71}"/>
                </a:ext>
              </a:extLst>
            </p:cNvPr>
            <p:cNvGrpSpPr/>
            <p:nvPr/>
          </p:nvGrpSpPr>
          <p:grpSpPr>
            <a:xfrm>
              <a:off x="769229" y="947222"/>
              <a:ext cx="2563273" cy="2562080"/>
              <a:chOff x="702117" y="946733"/>
              <a:chExt cx="2563273" cy="2562080"/>
            </a:xfrm>
          </p:grpSpPr>
          <p:sp>
            <p:nvSpPr>
              <p:cNvPr id="7" name="CaixaDeTexto 6">
                <a:extLst>
                  <a:ext uri="{FF2B5EF4-FFF2-40B4-BE49-F238E27FC236}">
                    <a16:creationId xmlns:a16="http://schemas.microsoft.com/office/drawing/2014/main" id="{3E518EFA-CD6F-FF8C-791F-D12A58947CA8}"/>
                  </a:ext>
                </a:extLst>
              </p:cNvPr>
              <p:cNvSpPr txBox="1"/>
              <p:nvPr/>
            </p:nvSpPr>
            <p:spPr>
              <a:xfrm>
                <a:off x="702117" y="946733"/>
                <a:ext cx="2563273" cy="5861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8.641</a:t>
                </a:r>
                <a:r>
                  <a:rPr kumimoji="0" lang="pt-BR" sz="28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 </a:t>
                </a:r>
                <a:r>
                  <a:rPr kumimoji="0" lang="pt-BR" sz="2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CRAS</a:t>
                </a:r>
                <a:endPar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endParaRPr>
              </a:p>
            </p:txBody>
          </p:sp>
          <p:grpSp>
            <p:nvGrpSpPr>
              <p:cNvPr id="11" name="Agrupar 10">
                <a:extLst>
                  <a:ext uri="{FF2B5EF4-FFF2-40B4-BE49-F238E27FC236}">
                    <a16:creationId xmlns:a16="http://schemas.microsoft.com/office/drawing/2014/main" id="{78515EF1-77CF-21D9-0396-13CA017ECB48}"/>
                  </a:ext>
                </a:extLst>
              </p:cNvPr>
              <p:cNvGrpSpPr/>
              <p:nvPr/>
            </p:nvGrpSpPr>
            <p:grpSpPr>
              <a:xfrm>
                <a:off x="805129" y="1415347"/>
                <a:ext cx="2243718" cy="2093466"/>
                <a:chOff x="674203" y="2025400"/>
                <a:chExt cx="2243718" cy="2093466"/>
              </a:xfrm>
            </p:grpSpPr>
            <p:pic>
              <p:nvPicPr>
                <p:cNvPr id="12" name="Imagem 11">
                  <a:extLst>
                    <a:ext uri="{FF2B5EF4-FFF2-40B4-BE49-F238E27FC236}">
                      <a16:creationId xmlns:a16="http://schemas.microsoft.com/office/drawing/2014/main" id="{1DAD77E8-9EA3-4751-702A-20982F57E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03" y="2025400"/>
                  <a:ext cx="2243718" cy="2093466"/>
                </a:xfrm>
                <a:prstGeom prst="rect">
                  <a:avLst/>
                </a:prstGeom>
              </p:spPr>
            </p:pic>
            <p:sp>
              <p:nvSpPr>
                <p:cNvPr id="14" name="Retângulo 13">
                  <a:extLst>
                    <a:ext uri="{FF2B5EF4-FFF2-40B4-BE49-F238E27FC236}">
                      <a16:creationId xmlns:a16="http://schemas.microsoft.com/office/drawing/2014/main" id="{8BC95707-E279-8754-EEA7-B67843AEF1DF}"/>
                    </a:ext>
                  </a:extLst>
                </p:cNvPr>
                <p:cNvSpPr/>
                <p:nvPr/>
              </p:nvSpPr>
              <p:spPr>
                <a:xfrm>
                  <a:off x="1282884" y="2388205"/>
                  <a:ext cx="1153506" cy="5861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Calibri" panose="020F0502020204030204"/>
                      <a:ea typeface="+mn-ea"/>
                      <a:cs typeface="Aharoni" panose="02010803020104030203" pitchFamily="2" charset="-79"/>
                    </a:rPr>
                    <a:t>5.526</a:t>
                  </a:r>
                  <a:endParaRPr kumimoji="0" lang="pt-BR" sz="1800" b="0" i="0" u="none" strike="noStrike" kern="1200" cap="none" spc="0" normalizeH="0" baseline="0" noProof="0" dirty="0">
                    <a:ln>
                      <a:noFill/>
                    </a:ln>
                    <a:effectLst/>
                    <a:uLnTx/>
                    <a:uFillTx/>
                    <a:latin typeface="Calibri" panose="020F0502020204030204"/>
                    <a:ea typeface="+mn-ea"/>
                  </a:endParaRPr>
                </a:p>
              </p:txBody>
            </p:sp>
            <p:sp>
              <p:nvSpPr>
                <p:cNvPr id="16" name="Retângulo 15">
                  <a:extLst>
                    <a:ext uri="{FF2B5EF4-FFF2-40B4-BE49-F238E27FC236}">
                      <a16:creationId xmlns:a16="http://schemas.microsoft.com/office/drawing/2014/main" id="{ABD82ABB-77EA-AEA4-E989-DD37EEFD7C1D}"/>
                    </a:ext>
                  </a:extLst>
                </p:cNvPr>
                <p:cNvSpPr/>
                <p:nvPr/>
              </p:nvSpPr>
              <p:spPr>
                <a:xfrm>
                  <a:off x="1582743" y="2971984"/>
                  <a:ext cx="840196" cy="33933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CC5D0A"/>
                      </a:solidFill>
                      <a:effectLst/>
                      <a:uLnTx/>
                      <a:uFillTx/>
                      <a:latin typeface="Calibri" panose="020F0502020204030204"/>
                      <a:ea typeface="+mn-ea"/>
                      <a:cs typeface="Aharoni" panose="02010803020104030203" pitchFamily="2" charset="-79"/>
                    </a:rPr>
                    <a:t>(99,2%)</a:t>
                  </a:r>
                </a:p>
              </p:txBody>
            </p:sp>
          </p:grpSp>
        </p:grpSp>
        <p:sp>
          <p:nvSpPr>
            <p:cNvPr id="2" name="CaixaDeTexto 1">
              <a:extLst>
                <a:ext uri="{FF2B5EF4-FFF2-40B4-BE49-F238E27FC236}">
                  <a16:creationId xmlns:a16="http://schemas.microsoft.com/office/drawing/2014/main" id="{8F2D020E-02FA-07F8-D893-0CAE87E55056}"/>
                </a:ext>
              </a:extLst>
            </p:cNvPr>
            <p:cNvSpPr txBox="1"/>
            <p:nvPr/>
          </p:nvSpPr>
          <p:spPr>
            <a:xfrm>
              <a:off x="1510901" y="2131587"/>
              <a:ext cx="966398"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municípios</a:t>
              </a:r>
            </a:p>
          </p:txBody>
        </p:sp>
      </p:grpSp>
      <p:grpSp>
        <p:nvGrpSpPr>
          <p:cNvPr id="17" name="Grupo 3">
            <a:extLst>
              <a:ext uri="{FF2B5EF4-FFF2-40B4-BE49-F238E27FC236}">
                <a16:creationId xmlns:a16="http://schemas.microsoft.com/office/drawing/2014/main" id="{27C6D892-0AFA-B6A5-C1A3-745C3FDED6BA}"/>
              </a:ext>
            </a:extLst>
          </p:cNvPr>
          <p:cNvGrpSpPr/>
          <p:nvPr/>
        </p:nvGrpSpPr>
        <p:grpSpPr>
          <a:xfrm>
            <a:off x="772088" y="3648784"/>
            <a:ext cx="3383309" cy="2999201"/>
            <a:chOff x="8499438" y="837522"/>
            <a:chExt cx="3384034" cy="2800268"/>
          </a:xfrm>
        </p:grpSpPr>
        <p:sp>
          <p:nvSpPr>
            <p:cNvPr id="24" name="CaixaDeTexto 23">
              <a:extLst>
                <a:ext uri="{FF2B5EF4-FFF2-40B4-BE49-F238E27FC236}">
                  <a16:creationId xmlns:a16="http://schemas.microsoft.com/office/drawing/2014/main" id="{3D37536A-ECD7-98AB-95BD-A55F89C81637}"/>
                </a:ext>
              </a:extLst>
            </p:cNvPr>
            <p:cNvSpPr txBox="1"/>
            <p:nvPr/>
          </p:nvSpPr>
          <p:spPr>
            <a:xfrm>
              <a:off x="8499438" y="837522"/>
              <a:ext cx="3384034" cy="1235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prstClr val="black"/>
                  </a:solidFill>
                  <a:latin typeface="Calibri" panose="020F0502020204030204"/>
                  <a:cs typeface="Aharoni" panose="02010803020104030203" pitchFamily="2" charset="-79"/>
                </a:rPr>
                <a:t>8.060</a:t>
              </a: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r>
                <a:rPr kumimoji="0" lang="pt-BR" sz="24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Centro de Convivência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Centros de Convivência </a:t>
              </a:r>
            </a:p>
          </p:txBody>
        </p:sp>
        <p:pic>
          <p:nvPicPr>
            <p:cNvPr id="25" name="Imagem 24">
              <a:extLst>
                <a:ext uri="{FF2B5EF4-FFF2-40B4-BE49-F238E27FC236}">
                  <a16:creationId xmlns:a16="http://schemas.microsoft.com/office/drawing/2014/main" id="{11D25AEB-29A3-FEF6-9314-7B31AD217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5886" y="1678300"/>
              <a:ext cx="2366984" cy="1959490"/>
            </a:xfrm>
            <a:prstGeom prst="rect">
              <a:avLst/>
            </a:prstGeom>
          </p:spPr>
        </p:pic>
        <p:sp>
          <p:nvSpPr>
            <p:cNvPr id="26" name="Retângulo 25">
              <a:extLst>
                <a:ext uri="{FF2B5EF4-FFF2-40B4-BE49-F238E27FC236}">
                  <a16:creationId xmlns:a16="http://schemas.microsoft.com/office/drawing/2014/main" id="{283AED57-50D5-A5C0-C846-03133638A131}"/>
                </a:ext>
              </a:extLst>
            </p:cNvPr>
            <p:cNvSpPr/>
            <p:nvPr/>
          </p:nvSpPr>
          <p:spPr>
            <a:xfrm>
              <a:off x="9603255" y="2080961"/>
              <a:ext cx="1127474" cy="5459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Calibri" panose="020F0502020204030204"/>
                  <a:ea typeface="+mn-ea"/>
                  <a:cs typeface="Aharoni" panose="02010803020104030203" pitchFamily="2" charset="-79"/>
                </a:rPr>
                <a:t>2.300</a:t>
              </a:r>
              <a:endParaRPr kumimoji="0" lang="pt-BR" sz="2000" b="0" i="0" u="none" strike="noStrike" kern="1200" cap="none" spc="0" normalizeH="0" baseline="0" noProof="0" dirty="0">
                <a:ln>
                  <a:noFill/>
                </a:ln>
                <a:effectLst/>
                <a:uLnTx/>
                <a:uFillTx/>
                <a:latin typeface="Calibri" panose="020F0502020204030204"/>
                <a:ea typeface="+mn-ea"/>
              </a:endParaRPr>
            </a:p>
          </p:txBody>
        </p:sp>
        <p:sp>
          <p:nvSpPr>
            <p:cNvPr id="27" name="Retângulo 26">
              <a:extLst>
                <a:ext uri="{FF2B5EF4-FFF2-40B4-BE49-F238E27FC236}">
                  <a16:creationId xmlns:a16="http://schemas.microsoft.com/office/drawing/2014/main" id="{4B47345A-CB3E-455E-8E78-3C749FEC232A}"/>
                </a:ext>
              </a:extLst>
            </p:cNvPr>
            <p:cNvSpPr/>
            <p:nvPr/>
          </p:nvSpPr>
          <p:spPr>
            <a:xfrm>
              <a:off x="9870875" y="2778130"/>
              <a:ext cx="821234" cy="3160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CC5D0A"/>
                  </a:solidFill>
                  <a:effectLst/>
                  <a:uLnTx/>
                  <a:uFillTx/>
                  <a:latin typeface="Calibri" panose="020F0502020204030204"/>
                  <a:ea typeface="+mn-ea"/>
                  <a:cs typeface="Aharoni" panose="02010803020104030203" pitchFamily="2" charset="-79"/>
                </a:rPr>
                <a:t>(41,3%)</a:t>
              </a:r>
            </a:p>
          </p:txBody>
        </p:sp>
        <p:sp>
          <p:nvSpPr>
            <p:cNvPr id="28" name="CaixaDeTexto 27">
              <a:extLst>
                <a:ext uri="{FF2B5EF4-FFF2-40B4-BE49-F238E27FC236}">
                  <a16:creationId xmlns:a16="http://schemas.microsoft.com/office/drawing/2014/main" id="{F76D8A52-980E-44FC-AAE5-E131304DBEBA}"/>
                </a:ext>
              </a:extLst>
            </p:cNvPr>
            <p:cNvSpPr txBox="1"/>
            <p:nvPr/>
          </p:nvSpPr>
          <p:spPr>
            <a:xfrm>
              <a:off x="9724256" y="2459203"/>
              <a:ext cx="966398"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municípios</a:t>
              </a:r>
            </a:p>
          </p:txBody>
        </p:sp>
      </p:grpSp>
      <p:grpSp>
        <p:nvGrpSpPr>
          <p:cNvPr id="29" name="Grupo 55">
            <a:extLst>
              <a:ext uri="{FF2B5EF4-FFF2-40B4-BE49-F238E27FC236}">
                <a16:creationId xmlns:a16="http://schemas.microsoft.com/office/drawing/2014/main" id="{37C6E781-A857-7A0C-20E5-275A28605F47}"/>
              </a:ext>
            </a:extLst>
          </p:cNvPr>
          <p:cNvGrpSpPr/>
          <p:nvPr/>
        </p:nvGrpSpPr>
        <p:grpSpPr>
          <a:xfrm>
            <a:off x="3673335" y="1089008"/>
            <a:ext cx="2563273" cy="2540313"/>
            <a:chOff x="740046" y="871038"/>
            <a:chExt cx="2563273" cy="2540313"/>
          </a:xfrm>
        </p:grpSpPr>
        <p:grpSp>
          <p:nvGrpSpPr>
            <p:cNvPr id="30" name="Agrupar 38">
              <a:extLst>
                <a:ext uri="{FF2B5EF4-FFF2-40B4-BE49-F238E27FC236}">
                  <a16:creationId xmlns:a16="http://schemas.microsoft.com/office/drawing/2014/main" id="{099006A6-6E93-79E6-C3D9-BFB9F15B6585}"/>
                </a:ext>
              </a:extLst>
            </p:cNvPr>
            <p:cNvGrpSpPr/>
            <p:nvPr/>
          </p:nvGrpSpPr>
          <p:grpSpPr>
            <a:xfrm>
              <a:off x="740046" y="871038"/>
              <a:ext cx="2563273" cy="2540313"/>
              <a:chOff x="672934" y="870549"/>
              <a:chExt cx="2563273" cy="2540313"/>
            </a:xfrm>
          </p:grpSpPr>
          <p:sp>
            <p:nvSpPr>
              <p:cNvPr id="32" name="CaixaDeTexto 31">
                <a:extLst>
                  <a:ext uri="{FF2B5EF4-FFF2-40B4-BE49-F238E27FC236}">
                    <a16:creationId xmlns:a16="http://schemas.microsoft.com/office/drawing/2014/main" id="{462DB66A-B504-FD8B-7995-66251F201FFA}"/>
                  </a:ext>
                </a:extLst>
              </p:cNvPr>
              <p:cNvSpPr txBox="1"/>
              <p:nvPr/>
            </p:nvSpPr>
            <p:spPr>
              <a:xfrm>
                <a:off x="672934" y="870549"/>
                <a:ext cx="25632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2.902</a:t>
                </a:r>
                <a:r>
                  <a:rPr kumimoji="0" lang="pt-BR" sz="28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 </a:t>
                </a:r>
                <a:r>
                  <a:rPr kumimoji="0" lang="pt-BR" sz="2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CREAS</a:t>
                </a:r>
                <a:endPar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endParaRPr>
              </a:p>
            </p:txBody>
          </p:sp>
          <p:grpSp>
            <p:nvGrpSpPr>
              <p:cNvPr id="33" name="Agrupar 37">
                <a:extLst>
                  <a:ext uri="{FF2B5EF4-FFF2-40B4-BE49-F238E27FC236}">
                    <a16:creationId xmlns:a16="http://schemas.microsoft.com/office/drawing/2014/main" id="{E1B2C758-F69B-A1A6-8372-7EA546F90E32}"/>
                  </a:ext>
                </a:extLst>
              </p:cNvPr>
              <p:cNvGrpSpPr/>
              <p:nvPr/>
            </p:nvGrpSpPr>
            <p:grpSpPr>
              <a:xfrm>
                <a:off x="747358" y="1371003"/>
                <a:ext cx="2196356" cy="2039859"/>
                <a:chOff x="616432" y="1981056"/>
                <a:chExt cx="2196356" cy="2039859"/>
              </a:xfrm>
            </p:grpSpPr>
            <p:pic>
              <p:nvPicPr>
                <p:cNvPr id="34" name="Imagem 33">
                  <a:extLst>
                    <a:ext uri="{FF2B5EF4-FFF2-40B4-BE49-F238E27FC236}">
                      <a16:creationId xmlns:a16="http://schemas.microsoft.com/office/drawing/2014/main" id="{C3E0D47C-56EA-5864-3C00-8D1170492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32" y="1981056"/>
                  <a:ext cx="2196356" cy="2039859"/>
                </a:xfrm>
                <a:prstGeom prst="rect">
                  <a:avLst/>
                </a:prstGeom>
              </p:spPr>
            </p:pic>
            <p:sp>
              <p:nvSpPr>
                <p:cNvPr id="35" name="Retângulo 34">
                  <a:extLst>
                    <a:ext uri="{FF2B5EF4-FFF2-40B4-BE49-F238E27FC236}">
                      <a16:creationId xmlns:a16="http://schemas.microsoft.com/office/drawing/2014/main" id="{63BECA3A-0C02-9A8A-E889-E46739C297B3}"/>
                    </a:ext>
                  </a:extLst>
                </p:cNvPr>
                <p:cNvSpPr/>
                <p:nvPr/>
              </p:nvSpPr>
              <p:spPr>
                <a:xfrm>
                  <a:off x="1211157" y="2365073"/>
                  <a:ext cx="112723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Calibri" panose="020F0502020204030204"/>
                      <a:ea typeface="+mn-ea"/>
                      <a:cs typeface="Aharoni" panose="02010803020104030203" pitchFamily="2" charset="-79"/>
                    </a:rPr>
                    <a:t>2.604</a:t>
                  </a:r>
                  <a:endParaRPr kumimoji="0" lang="pt-BR" sz="2000" b="0" i="0" u="none" strike="noStrike" kern="1200" cap="none" spc="0" normalizeH="0" baseline="0" noProof="0" dirty="0">
                    <a:ln>
                      <a:noFill/>
                    </a:ln>
                    <a:effectLst/>
                    <a:uLnTx/>
                    <a:uFillTx/>
                    <a:latin typeface="Calibri" panose="020F0502020204030204"/>
                    <a:ea typeface="+mn-ea"/>
                  </a:endParaRPr>
                </a:p>
              </p:txBody>
            </p:sp>
            <p:sp>
              <p:nvSpPr>
                <p:cNvPr id="36" name="Retângulo 35">
                  <a:extLst>
                    <a:ext uri="{FF2B5EF4-FFF2-40B4-BE49-F238E27FC236}">
                      <a16:creationId xmlns:a16="http://schemas.microsoft.com/office/drawing/2014/main" id="{FDCA70FE-709E-0922-6AD6-AF62C87DCC2B}"/>
                    </a:ext>
                  </a:extLst>
                </p:cNvPr>
                <p:cNvSpPr/>
                <p:nvPr/>
              </p:nvSpPr>
              <p:spPr>
                <a:xfrm>
                  <a:off x="1645452" y="2957157"/>
                  <a:ext cx="66556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CC5D0A"/>
                      </a:solidFill>
                      <a:effectLst/>
                      <a:uLnTx/>
                      <a:uFillTx/>
                      <a:latin typeface="Calibri" panose="020F0502020204030204"/>
                      <a:ea typeface="+mn-ea"/>
                      <a:cs typeface="Aharoni" panose="02010803020104030203" pitchFamily="2" charset="-79"/>
                    </a:rPr>
                    <a:t>(47%)</a:t>
                  </a:r>
                </a:p>
              </p:txBody>
            </p:sp>
          </p:grpSp>
        </p:grpSp>
        <p:sp>
          <p:nvSpPr>
            <p:cNvPr id="31" name="CaixaDeTexto 30">
              <a:extLst>
                <a:ext uri="{FF2B5EF4-FFF2-40B4-BE49-F238E27FC236}">
                  <a16:creationId xmlns:a16="http://schemas.microsoft.com/office/drawing/2014/main" id="{CAD57A96-71B9-643E-3C54-00A25CED83EE}"/>
                </a:ext>
              </a:extLst>
            </p:cNvPr>
            <p:cNvSpPr txBox="1"/>
            <p:nvPr/>
          </p:nvSpPr>
          <p:spPr>
            <a:xfrm>
              <a:off x="1498071" y="2111648"/>
              <a:ext cx="966398"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municípios</a:t>
              </a:r>
            </a:p>
          </p:txBody>
        </p:sp>
      </p:grpSp>
      <p:grpSp>
        <p:nvGrpSpPr>
          <p:cNvPr id="37" name="Grupo 64">
            <a:extLst>
              <a:ext uri="{FF2B5EF4-FFF2-40B4-BE49-F238E27FC236}">
                <a16:creationId xmlns:a16="http://schemas.microsoft.com/office/drawing/2014/main" id="{B017A5B0-4275-504D-7BA7-04AF59D040A0}"/>
              </a:ext>
            </a:extLst>
          </p:cNvPr>
          <p:cNvGrpSpPr/>
          <p:nvPr/>
        </p:nvGrpSpPr>
        <p:grpSpPr>
          <a:xfrm>
            <a:off x="4163158" y="3655025"/>
            <a:ext cx="3618965" cy="2992960"/>
            <a:chOff x="8657805" y="1043165"/>
            <a:chExt cx="3618965" cy="2992960"/>
          </a:xfrm>
        </p:grpSpPr>
        <p:sp>
          <p:nvSpPr>
            <p:cNvPr id="38" name="CaixaDeTexto 37">
              <a:extLst>
                <a:ext uri="{FF2B5EF4-FFF2-40B4-BE49-F238E27FC236}">
                  <a16:creationId xmlns:a16="http://schemas.microsoft.com/office/drawing/2014/main" id="{B6FD713E-A456-CCEE-63D8-CD0A342AF491}"/>
                </a:ext>
              </a:extLst>
            </p:cNvPr>
            <p:cNvSpPr txBox="1"/>
            <p:nvPr/>
          </p:nvSpPr>
          <p:spPr>
            <a:xfrm>
              <a:off x="8657805" y="1043165"/>
              <a:ext cx="361896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6.597  Unidades de Acolhimento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Unidades de Acolhimento</a:t>
              </a:r>
            </a:p>
          </p:txBody>
        </p:sp>
        <p:pic>
          <p:nvPicPr>
            <p:cNvPr id="39" name="Imagem 38">
              <a:extLst>
                <a:ext uri="{FF2B5EF4-FFF2-40B4-BE49-F238E27FC236}">
                  <a16:creationId xmlns:a16="http://schemas.microsoft.com/office/drawing/2014/main" id="{C7D6BFE5-4BFC-AC23-CA9B-C142AD02F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503" y="1934024"/>
              <a:ext cx="2165333" cy="2102101"/>
            </a:xfrm>
            <a:prstGeom prst="rect">
              <a:avLst/>
            </a:prstGeom>
          </p:spPr>
        </p:pic>
        <p:sp>
          <p:nvSpPr>
            <p:cNvPr id="40" name="Retângulo 39">
              <a:extLst>
                <a:ext uri="{FF2B5EF4-FFF2-40B4-BE49-F238E27FC236}">
                  <a16:creationId xmlns:a16="http://schemas.microsoft.com/office/drawing/2014/main" id="{6A9EE6C1-CBF0-AFCC-C7ED-586A054A7D25}"/>
                </a:ext>
              </a:extLst>
            </p:cNvPr>
            <p:cNvSpPr/>
            <p:nvPr/>
          </p:nvSpPr>
          <p:spPr>
            <a:xfrm>
              <a:off x="10307377" y="2365150"/>
              <a:ext cx="116247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Calibri" panose="020F0502020204030204"/>
                  <a:ea typeface="+mn-ea"/>
                  <a:cs typeface="Aharoni" panose="02010803020104030203" pitchFamily="2" charset="-79"/>
                </a:rPr>
                <a:t>2.278</a:t>
              </a:r>
              <a:endParaRPr kumimoji="0" lang="pt-BR" sz="2000" b="0" i="0" u="none" strike="noStrike" kern="1200" cap="none" spc="0" normalizeH="0" baseline="0" noProof="0" dirty="0">
                <a:ln>
                  <a:noFill/>
                </a:ln>
                <a:effectLst/>
                <a:uLnTx/>
                <a:uFillTx/>
                <a:latin typeface="Calibri" panose="020F0502020204030204"/>
                <a:ea typeface="+mn-ea"/>
              </a:endParaRPr>
            </a:p>
          </p:txBody>
        </p:sp>
        <p:sp>
          <p:nvSpPr>
            <p:cNvPr id="41" name="Retângulo 40">
              <a:extLst>
                <a:ext uri="{FF2B5EF4-FFF2-40B4-BE49-F238E27FC236}">
                  <a16:creationId xmlns:a16="http://schemas.microsoft.com/office/drawing/2014/main" id="{E840F92E-A8D0-3EEF-81DC-9A9AF33648A4}"/>
                </a:ext>
              </a:extLst>
            </p:cNvPr>
            <p:cNvSpPr/>
            <p:nvPr/>
          </p:nvSpPr>
          <p:spPr>
            <a:xfrm>
              <a:off x="10638594" y="3054941"/>
              <a:ext cx="82105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CC5D0A"/>
                  </a:solidFill>
                  <a:effectLst/>
                  <a:uLnTx/>
                  <a:uFillTx/>
                  <a:latin typeface="Calibri" panose="020F0502020204030204"/>
                  <a:ea typeface="+mn-ea"/>
                  <a:cs typeface="Aharoni" panose="02010803020104030203" pitchFamily="2" charset="-79"/>
                </a:rPr>
                <a:t>(40,9%)</a:t>
              </a:r>
            </a:p>
          </p:txBody>
        </p:sp>
        <p:sp>
          <p:nvSpPr>
            <p:cNvPr id="42" name="CaixaDeTexto 41">
              <a:extLst>
                <a:ext uri="{FF2B5EF4-FFF2-40B4-BE49-F238E27FC236}">
                  <a16:creationId xmlns:a16="http://schemas.microsoft.com/office/drawing/2014/main" id="{802BB6F6-9065-F221-30EB-A13C08DD14F6}"/>
                </a:ext>
              </a:extLst>
            </p:cNvPr>
            <p:cNvSpPr txBox="1"/>
            <p:nvPr/>
          </p:nvSpPr>
          <p:spPr>
            <a:xfrm>
              <a:off x="10439627" y="2756672"/>
              <a:ext cx="966398"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municípios</a:t>
              </a:r>
            </a:p>
          </p:txBody>
        </p:sp>
      </p:grpSp>
      <p:grpSp>
        <p:nvGrpSpPr>
          <p:cNvPr id="43" name="Grupo 70">
            <a:extLst>
              <a:ext uri="{FF2B5EF4-FFF2-40B4-BE49-F238E27FC236}">
                <a16:creationId xmlns:a16="http://schemas.microsoft.com/office/drawing/2014/main" id="{69205BE4-58B1-8012-E095-39FDA91EED9C}"/>
              </a:ext>
            </a:extLst>
          </p:cNvPr>
          <p:cNvGrpSpPr/>
          <p:nvPr/>
        </p:nvGrpSpPr>
        <p:grpSpPr>
          <a:xfrm>
            <a:off x="6161139" y="1120391"/>
            <a:ext cx="3467010" cy="2545918"/>
            <a:chOff x="8592969" y="1048360"/>
            <a:chExt cx="3384034" cy="2374214"/>
          </a:xfrm>
        </p:grpSpPr>
        <p:sp>
          <p:nvSpPr>
            <p:cNvPr id="44" name="CaixaDeTexto 43">
              <a:extLst>
                <a:ext uri="{FF2B5EF4-FFF2-40B4-BE49-F238E27FC236}">
                  <a16:creationId xmlns:a16="http://schemas.microsoft.com/office/drawing/2014/main" id="{3E8B5EA4-2AB7-229F-A8AB-55AE0C347771}"/>
                </a:ext>
              </a:extLst>
            </p:cNvPr>
            <p:cNvSpPr txBox="1"/>
            <p:nvPr/>
          </p:nvSpPr>
          <p:spPr>
            <a:xfrm>
              <a:off x="8592969" y="1048360"/>
              <a:ext cx="3384034" cy="545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1.978 </a:t>
              </a:r>
              <a:r>
                <a:rPr kumimoji="0" lang="pt-BR" sz="24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Centros-Dia</a:t>
              </a:r>
            </a:p>
          </p:txBody>
        </p:sp>
        <p:pic>
          <p:nvPicPr>
            <p:cNvPr id="45" name="Imagem 44">
              <a:extLst>
                <a:ext uri="{FF2B5EF4-FFF2-40B4-BE49-F238E27FC236}">
                  <a16:creationId xmlns:a16="http://schemas.microsoft.com/office/drawing/2014/main" id="{73E4ADF5-13E8-7A1D-83FA-22D567FA3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019" y="1461754"/>
              <a:ext cx="2140515" cy="1960820"/>
            </a:xfrm>
            <a:prstGeom prst="rect">
              <a:avLst/>
            </a:prstGeom>
          </p:spPr>
        </p:pic>
        <p:sp>
          <p:nvSpPr>
            <p:cNvPr id="46" name="Retângulo 45">
              <a:extLst>
                <a:ext uri="{FF2B5EF4-FFF2-40B4-BE49-F238E27FC236}">
                  <a16:creationId xmlns:a16="http://schemas.microsoft.com/office/drawing/2014/main" id="{7F320893-FAFC-BC34-9492-4B467AFE29E1}"/>
                </a:ext>
              </a:extLst>
            </p:cNvPr>
            <p:cNvSpPr/>
            <p:nvPr/>
          </p:nvSpPr>
          <p:spPr>
            <a:xfrm>
              <a:off x="9604520" y="1850883"/>
              <a:ext cx="1100254" cy="5453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Calibri" panose="020F0502020204030204"/>
                  <a:ea typeface="+mn-ea"/>
                  <a:cs typeface="Aharoni" panose="02010803020104030203" pitchFamily="2" charset="-79"/>
                </a:rPr>
                <a:t>1.310</a:t>
              </a:r>
              <a:endParaRPr kumimoji="0" lang="pt-BR" sz="2400" b="0" i="0" u="none" strike="noStrike" kern="1200" cap="none" spc="0" normalizeH="0" baseline="0" noProof="0" dirty="0">
                <a:ln>
                  <a:noFill/>
                </a:ln>
                <a:effectLst/>
                <a:uLnTx/>
                <a:uFillTx/>
                <a:latin typeface="Calibri" panose="020F0502020204030204"/>
                <a:ea typeface="+mn-ea"/>
              </a:endParaRPr>
            </a:p>
          </p:txBody>
        </p:sp>
        <p:sp>
          <p:nvSpPr>
            <p:cNvPr id="47" name="Retângulo 46">
              <a:extLst>
                <a:ext uri="{FF2B5EF4-FFF2-40B4-BE49-F238E27FC236}">
                  <a16:creationId xmlns:a16="http://schemas.microsoft.com/office/drawing/2014/main" id="{544E6465-D6B4-BF85-F0D6-77C3DB005FC8}"/>
                </a:ext>
              </a:extLst>
            </p:cNvPr>
            <p:cNvSpPr/>
            <p:nvPr/>
          </p:nvSpPr>
          <p:spPr>
            <a:xfrm>
              <a:off x="9945230" y="2523232"/>
              <a:ext cx="649638" cy="315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CC5D0A"/>
                  </a:solidFill>
                  <a:effectLst/>
                  <a:uLnTx/>
                  <a:uFillTx/>
                  <a:latin typeface="Calibri" panose="020F0502020204030204"/>
                  <a:ea typeface="+mn-ea"/>
                  <a:cs typeface="Aharoni" panose="02010803020104030203" pitchFamily="2" charset="-79"/>
                </a:rPr>
                <a:t>(24%)</a:t>
              </a:r>
            </a:p>
          </p:txBody>
        </p:sp>
        <p:sp>
          <p:nvSpPr>
            <p:cNvPr id="48" name="CaixaDeTexto 47">
              <a:extLst>
                <a:ext uri="{FF2B5EF4-FFF2-40B4-BE49-F238E27FC236}">
                  <a16:creationId xmlns:a16="http://schemas.microsoft.com/office/drawing/2014/main" id="{1F262941-A456-9D78-E230-A1D4C7B497BE}"/>
                </a:ext>
              </a:extLst>
            </p:cNvPr>
            <p:cNvSpPr txBox="1"/>
            <p:nvPr/>
          </p:nvSpPr>
          <p:spPr>
            <a:xfrm>
              <a:off x="9639978" y="2213369"/>
              <a:ext cx="966398"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municípios</a:t>
              </a:r>
            </a:p>
          </p:txBody>
        </p:sp>
      </p:grpSp>
      <p:grpSp>
        <p:nvGrpSpPr>
          <p:cNvPr id="49" name="Grupo 76">
            <a:extLst>
              <a:ext uri="{FF2B5EF4-FFF2-40B4-BE49-F238E27FC236}">
                <a16:creationId xmlns:a16="http://schemas.microsoft.com/office/drawing/2014/main" id="{8606427D-FD86-4324-AAAC-E06F30E6ABFF}"/>
              </a:ext>
            </a:extLst>
          </p:cNvPr>
          <p:cNvGrpSpPr/>
          <p:nvPr/>
        </p:nvGrpSpPr>
        <p:grpSpPr>
          <a:xfrm>
            <a:off x="9094405" y="1135604"/>
            <a:ext cx="3384034" cy="2493717"/>
            <a:chOff x="8511432" y="1031484"/>
            <a:chExt cx="3384034" cy="2684675"/>
          </a:xfrm>
        </p:grpSpPr>
        <p:sp>
          <p:nvSpPr>
            <p:cNvPr id="50" name="CaixaDeTexto 49">
              <a:extLst>
                <a:ext uri="{FF2B5EF4-FFF2-40B4-BE49-F238E27FC236}">
                  <a16:creationId xmlns:a16="http://schemas.microsoft.com/office/drawing/2014/main" id="{D18C7E89-0679-F942-A3EE-5461C6B4A72D}"/>
                </a:ext>
              </a:extLst>
            </p:cNvPr>
            <p:cNvSpPr txBox="1"/>
            <p:nvPr/>
          </p:nvSpPr>
          <p:spPr>
            <a:xfrm>
              <a:off x="8511432" y="1031484"/>
              <a:ext cx="3384034" cy="629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246</a:t>
              </a:r>
              <a:r>
                <a:rPr kumimoji="0" lang="pt-BR" sz="26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 </a:t>
              </a:r>
              <a:r>
                <a:rPr kumimoji="0" lang="pt-BR" sz="24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Centros Pop</a:t>
              </a:r>
            </a:p>
          </p:txBody>
        </p:sp>
        <p:pic>
          <p:nvPicPr>
            <p:cNvPr id="51" name="Imagem 50">
              <a:extLst>
                <a:ext uri="{FF2B5EF4-FFF2-40B4-BE49-F238E27FC236}">
                  <a16:creationId xmlns:a16="http://schemas.microsoft.com/office/drawing/2014/main" id="{A589E3E6-DF2B-86EB-16AC-7889131A9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971" y="1527235"/>
              <a:ext cx="2254768" cy="2188924"/>
            </a:xfrm>
            <a:prstGeom prst="rect">
              <a:avLst/>
            </a:prstGeom>
          </p:spPr>
        </p:pic>
        <p:sp>
          <p:nvSpPr>
            <p:cNvPr id="52" name="Retângulo 51">
              <a:extLst>
                <a:ext uri="{FF2B5EF4-FFF2-40B4-BE49-F238E27FC236}">
                  <a16:creationId xmlns:a16="http://schemas.microsoft.com/office/drawing/2014/main" id="{28C9BF74-50E7-6A28-282E-4C73088D4148}"/>
                </a:ext>
              </a:extLst>
            </p:cNvPr>
            <p:cNvSpPr/>
            <p:nvPr/>
          </p:nvSpPr>
          <p:spPr>
            <a:xfrm>
              <a:off x="9715716" y="1990755"/>
              <a:ext cx="809837" cy="6295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Calibri" panose="020F0502020204030204"/>
                  <a:ea typeface="+mn-ea"/>
                  <a:cs typeface="Aharoni" panose="02010803020104030203" pitchFamily="2" charset="-79"/>
                </a:rPr>
                <a:t>219</a:t>
              </a:r>
              <a:endParaRPr kumimoji="0" lang="pt-BR" sz="2400" b="0" i="0" u="none" strike="noStrike" kern="1200" cap="none" spc="0" normalizeH="0" baseline="0" noProof="0" dirty="0">
                <a:ln>
                  <a:noFill/>
                </a:ln>
                <a:effectLst/>
                <a:uLnTx/>
                <a:uFillTx/>
                <a:latin typeface="Calibri" panose="020F0502020204030204"/>
                <a:ea typeface="+mn-ea"/>
              </a:endParaRPr>
            </a:p>
          </p:txBody>
        </p:sp>
        <p:sp>
          <p:nvSpPr>
            <p:cNvPr id="53" name="Retângulo 52">
              <a:extLst>
                <a:ext uri="{FF2B5EF4-FFF2-40B4-BE49-F238E27FC236}">
                  <a16:creationId xmlns:a16="http://schemas.microsoft.com/office/drawing/2014/main" id="{5CBF2558-A8AD-050C-E302-D080B89BB300}"/>
                </a:ext>
              </a:extLst>
            </p:cNvPr>
            <p:cNvSpPr/>
            <p:nvPr/>
          </p:nvSpPr>
          <p:spPr>
            <a:xfrm>
              <a:off x="9845018" y="2576645"/>
              <a:ext cx="716863" cy="36447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CC5D0A"/>
                  </a:solidFill>
                  <a:effectLst/>
                  <a:uLnTx/>
                  <a:uFillTx/>
                  <a:latin typeface="Calibri" panose="020F0502020204030204"/>
                  <a:ea typeface="+mn-ea"/>
                  <a:cs typeface="Aharoni" panose="02010803020104030203" pitchFamily="2" charset="-79"/>
                </a:rPr>
                <a:t>(3,9%)</a:t>
              </a:r>
            </a:p>
          </p:txBody>
        </p:sp>
        <p:sp>
          <p:nvSpPr>
            <p:cNvPr id="54" name="CaixaDeTexto 53">
              <a:extLst>
                <a:ext uri="{FF2B5EF4-FFF2-40B4-BE49-F238E27FC236}">
                  <a16:creationId xmlns:a16="http://schemas.microsoft.com/office/drawing/2014/main" id="{677B7FF9-F4C0-3B52-BDA9-5B37B5F6A221}"/>
                </a:ext>
              </a:extLst>
            </p:cNvPr>
            <p:cNvSpPr txBox="1"/>
            <p:nvPr/>
          </p:nvSpPr>
          <p:spPr>
            <a:xfrm>
              <a:off x="9638333" y="2354615"/>
              <a:ext cx="966398"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municípios</a:t>
              </a:r>
            </a:p>
          </p:txBody>
        </p:sp>
      </p:grpSp>
      <p:sp>
        <p:nvSpPr>
          <p:cNvPr id="55" name="CaixaDeTexto 54">
            <a:extLst>
              <a:ext uri="{FF2B5EF4-FFF2-40B4-BE49-F238E27FC236}">
                <a16:creationId xmlns:a16="http://schemas.microsoft.com/office/drawing/2014/main" id="{36AF52C0-BA8E-4352-F4F1-D3341DF651F6}"/>
              </a:ext>
            </a:extLst>
          </p:cNvPr>
          <p:cNvSpPr txBox="1"/>
          <p:nvPr/>
        </p:nvSpPr>
        <p:spPr>
          <a:xfrm>
            <a:off x="599419" y="6611779"/>
            <a:ext cx="54921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Calibri" panose="020F0502020204030204"/>
                <a:ea typeface="+mn-ea"/>
                <a:cs typeface="+mn-cs"/>
              </a:rPr>
              <a:t>Fonte: Censo SUAS,2023 </a:t>
            </a:r>
          </a:p>
        </p:txBody>
      </p:sp>
      <p:grpSp>
        <p:nvGrpSpPr>
          <p:cNvPr id="56" name="Grupo 64">
            <a:extLst>
              <a:ext uri="{FF2B5EF4-FFF2-40B4-BE49-F238E27FC236}">
                <a16:creationId xmlns:a16="http://schemas.microsoft.com/office/drawing/2014/main" id="{96226D37-47AA-2703-10A0-512A8CA2CEE0}"/>
              </a:ext>
            </a:extLst>
          </p:cNvPr>
          <p:cNvGrpSpPr/>
          <p:nvPr/>
        </p:nvGrpSpPr>
        <p:grpSpPr>
          <a:xfrm>
            <a:off x="8074741" y="3719145"/>
            <a:ext cx="3618965" cy="2992960"/>
            <a:chOff x="8657805" y="1043165"/>
            <a:chExt cx="3618965" cy="2992960"/>
          </a:xfrm>
        </p:grpSpPr>
        <p:sp>
          <p:nvSpPr>
            <p:cNvPr id="57" name="CaixaDeTexto 56">
              <a:extLst>
                <a:ext uri="{FF2B5EF4-FFF2-40B4-BE49-F238E27FC236}">
                  <a16:creationId xmlns:a16="http://schemas.microsoft.com/office/drawing/2014/main" id="{1C627DDD-2203-D890-FF69-69C6B02E9948}"/>
                </a:ext>
              </a:extLst>
            </p:cNvPr>
            <p:cNvSpPr txBox="1"/>
            <p:nvPr/>
          </p:nvSpPr>
          <p:spPr>
            <a:xfrm>
              <a:off x="8657805" y="1043165"/>
              <a:ext cx="361896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prstClr val="black"/>
                  </a:solidFill>
                  <a:latin typeface="Calibri" panose="020F0502020204030204"/>
                  <a:cs typeface="Aharoni" panose="02010803020104030203" pitchFamily="2" charset="-79"/>
                </a:rPr>
                <a:t>32 mil Organizações da Sociedade</a:t>
              </a:r>
              <a:r>
                <a:rPr kumimoji="0" lang="pt-BR" sz="2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Civil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Unidades de Acolhimento</a:t>
              </a:r>
            </a:p>
          </p:txBody>
        </p:sp>
        <p:pic>
          <p:nvPicPr>
            <p:cNvPr id="58" name="Imagem 57">
              <a:extLst>
                <a:ext uri="{FF2B5EF4-FFF2-40B4-BE49-F238E27FC236}">
                  <a16:creationId xmlns:a16="http://schemas.microsoft.com/office/drawing/2014/main" id="{5157C654-C14E-1463-AEDE-A7FD73701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503" y="1934024"/>
              <a:ext cx="2165333" cy="2102101"/>
            </a:xfrm>
            <a:prstGeom prst="rect">
              <a:avLst/>
            </a:prstGeom>
          </p:spPr>
        </p:pic>
        <p:sp>
          <p:nvSpPr>
            <p:cNvPr id="59" name="Retângulo 58">
              <a:extLst>
                <a:ext uri="{FF2B5EF4-FFF2-40B4-BE49-F238E27FC236}">
                  <a16:creationId xmlns:a16="http://schemas.microsoft.com/office/drawing/2014/main" id="{E72D7C14-8712-3314-6E5F-1C68524EDDB8}"/>
                </a:ext>
              </a:extLst>
            </p:cNvPr>
            <p:cNvSpPr/>
            <p:nvPr/>
          </p:nvSpPr>
          <p:spPr>
            <a:xfrm>
              <a:off x="10337575" y="2541694"/>
              <a:ext cx="139256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Calibri" panose="020F0502020204030204"/>
                  <a:ea typeface="+mn-ea"/>
                  <a:cs typeface="Aharoni" panose="02010803020104030203" pitchFamily="2" charset="-79"/>
                </a:rPr>
                <a:t>27 UF</a:t>
              </a:r>
              <a:endParaRPr kumimoji="0" lang="pt-BR" sz="2000" b="0" i="0" u="none" strike="noStrike" kern="1200" cap="none" spc="0" normalizeH="0" baseline="0" noProof="0" dirty="0">
                <a:ln>
                  <a:noFill/>
                </a:ln>
                <a:effectLst/>
                <a:uLnTx/>
                <a:uFillTx/>
                <a:latin typeface="Calibri" panose="020F0502020204030204"/>
                <a:ea typeface="+mn-ea"/>
              </a:endParaRPr>
            </a:p>
          </p:txBody>
        </p:sp>
      </p:grpSp>
      <p:pic>
        <p:nvPicPr>
          <p:cNvPr id="60" name="Imagem 59">
            <a:extLst>
              <a:ext uri="{FF2B5EF4-FFF2-40B4-BE49-F238E27FC236}">
                <a16:creationId xmlns:a16="http://schemas.microsoft.com/office/drawing/2014/main" id="{16DF59C7-5BF5-4D71-7A05-0A6B81C05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47" y="-51654"/>
            <a:ext cx="1073587" cy="1041443"/>
          </a:xfrm>
          <a:prstGeom prst="rect">
            <a:avLst/>
          </a:prstGeom>
        </p:spPr>
      </p:pic>
      <p:pic>
        <p:nvPicPr>
          <p:cNvPr id="5" name="Imagem 4">
            <a:extLst>
              <a:ext uri="{FF2B5EF4-FFF2-40B4-BE49-F238E27FC236}">
                <a16:creationId xmlns:a16="http://schemas.microsoft.com/office/drawing/2014/main" id="{27571AA9-E054-D084-09A7-1EFB5D6E468C}"/>
              </a:ext>
            </a:extLst>
          </p:cNvPr>
          <p:cNvPicPr>
            <a:picLocks noChangeAspect="1"/>
          </p:cNvPicPr>
          <p:nvPr/>
        </p:nvPicPr>
        <p:blipFill>
          <a:blip r:embed="rId4"/>
          <a:stretch>
            <a:fillRect/>
          </a:stretch>
        </p:blipFill>
        <p:spPr>
          <a:xfrm>
            <a:off x="-66690" y="0"/>
            <a:ext cx="524063" cy="6858000"/>
          </a:xfrm>
          <a:prstGeom prst="rect">
            <a:avLst/>
          </a:prstGeom>
        </p:spPr>
      </p:pic>
    </p:spTree>
    <p:extLst>
      <p:ext uri="{BB962C8B-B14F-4D97-AF65-F5344CB8AC3E}">
        <p14:creationId xmlns:p14="http://schemas.microsoft.com/office/powerpoint/2010/main" val="195748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E27A20-35D4-3F1C-F05F-1D8FC4FA5084}"/>
            </a:ext>
          </a:extLst>
        </p:cNvPr>
        <p:cNvGrpSpPr/>
        <p:nvPr/>
      </p:nvGrpSpPr>
      <p:grpSpPr>
        <a:xfrm>
          <a:off x="0" y="0"/>
          <a:ext cx="0" cy="0"/>
          <a:chOff x="0" y="0"/>
          <a:chExt cx="0" cy="0"/>
        </a:xfrm>
      </p:grpSpPr>
      <p:sp>
        <p:nvSpPr>
          <p:cNvPr id="3" name="Título 1">
            <a:extLst>
              <a:ext uri="{FF2B5EF4-FFF2-40B4-BE49-F238E27FC236}">
                <a16:creationId xmlns:a16="http://schemas.microsoft.com/office/drawing/2014/main" id="{3768CA70-BD71-8772-E36D-CB01AD78B81D}"/>
              </a:ext>
            </a:extLst>
          </p:cNvPr>
          <p:cNvSpPr>
            <a:spLocks noGrp="1"/>
          </p:cNvSpPr>
          <p:nvPr>
            <p:ph type="title"/>
          </p:nvPr>
        </p:nvSpPr>
        <p:spPr>
          <a:xfrm>
            <a:off x="461270" y="238955"/>
            <a:ext cx="10576773" cy="964053"/>
          </a:xfrm>
        </p:spPr>
        <p:txBody>
          <a:bodyPr>
            <a:noAutofit/>
          </a:bodyPr>
          <a:lstStyle/>
          <a:p>
            <a:pPr algn="just">
              <a:lnSpc>
                <a:spcPct val="100000"/>
              </a:lnSpc>
            </a:pPr>
            <a:r>
              <a:rPr lang="pt-BR" sz="3000" b="1" dirty="0">
                <a:latin typeface="Poppins "/>
                <a:cs typeface="Poppins" panose="020B0604020202020204" charset="0"/>
              </a:rPr>
              <a:t>ORGANIZAÇÕES DA SOCIEDADE CIVIL E A POLÍTICA NACIONAL DE ASSISTÊNCIA SOCIAL </a:t>
            </a:r>
          </a:p>
        </p:txBody>
      </p:sp>
      <p:pic>
        <p:nvPicPr>
          <p:cNvPr id="5" name="Imagem 4">
            <a:extLst>
              <a:ext uri="{FF2B5EF4-FFF2-40B4-BE49-F238E27FC236}">
                <a16:creationId xmlns:a16="http://schemas.microsoft.com/office/drawing/2014/main" id="{31054BF0-EC48-B30A-D972-F0219F85C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91" y="2040390"/>
            <a:ext cx="3604847" cy="2549495"/>
          </a:xfrm>
          <a:prstGeom prst="rect">
            <a:avLst/>
          </a:prstGeom>
        </p:spPr>
      </p:pic>
      <p:sp>
        <p:nvSpPr>
          <p:cNvPr id="6" name="Retângulo 5">
            <a:extLst>
              <a:ext uri="{FF2B5EF4-FFF2-40B4-BE49-F238E27FC236}">
                <a16:creationId xmlns:a16="http://schemas.microsoft.com/office/drawing/2014/main" id="{982F5DDB-E81E-A161-E8E9-2CB5B20FD244}"/>
              </a:ext>
            </a:extLst>
          </p:cNvPr>
          <p:cNvSpPr/>
          <p:nvPr/>
        </p:nvSpPr>
        <p:spPr>
          <a:xfrm>
            <a:off x="3444949" y="1743740"/>
            <a:ext cx="8484781" cy="3599190"/>
          </a:xfrm>
          <a:prstGeom prst="rect">
            <a:avLst/>
          </a:prstGeom>
        </p:spPr>
        <p:txBody>
          <a:bodyPr wrap="square" lIns="91440" tIns="45720" rIns="91440" bIns="45720" anchor="t">
            <a:spAutoFit/>
          </a:bodyPr>
          <a:lstStyle/>
          <a:p>
            <a:pPr algn="just" fontAlgn="base">
              <a:lnSpc>
                <a:spcPct val="150000"/>
              </a:lnSpc>
            </a:pPr>
            <a:r>
              <a:rPr lang="pt-BR" sz="2200" dirty="0">
                <a:latin typeface="Poppins "/>
                <a:cs typeface="Poppins Light" panose="00000400000000000000" pitchFamily="2" charset="0"/>
              </a:rPr>
              <a:t>São reconhecidas e caracterizadas pela Lei Orgânica de Assistência Social – LOAS, as "</a:t>
            </a:r>
            <a:r>
              <a:rPr lang="pt-BR" sz="2200" i="1" dirty="0">
                <a:latin typeface="Poppins "/>
                <a:cs typeface="Poppins Light" panose="00000400000000000000" pitchFamily="2" charset="0"/>
              </a:rPr>
              <a:t>entidades e organizações de assistência social aquelas sem fins lucrativos que, isolada ou cumulativamente prestam atendimento e assessoramento aos beneficiários abrangidos por esta Lei, bem como as que atuam na defesa e garantia de direitos</a:t>
            </a:r>
            <a:r>
              <a:rPr lang="pt-BR" sz="2200" dirty="0">
                <a:latin typeface="Poppins "/>
                <a:cs typeface="Poppins Light" panose="00000400000000000000" pitchFamily="2" charset="0"/>
              </a:rPr>
              <a:t>” (art. 3º, Lei 8.742/1993); </a:t>
            </a:r>
          </a:p>
        </p:txBody>
      </p:sp>
    </p:spTree>
    <p:extLst>
      <p:ext uri="{BB962C8B-B14F-4D97-AF65-F5344CB8AC3E}">
        <p14:creationId xmlns:p14="http://schemas.microsoft.com/office/powerpoint/2010/main" val="359906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 y="583"/>
            <a:ext cx="12192000" cy="964053"/>
          </a:xfrm>
        </p:spPr>
        <p:txBody>
          <a:bodyPr>
            <a:normAutofit/>
          </a:bodyPr>
          <a:lstStyle/>
          <a:p>
            <a:pPr algn="just"/>
            <a:r>
              <a:rPr lang="pt-BR" sz="3000" b="1" dirty="0">
                <a:latin typeface="Poppins" panose="020B0604020202020204"/>
                <a:cs typeface="Poppins Light" panose="00000400000000000000" pitchFamily="2" charset="0"/>
              </a:rPr>
              <a:t>TIPOS DE OSC NO SUAS (OFERTAS ISOLADAS OU CUMULATIVAS)</a:t>
            </a:r>
          </a:p>
        </p:txBody>
      </p:sp>
      <p:sp>
        <p:nvSpPr>
          <p:cNvPr id="3" name="CaixaDeTexto 2">
            <a:extLst>
              <a:ext uri="{FF2B5EF4-FFF2-40B4-BE49-F238E27FC236}">
                <a16:creationId xmlns:a16="http://schemas.microsoft.com/office/drawing/2014/main" id="{C0D4D08C-EB07-7A01-925A-0C8A1B41D91A}"/>
              </a:ext>
            </a:extLst>
          </p:cNvPr>
          <p:cNvSpPr txBox="1"/>
          <p:nvPr/>
        </p:nvSpPr>
        <p:spPr>
          <a:xfrm>
            <a:off x="169287" y="741354"/>
            <a:ext cx="11853426" cy="6232475"/>
          </a:xfrm>
          <a:prstGeom prst="rect">
            <a:avLst/>
          </a:prstGeom>
          <a:noFill/>
        </p:spPr>
        <p:txBody>
          <a:bodyPr wrap="square">
            <a:spAutoFit/>
          </a:bodyPr>
          <a:lstStyle/>
          <a:p>
            <a:pPr algn="just"/>
            <a:r>
              <a:rPr lang="pt-BR" sz="1900" dirty="0">
                <a:latin typeface="Poppins" panose="020B0604020202020204"/>
                <a:cs typeface="Poppins Light" panose="020B0604020202020204" charset="0"/>
              </a:rPr>
              <a:t>§ 1o  São de </a:t>
            </a:r>
            <a:r>
              <a:rPr lang="pt-BR" sz="1900" dirty="0">
                <a:highlight>
                  <a:srgbClr val="FFFF00"/>
                </a:highlight>
                <a:latin typeface="Poppins" panose="020B0604020202020204"/>
                <a:cs typeface="Poppins Light" panose="020B0604020202020204" charset="0"/>
              </a:rPr>
              <a:t>atendimento</a:t>
            </a:r>
            <a:r>
              <a:rPr lang="pt-BR" sz="1900" dirty="0">
                <a:latin typeface="Poppins" panose="020B0604020202020204"/>
                <a:cs typeface="Poppins Light" panose="020B0604020202020204" charset="0"/>
              </a:rPr>
              <a:t> aquelas entidades que, de forma continuada, permanente e planejada, prestam serviços, executam programas ou projetos e concedem benefícios de prestação social básica ou especial, dirigidos às famílias e indivíduos em situações de vulnerabilidade ou risco social e pessoal, nos termos desta Lei, e respeitadas as deliberações do Conselho Nacional de Assistência Social (CNAS), de que tratam os incisos I e II do art. 18. (Incluído pela Lei nº 12.435, de 2011)</a:t>
            </a:r>
          </a:p>
          <a:p>
            <a:endParaRPr lang="pt-BR" sz="1900" dirty="0">
              <a:latin typeface="Poppins" panose="020B0604020202020204"/>
              <a:cs typeface="Poppins Light" panose="020B0604020202020204" charset="0"/>
            </a:endParaRPr>
          </a:p>
          <a:p>
            <a:r>
              <a:rPr lang="pt-BR" sz="1900" dirty="0">
                <a:latin typeface="Poppins" panose="020B0604020202020204"/>
                <a:cs typeface="Poppins Light" panose="020B0604020202020204" charset="0"/>
              </a:rPr>
              <a:t>§ 2o  São de </a:t>
            </a:r>
            <a:r>
              <a:rPr lang="pt-BR" sz="1900" dirty="0">
                <a:highlight>
                  <a:srgbClr val="FFFF00"/>
                </a:highlight>
                <a:latin typeface="Poppins" panose="020B0604020202020204"/>
                <a:cs typeface="Poppins Light" panose="020B0604020202020204" charset="0"/>
              </a:rPr>
              <a:t>assessoramento</a:t>
            </a:r>
            <a:r>
              <a:rPr lang="pt-BR" sz="1900" dirty="0">
                <a:latin typeface="Poppins" panose="020B0604020202020204"/>
                <a:cs typeface="Poppins Light" panose="020B0604020202020204" charset="0"/>
              </a:rPr>
              <a:t> aquelas que, de forma continuada, permanente e planejada, prestam serviços e executam programas ou projetos voltados prioritariamente para o fortalecimento dos movimentos sociais e das organizações de usuários, formação e capacitação de lideranças, dirigidos ao público da política de assistência social, nos termos desta Lei, e respeitadas as deliberações do CNAS, de que tratam os incisos I e II do art. 18. (Incluído pela Lei nº 12.435, de 2011)</a:t>
            </a:r>
          </a:p>
          <a:p>
            <a:endParaRPr lang="pt-BR" sz="1900" dirty="0">
              <a:latin typeface="Poppins" panose="020B0604020202020204"/>
              <a:cs typeface="Poppins Light" panose="020B0604020202020204" charset="0"/>
            </a:endParaRPr>
          </a:p>
          <a:p>
            <a:pPr algn="just"/>
            <a:r>
              <a:rPr lang="pt-BR" sz="1900" dirty="0">
                <a:latin typeface="Poppins" panose="020B0604020202020204"/>
                <a:cs typeface="Poppins Light" panose="020B0604020202020204" charset="0"/>
              </a:rPr>
              <a:t>§ 3o  São de </a:t>
            </a:r>
            <a:r>
              <a:rPr lang="pt-BR" sz="1900" dirty="0">
                <a:highlight>
                  <a:srgbClr val="FFFF00"/>
                </a:highlight>
                <a:latin typeface="Poppins" panose="020B0604020202020204"/>
                <a:cs typeface="Poppins Light" panose="020B0604020202020204" charset="0"/>
              </a:rPr>
              <a:t>defesa e garantia de direitos </a:t>
            </a:r>
            <a:r>
              <a:rPr lang="pt-BR" sz="1900" dirty="0">
                <a:latin typeface="Poppins" panose="020B0604020202020204"/>
                <a:cs typeface="Poppins Light" panose="020B0604020202020204" charset="0"/>
              </a:rPr>
              <a:t>aquelas que, de forma continuada, permanente e planejada, prestam serviços e executam programas e projetos voltados prioritariamente para a defesa e efetivação dos direitos socioassistenciais, construção de novos direitos, promoção da cidadania, enfrentamento das desigualdades sociais, articulação com órgãos públicos de defesa de direitos, dirigidos ao público da política de assistência social, nos termos desta Lei, e respeitadas as deliberações do CNAS, de que tratam os incisos I e II do art. 18. (Incluído pela Lei nº 12.435, de 2011)</a:t>
            </a:r>
          </a:p>
        </p:txBody>
      </p:sp>
    </p:spTree>
    <p:extLst>
      <p:ext uri="{BB962C8B-B14F-4D97-AF65-F5344CB8AC3E}">
        <p14:creationId xmlns:p14="http://schemas.microsoft.com/office/powerpoint/2010/main" val="254713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extLst>
              <a:ext uri="{28A0092B-C50C-407E-A947-70E740481C1C}">
                <a14:useLocalDpi xmlns:a14="http://schemas.microsoft.com/office/drawing/2010/main" val="0"/>
              </a:ext>
            </a:extLst>
          </a:blip>
          <a:srcRect l="7761" t="33310" r="8758" b="36338"/>
          <a:stretch/>
        </p:blipFill>
        <p:spPr>
          <a:xfrm>
            <a:off x="8792245" y="6084101"/>
            <a:ext cx="3271502" cy="669072"/>
          </a:xfrm>
          <a:prstGeom prst="rect">
            <a:avLst/>
          </a:prstGeom>
        </p:spPr>
      </p:pic>
      <p:sp>
        <p:nvSpPr>
          <p:cNvPr id="6" name="TextBox 4">
            <a:extLst>
              <a:ext uri="{FF2B5EF4-FFF2-40B4-BE49-F238E27FC236}">
                <a16:creationId xmlns:a16="http://schemas.microsoft.com/office/drawing/2014/main" id="{2DEF7FB2-DB5C-6EF8-1F3C-94F5925971A2}"/>
              </a:ext>
            </a:extLst>
          </p:cNvPr>
          <p:cNvSpPr txBox="1">
            <a:spLocks/>
          </p:cNvSpPr>
          <p:nvPr/>
        </p:nvSpPr>
        <p:spPr>
          <a:xfrm>
            <a:off x="0" y="234297"/>
            <a:ext cx="12191999" cy="627736"/>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algn="l" defTabSz="914400" rtl="0" eaLnBrk="1" latinLnBrk="0" hangingPunct="1">
              <a:lnSpc>
                <a:spcPct val="90000"/>
              </a:lnSpc>
              <a:spcBef>
                <a:spcPct val="0"/>
              </a:spcBef>
              <a:buNone/>
              <a:defRPr sz="4200" b="1" kern="1200">
                <a:solidFill>
                  <a:srgbClr val="C00000"/>
                </a:solidFill>
                <a:latin typeface="Poppins Light"/>
                <a:ea typeface="+mj-ea"/>
                <a:cs typeface="Calibri"/>
              </a:defRPr>
            </a:lvl1pPr>
          </a:lstStyle>
          <a:p>
            <a:r>
              <a:rPr lang="en-US" sz="3500" dirty="0">
                <a:latin typeface="Poppins "/>
              </a:rPr>
              <a:t>ENTIDADES PRIVADAS / OSC DE AS</a:t>
            </a:r>
          </a:p>
        </p:txBody>
      </p:sp>
      <p:sp>
        <p:nvSpPr>
          <p:cNvPr id="4" name="CaixaDeTexto 3">
            <a:extLst>
              <a:ext uri="{FF2B5EF4-FFF2-40B4-BE49-F238E27FC236}">
                <a16:creationId xmlns:a16="http://schemas.microsoft.com/office/drawing/2014/main" id="{FF1A31F9-0852-CD16-4718-AD59B7421133}"/>
              </a:ext>
            </a:extLst>
          </p:cNvPr>
          <p:cNvSpPr txBox="1"/>
          <p:nvPr/>
        </p:nvSpPr>
        <p:spPr>
          <a:xfrm>
            <a:off x="0" y="862033"/>
            <a:ext cx="11884843" cy="6432530"/>
          </a:xfrm>
          <a:prstGeom prst="rect">
            <a:avLst/>
          </a:prstGeom>
          <a:noFill/>
        </p:spPr>
        <p:txBody>
          <a:bodyPr wrap="square">
            <a:spAutoFit/>
          </a:bodyPr>
          <a:lstStyle/>
          <a:p>
            <a:pPr marL="342900" indent="-342900" algn="just">
              <a:spcBef>
                <a:spcPts val="600"/>
              </a:spcBef>
              <a:spcAft>
                <a:spcPts val="600"/>
              </a:spcAft>
              <a:buClr>
                <a:schemeClr val="tx1"/>
              </a:buClr>
              <a:buFont typeface="Wingdings" panose="05000000000000000000" pitchFamily="2" charset="2"/>
              <a:buChar char="ü"/>
            </a:pPr>
            <a:r>
              <a:rPr lang="pt-BR" sz="2400" dirty="0">
                <a:effectLst/>
                <a:latin typeface="Calibri "/>
                <a:ea typeface="Calibri" panose="020F0502020204030204" pitchFamily="34" charset="0"/>
                <a:cs typeface="Times New Roman" panose="02020603050405020304" pitchFamily="18" charset="0"/>
              </a:rPr>
              <a:t>Historicamente constituíram uma identidade de militância e um repertório próprio na prestação de ações sociais e, posteriormente, de serviços socioassistenciais, em parceria com o Estado.</a:t>
            </a:r>
          </a:p>
          <a:p>
            <a:pPr marL="342900" indent="-342900" algn="just">
              <a:spcBef>
                <a:spcPts val="600"/>
              </a:spcBef>
              <a:spcAft>
                <a:spcPts val="600"/>
              </a:spcAft>
              <a:buClr>
                <a:schemeClr val="tx1"/>
              </a:buClr>
              <a:buFont typeface="Wingdings" panose="05000000000000000000" pitchFamily="2" charset="2"/>
              <a:buChar char="ü"/>
            </a:pPr>
            <a:r>
              <a:rPr lang="pt-BR" sz="2400" dirty="0">
                <a:effectLst/>
                <a:latin typeface="Calibri "/>
                <a:ea typeface="Calibri" panose="020F0502020204030204" pitchFamily="34" charset="0"/>
                <a:cs typeface="Times New Roman" panose="02020603050405020304" pitchFamily="18" charset="0"/>
              </a:rPr>
              <a:t>Necessidade de maior qualificação e realinhamento institucional destas enquanto coprodutoras da Política Nacional de Assistência Social, compondo a Rede Socioassistencial do SUAS. </a:t>
            </a:r>
          </a:p>
          <a:p>
            <a:pPr marL="1257300" lvl="2" indent="-342900" algn="just">
              <a:spcBef>
                <a:spcPts val="600"/>
              </a:spcBef>
              <a:spcAft>
                <a:spcPts val="600"/>
              </a:spcAft>
              <a:buClr>
                <a:schemeClr val="tx1"/>
              </a:buClr>
              <a:buFont typeface="Wingdings" panose="05000000000000000000" pitchFamily="2" charset="2"/>
              <a:buChar char="ü"/>
            </a:pPr>
            <a:r>
              <a:rPr lang="pt-BR" sz="2000" b="1" u="sng" dirty="0">
                <a:solidFill>
                  <a:schemeClr val="accent6">
                    <a:lumMod val="50000"/>
                  </a:schemeClr>
                </a:solidFill>
              </a:rPr>
              <a:t>Resolução CNAS nº 145/2004 – Política Nacional de Assistência Social</a:t>
            </a:r>
          </a:p>
          <a:p>
            <a:pPr marL="1257300" lvl="2" indent="-342900" algn="just">
              <a:spcBef>
                <a:spcPts val="600"/>
              </a:spcBef>
              <a:spcAft>
                <a:spcPts val="600"/>
              </a:spcAft>
              <a:buClr>
                <a:schemeClr val="tx1"/>
              </a:buClr>
              <a:buFont typeface="Wingdings" panose="05000000000000000000" pitchFamily="2" charset="2"/>
              <a:buChar char="ü"/>
            </a:pPr>
            <a:r>
              <a:rPr lang="pt-BR" sz="2000" dirty="0"/>
              <a:t>“Os serviços, programas, projetos de atenção às famílias e indivíduos poderão ser executados </a:t>
            </a:r>
            <a:r>
              <a:rPr lang="pt-BR" sz="2000" b="1" dirty="0"/>
              <a:t>em parceria com as entidades não-governamentais de assistência social, integrando a rede socioassistencial</a:t>
            </a:r>
            <a:r>
              <a:rPr lang="pt-BR" sz="2000" dirty="0"/>
              <a:t>” (p. 43)</a:t>
            </a:r>
          </a:p>
          <a:p>
            <a:pPr marL="1257300" lvl="2" indent="-342900" algn="just">
              <a:spcBef>
                <a:spcPts val="600"/>
              </a:spcBef>
              <a:spcAft>
                <a:spcPts val="600"/>
              </a:spcAft>
              <a:buClr>
                <a:schemeClr val="tx1"/>
              </a:buClr>
              <a:buFont typeface="Wingdings" panose="05000000000000000000" pitchFamily="2" charset="2"/>
              <a:buChar char="ü"/>
            </a:pPr>
            <a:r>
              <a:rPr lang="pt-BR" sz="2000" dirty="0"/>
              <a:t>“as entidades prestadoras de assistência social integram o Sistema Único de Assistência Social, não só como prestadoras complementares de serviços socioassistenciais, mas como co-gestoras através dos conselhos de assistência social e co-responsáveis na luta pela garantia dos direitos sociais em garantir direitos dos usuários da assistência social” (p.47)</a:t>
            </a:r>
          </a:p>
          <a:p>
            <a:pPr marL="342900" indent="-342900" algn="just">
              <a:spcBef>
                <a:spcPts val="600"/>
              </a:spcBef>
              <a:spcAft>
                <a:spcPts val="600"/>
              </a:spcAft>
              <a:buClr>
                <a:schemeClr val="tx1"/>
              </a:buClr>
              <a:buFont typeface="Wingdings" panose="05000000000000000000" pitchFamily="2" charset="2"/>
              <a:buChar char="ü"/>
            </a:pPr>
            <a:endParaRPr lang="pt-BR" sz="2400" dirty="0">
              <a:latin typeface="Calibri "/>
              <a:ea typeface="Calibri" panose="020F0502020204030204" pitchFamily="34" charset="0"/>
              <a:cs typeface="Times New Roman" panose="02020603050405020304" pitchFamily="18" charset="0"/>
            </a:endParaRPr>
          </a:p>
          <a:p>
            <a:pPr marL="342900" indent="-342900" algn="just">
              <a:spcBef>
                <a:spcPts val="600"/>
              </a:spcBef>
              <a:spcAft>
                <a:spcPts val="600"/>
              </a:spcAft>
              <a:buClr>
                <a:schemeClr val="tx1"/>
              </a:buClr>
              <a:buFont typeface="Wingdings" panose="05000000000000000000" pitchFamily="2" charset="2"/>
              <a:buChar char="ü"/>
            </a:pPr>
            <a:endParaRPr lang="pt-BR" sz="2400" dirty="0">
              <a:effectLst/>
              <a:latin typeface="Calibri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21723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3130</TotalTime>
  <Words>5198</Words>
  <Application>Microsoft Office PowerPoint</Application>
  <PresentationFormat>Widescreen</PresentationFormat>
  <Paragraphs>597</Paragraphs>
  <Slides>57</Slides>
  <Notes>1</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57</vt:i4>
      </vt:variant>
    </vt:vector>
  </HeadingPairs>
  <TitlesOfParts>
    <vt:vector size="71" baseType="lpstr">
      <vt:lpstr>Aharoni</vt:lpstr>
      <vt:lpstr>Poppins</vt:lpstr>
      <vt:lpstr>Wingdings</vt:lpstr>
      <vt:lpstr>Calibri </vt:lpstr>
      <vt:lpstr>Poppins Light</vt:lpstr>
      <vt:lpstr>Calibri</vt:lpstr>
      <vt:lpstr>Poppin light</vt:lpstr>
      <vt:lpstr>Poppins Medium Italics</vt:lpstr>
      <vt:lpstr>Arial</vt:lpstr>
      <vt:lpstr>Aptos Narrow</vt:lpstr>
      <vt:lpstr>Calibri Light</vt:lpstr>
      <vt:lpstr>Aptos</vt:lpstr>
      <vt:lpstr>Poppins </vt:lpstr>
      <vt:lpstr>Tema do Office</vt:lpstr>
      <vt:lpstr>Apresentação do PowerPoint</vt:lpstr>
      <vt:lpstr>PANORAMA DA REDE SOCIOASSISTENCIAL</vt:lpstr>
      <vt:lpstr>ASSISTÊNCIA SOCIAL </vt:lpstr>
      <vt:lpstr>O SISTEMA ÚNICO DE ASSISTÊNCIA SOCIAL </vt:lpstr>
      <vt:lpstr>Apresentação do PowerPoint</vt:lpstr>
      <vt:lpstr>Apresentação do PowerPoint</vt:lpstr>
      <vt:lpstr>ORGANIZAÇÕES DA SOCIEDADE CIVIL E A POLÍTICA NACIONAL DE ASSISTÊNCIA SOCIAL </vt:lpstr>
      <vt:lpstr>TIPOS DE OSC NO SUAS (OFERTAS ISOLADAS OU CUMULATIVAS)</vt:lpstr>
      <vt:lpstr>Apresentação do PowerPoint</vt:lpstr>
      <vt:lpstr>Apresentação do PowerPoint</vt:lpstr>
      <vt:lpstr>Apresentação do PowerPoint</vt:lpstr>
      <vt:lpstr>Apresentação do PowerPoint</vt:lpstr>
      <vt:lpstr>Apresentação do PowerPoint</vt:lpstr>
      <vt:lpstr>Apresentação do PowerPoint</vt:lpstr>
      <vt:lpstr>1º NÍVEL DE RECONHECIMENTO: INSCRIÇÃO NO CONSELHO MUNICIPAL DE ASSISTÊNCIA SOCIAL</vt:lpstr>
      <vt:lpstr>Apresentação do PowerPoint</vt:lpstr>
      <vt:lpstr>Apresentação do PowerPoint</vt:lpstr>
      <vt:lpstr>Apresentação do PowerPoint</vt:lpstr>
      <vt:lpstr>Apresentação do PowerPoint</vt:lpstr>
      <vt:lpstr>REQUISITOS QUE DEVEM SER OBSERVADOS NOS DOCUMENTOS APRESENTADOS PELAS ENTIDADES NO ATO DA INSCRIÇÃO:</vt:lpstr>
      <vt:lpstr>Apresentação do PowerPoint</vt:lpstr>
      <vt:lpstr>Apresentação do PowerPoint</vt:lpstr>
      <vt:lpstr>FISCALIZAÇÃO </vt:lpstr>
      <vt:lpstr>Apresentação do PowerPoint</vt:lpstr>
      <vt:lpstr>2º NÍVEL DE RECONHECIMENTO: CADASTRO NO CNEAS</vt:lpstr>
      <vt:lpstr>Apresentação do PowerPoint</vt:lpstr>
      <vt:lpstr>Apresentação do PowerPoint</vt:lpstr>
      <vt:lpstr>3º NÍVEL DE RECONHECIMENTO: CEBAS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FLUXO DE CERTIFICAÇÃO CEBAS</vt:lpstr>
      <vt:lpstr>PRINCIPAIS MUDANÇAS INTRODUZIDA PELA LC 187/2021 NAS ENTIDADES DE ASSISTÊNCIA SOCIAL</vt:lpstr>
      <vt:lpstr>Apresentação do PowerPoint</vt:lpstr>
      <vt:lpstr> DOCUMENTOS PARA REQUERIMENTOS CEBAS </vt:lpstr>
      <vt:lpstr> DOCUMENTOS PARA REQUERIMENTOS CEBAS </vt:lpstr>
      <vt:lpstr> DOCUMENTOS PARA REQUERIMENTOS CEBAS </vt:lpstr>
      <vt:lpstr> DOCUMENTOS PARA REQUERIMENTOS CEBAS </vt:lpstr>
      <vt:lpstr> DOCUMENTOS PARA REQUERIMENTOS CEBAS </vt:lpstr>
      <vt:lpstr> DOCUMENTOS PARA REQUERIMENTOS CEBAS </vt:lpstr>
      <vt:lpstr>Apresentação do PowerPoint</vt:lpstr>
      <vt:lpstr>Apresentação do PowerPoint</vt:lpstr>
      <vt:lpstr>Apresentação do PowerPoint</vt:lpstr>
      <vt:lpstr>Apresentação do PowerPoint</vt:lpstr>
      <vt:lpstr>Apresentação do PowerPoint</vt:lpstr>
      <vt:lpstr>NORMAS APLICÁVEIS À CERTIFICAÇÃO CEBAS</vt:lpstr>
      <vt:lpstr>CANAIS DE COMUNICAÇÃO</vt:lpstr>
      <vt:lpstr>CANAIS DE COMUNICAÇÃO</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Luiza Martins da Costa Vidal</dc:creator>
  <cp:lastModifiedBy>Aline Gonçalves da Silva</cp:lastModifiedBy>
  <cp:revision>81</cp:revision>
  <dcterms:created xsi:type="dcterms:W3CDTF">2023-01-25T17:53:38Z</dcterms:created>
  <dcterms:modified xsi:type="dcterms:W3CDTF">2024-12-05T12:02:20Z</dcterms:modified>
</cp:coreProperties>
</file>