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omments/modernComment_164_AB848A5D.xml" ContentType="application/vnd.ms-powerpoint.comments+xml"/>
  <Override PartName="/ppt/comments/modernComment_1B1_668A0401.xml" ContentType="application/vnd.ms-powerpoint.comments+xml"/>
  <Override PartName="/ppt/comments/modernComment_165_914F360A.xml" ContentType="application/vnd.ms-powerpoint.comments+xml"/>
  <Override PartName="/ppt/comments/modernComment_18F_50BD3141.xml" ContentType="application/vnd.ms-powerpoint.comments+xml"/>
  <Override PartName="/ppt/comments/modernComment_1AF_EC3B9769.xml" ContentType="application/vnd.ms-powerpoint.comments+xml"/>
  <Override PartName="/ppt/comments/modernComment_1CB_4E1F8D82.xml" ContentType="application/vnd.ms-powerpoint.comments+xml"/>
  <Override PartName="/ppt/comments/modernComment_189_928529BF.xml" ContentType="application/vnd.ms-powerpoint.comments+xml"/>
  <Override PartName="/ppt/comments/modernComment_1CE_3ED7BD51.xml" ContentType="application/vnd.ms-powerpoint.comments+xml"/>
  <Override PartName="/ppt/comments/modernComment_1CF_874F01F0.xml" ContentType="application/vnd.ms-powerpoint.comments+xml"/>
  <Override PartName="/ppt/comments/modernComment_1A3_4E124DA0.xml" ContentType="application/vnd.ms-powerpoint.comments+xml"/>
  <Override PartName="/ppt/comments/modernComment_1A4_E56C1359.xml" ContentType="application/vnd.ms-powerpoint.comment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omments/modernComment_1B8_6A0109C2.xml" ContentType="application/vnd.ms-powerpoint.comments+xml"/>
  <Override PartName="/ppt/comments/modernComment_1B9_5D76AD21.xml" ContentType="application/vnd.ms-powerpoint.comments+xml"/>
  <Override PartName="/ppt/comments/modernComment_1BA_F8704D04.xml" ContentType="application/vnd.ms-powerpoint.comments+xml"/>
  <Override PartName="/ppt/comments/modernComment_1B4_B3DD75B7.xml" ContentType="application/vnd.ms-powerpoint.comments+xml"/>
  <Override PartName="/ppt/comments/modernComment_1B6_8DFD8A39.xml" ContentType="application/vnd.ms-powerpoint.comments+xml"/>
  <Override PartName="/ppt/comments/modernComment_1A7_EBF29ADA.xml" ContentType="application/vnd.ms-powerpoint.comments+xml"/>
  <Override PartName="/ppt/comments/modernComment_1AA_64FDBB4.xml" ContentType="application/vnd.ms-powerpoint.comments+xml"/>
  <Override PartName="/ppt/comments/modernComment_194_4BE9D588.xml" ContentType="application/vnd.ms-powerpoint.comments+xml"/>
  <Override PartName="/ppt/comments/modernComment_168_66A1679D.xml" ContentType="application/vnd.ms-powerpoint.comments+xml"/>
  <Override PartName="/ppt/comments/modernComment_196_A30E17A4.xml" ContentType="application/vnd.ms-powerpoint.comments+xml"/>
  <Override PartName="/ppt/comments/modernComment_1AB_71724CD4.xml" ContentType="application/vnd.ms-powerpoint.comments+xml"/>
  <Override PartName="/ppt/comments/modernComment_1AC_2D481D62.xml" ContentType="application/vnd.ms-powerpoint.comments+xml"/>
  <Override PartName="/ppt/comments/modernComment_1AD_5BA68343.xml" ContentType="application/vnd.ms-powerpoint.comments+xml"/>
  <Override PartName="/ppt/comments/modernComment_16A_D0829B4C.xml" ContentType="application/vnd.ms-powerpoint.comments+xml"/>
  <Override PartName="/ppt/comments/modernComment_1D4_9C32811F.xml" ContentType="application/vnd.ms-powerpoint.comments+xml"/>
  <Override PartName="/ppt/comments/modernComment_1D6_61F2F19D.xml" ContentType="application/vnd.ms-powerpoint.comments+xml"/>
  <Override PartName="/ppt/notesSlides/notesSlide4.xml" ContentType="application/vnd.openxmlformats-officedocument.presentationml.notesSlide+xml"/>
  <Override PartName="/ppt/comments/modernComment_1BB_AF814FC5.xml" ContentType="application/vnd.ms-powerpoint.comments+xml"/>
  <Override PartName="/ppt/comments/modernComment_1BC_B25D9477.xml" ContentType="application/vnd.ms-powerpoint.comments+xml"/>
  <Override PartName="/ppt/comments/modernComment_1BD_377D1A58.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notesMasterIdLst>
    <p:notesMasterId r:id="rId66"/>
  </p:notesMasterIdLst>
  <p:sldIdLst>
    <p:sldId id="256" r:id="rId6"/>
    <p:sldId id="356" r:id="rId7"/>
    <p:sldId id="433" r:id="rId8"/>
    <p:sldId id="357" r:id="rId9"/>
    <p:sldId id="399" r:id="rId10"/>
    <p:sldId id="359" r:id="rId11"/>
    <p:sldId id="431" r:id="rId12"/>
    <p:sldId id="459" r:id="rId13"/>
    <p:sldId id="460" r:id="rId14"/>
    <p:sldId id="451" r:id="rId15"/>
    <p:sldId id="373" r:id="rId16"/>
    <p:sldId id="393" r:id="rId17"/>
    <p:sldId id="358" r:id="rId18"/>
    <p:sldId id="452" r:id="rId19"/>
    <p:sldId id="409" r:id="rId20"/>
    <p:sldId id="453" r:id="rId21"/>
    <p:sldId id="462" r:id="rId22"/>
    <p:sldId id="464" r:id="rId23"/>
    <p:sldId id="463" r:id="rId24"/>
    <p:sldId id="343" r:id="rId25"/>
    <p:sldId id="416" r:id="rId26"/>
    <p:sldId id="418" r:id="rId27"/>
    <p:sldId id="344" r:id="rId28"/>
    <p:sldId id="410" r:id="rId29"/>
    <p:sldId id="454" r:id="rId30"/>
    <p:sldId id="455" r:id="rId31"/>
    <p:sldId id="419" r:id="rId32"/>
    <p:sldId id="421" r:id="rId33"/>
    <p:sldId id="420" r:id="rId34"/>
    <p:sldId id="258" r:id="rId35"/>
    <p:sldId id="466" r:id="rId36"/>
    <p:sldId id="467" r:id="rId37"/>
    <p:sldId id="440" r:id="rId38"/>
    <p:sldId id="441" r:id="rId39"/>
    <p:sldId id="442" r:id="rId40"/>
    <p:sldId id="346" r:id="rId41"/>
    <p:sldId id="436" r:id="rId42"/>
    <p:sldId id="438" r:id="rId43"/>
    <p:sldId id="439" r:id="rId44"/>
    <p:sldId id="423" r:id="rId45"/>
    <p:sldId id="424" r:id="rId46"/>
    <p:sldId id="426" r:id="rId47"/>
    <p:sldId id="404" r:id="rId48"/>
    <p:sldId id="360" r:id="rId49"/>
    <p:sldId id="406" r:id="rId50"/>
    <p:sldId id="408" r:id="rId51"/>
    <p:sldId id="456" r:id="rId52"/>
    <p:sldId id="457" r:id="rId53"/>
    <p:sldId id="345" r:id="rId54"/>
    <p:sldId id="427" r:id="rId55"/>
    <p:sldId id="428" r:id="rId56"/>
    <p:sldId id="429" r:id="rId57"/>
    <p:sldId id="362" r:id="rId58"/>
    <p:sldId id="468" r:id="rId59"/>
    <p:sldId id="470" r:id="rId60"/>
    <p:sldId id="471" r:id="rId61"/>
    <p:sldId id="443" r:id="rId62"/>
    <p:sldId id="444" r:id="rId63"/>
    <p:sldId id="445" r:id="rId64"/>
    <p:sldId id="458" r:id="rId65"/>
  </p:sldIdLst>
  <p:sldSz cx="12192000" cy="6858000"/>
  <p:notesSz cx="6858000" cy="9144000"/>
  <p:defaultTextStyle>
    <a:defPPr>
      <a:defRPr lang="pt-BR"/>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58E3A2A-18D6-421B-FA48-C6F0750B6DC4}" name="Thais Pereira Braga" initials="TPB" userId="S::thais.braga@mds.gov.br::1a051f58-6340-4510-9f62-a006a085de11"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900"/>
    <a:srgbClr val="13174D"/>
    <a:srgbClr val="73BFB2"/>
    <a:srgbClr val="6EC26E"/>
    <a:srgbClr val="BA76BC"/>
    <a:srgbClr val="C9E749"/>
    <a:srgbClr val="A8929B"/>
    <a:srgbClr val="63A0D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230" autoAdjust="0"/>
    <p:restoredTop sz="93851" autoAdjust="0"/>
  </p:normalViewPr>
  <p:slideViewPr>
    <p:cSldViewPr snapToGrid="0">
      <p:cViewPr varScale="1">
        <p:scale>
          <a:sx n="84" d="100"/>
          <a:sy n="84" d="100"/>
        </p:scale>
        <p:origin x="144" y="120"/>
      </p:cViewPr>
      <p:guideLst>
        <p:guide orient="horz" pos="2160"/>
        <p:guide pos="3840"/>
      </p:guideLst>
    </p:cSldViewPr>
  </p:slideViewPr>
  <p:outlineViewPr>
    <p:cViewPr>
      <p:scale>
        <a:sx n="33" d="100"/>
        <a:sy n="33" d="100"/>
      </p:scale>
      <p:origin x="0" y="-19622"/>
    </p:cViewPr>
  </p:outlineViewPr>
  <p:notesTextViewPr>
    <p:cViewPr>
      <p:scale>
        <a:sx n="1" d="1"/>
        <a:sy n="1" d="1"/>
      </p:scale>
      <p:origin x="0" y="0"/>
    </p:cViewPr>
  </p:notesTextViewPr>
  <p:sorterViewPr>
    <p:cViewPr>
      <p:scale>
        <a:sx n="110" d="100"/>
        <a:sy n="110" d="100"/>
      </p:scale>
      <p:origin x="0" y="-12178"/>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1.xml"/><Relationship Id="rId21" Type="http://schemas.openxmlformats.org/officeDocument/2006/relationships/slide" Target="slides/slide16.xml"/><Relationship Id="rId42" Type="http://schemas.openxmlformats.org/officeDocument/2006/relationships/slide" Target="slides/slide37.xml"/><Relationship Id="rId47" Type="http://schemas.openxmlformats.org/officeDocument/2006/relationships/slide" Target="slides/slide42.xml"/><Relationship Id="rId63" Type="http://schemas.openxmlformats.org/officeDocument/2006/relationships/slide" Target="slides/slide58.xml"/><Relationship Id="rId68" Type="http://schemas.openxmlformats.org/officeDocument/2006/relationships/viewProps" Target="viewProps.xml"/><Relationship Id="rId7" Type="http://schemas.openxmlformats.org/officeDocument/2006/relationships/slide" Target="slides/slide2.xml"/><Relationship Id="rId71"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slide" Target="slides/slide53.xml"/><Relationship Id="rId66" Type="http://schemas.openxmlformats.org/officeDocument/2006/relationships/notesMaster" Target="notesMasters/notesMaster1.xml"/><Relationship Id="rId5" Type="http://schemas.openxmlformats.org/officeDocument/2006/relationships/slideMaster" Target="slideMasters/slideMaster2.xml"/><Relationship Id="rId61" Type="http://schemas.openxmlformats.org/officeDocument/2006/relationships/slide" Target="slides/slide56.xml"/><Relationship Id="rId19" Type="http://schemas.openxmlformats.org/officeDocument/2006/relationships/slide" Target="slides/slide1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64" Type="http://schemas.openxmlformats.org/officeDocument/2006/relationships/slide" Target="slides/slide59.xml"/><Relationship Id="rId69" Type="http://schemas.openxmlformats.org/officeDocument/2006/relationships/theme" Target="theme/theme1.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slide" Target="slides/slide54.xml"/><Relationship Id="rId67" Type="http://schemas.openxmlformats.org/officeDocument/2006/relationships/presProps" Target="presProps.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slide" Target="slides/slide57.xml"/><Relationship Id="rId7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10" Type="http://schemas.openxmlformats.org/officeDocument/2006/relationships/slide" Target="slides/slide5.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slide" Target="slides/slide55.xml"/><Relationship Id="rId65" Type="http://schemas.openxmlformats.org/officeDocument/2006/relationships/slide" Target="slides/slide60.xml"/><Relationship Id="rId4" Type="http://schemas.openxmlformats.org/officeDocument/2006/relationships/slideMaster" Target="slideMasters/slideMaster1.xml"/><Relationship Id="rId9" Type="http://schemas.openxmlformats.org/officeDocument/2006/relationships/slide" Target="slides/slide4.xml"/><Relationship Id="rId13" Type="http://schemas.openxmlformats.org/officeDocument/2006/relationships/slide" Target="slides/slide8.xml"/><Relationship Id="rId18" Type="http://schemas.openxmlformats.org/officeDocument/2006/relationships/slide" Target="slides/slide13.xml"/><Relationship Id="rId39" Type="http://schemas.openxmlformats.org/officeDocument/2006/relationships/slide" Target="slides/slide34.xml"/><Relationship Id="rId34" Type="http://schemas.openxmlformats.org/officeDocument/2006/relationships/slide" Target="slides/slide29.xml"/><Relationship Id="rId50" Type="http://schemas.openxmlformats.org/officeDocument/2006/relationships/slide" Target="slides/slide45.xml"/><Relationship Id="rId55" Type="http://schemas.openxmlformats.org/officeDocument/2006/relationships/slide" Target="slides/slide50.xml"/></Relationships>
</file>

<file path=ppt/comments/modernComment_164_AB848A5D.xml><?xml version="1.0" encoding="utf-8"?>
<p188:cmLst xmlns:a="http://schemas.openxmlformats.org/drawingml/2006/main" xmlns:r="http://schemas.openxmlformats.org/officeDocument/2006/relationships" xmlns:p188="http://schemas.microsoft.com/office/powerpoint/2018/8/main">
  <p188:cm id="{12CBF5F9-A7A6-4F9F-91CA-DC533FA7E8A5}" authorId="{058E3A2A-18D6-421B-FA48-C6F0750B6DC4}" created="2024-06-07T18:24:12.599">
    <ac:deMkLst xmlns:ac="http://schemas.microsoft.com/office/drawing/2013/main/command">
      <pc:docMk xmlns:pc="http://schemas.microsoft.com/office/powerpoint/2013/main/command"/>
      <pc:sldMk xmlns:pc="http://schemas.microsoft.com/office/powerpoint/2013/main/command" cId="2877590109" sldId="356"/>
      <ac:spMk id="2" creationId="{00000000-0000-0000-0000-000000000000}"/>
    </ac:deMkLst>
    <p188:txBody>
      <a:bodyPr/>
      <a:lstStyle/>
      <a:p>
        <a:r>
          <a:rPr lang="pt-BR"/>
          <a:t>II - destinar aos conselhos de assistência social percentual dos recursos oriundos do Índice de Gestão Descentralizada do SUAS - IGDSUAS e do Índice de Gestão Descentralizada do Programa Bolsa Família - IGD PBF, na forma da Lei.</a:t>
        </a:r>
      </a:p>
    </p188:txBody>
  </p188:cm>
</p188:cmLst>
</file>

<file path=ppt/comments/modernComment_165_914F360A.xml><?xml version="1.0" encoding="utf-8"?>
<p188:cmLst xmlns:a="http://schemas.openxmlformats.org/drawingml/2006/main" xmlns:r="http://schemas.openxmlformats.org/officeDocument/2006/relationships" xmlns:p188="http://schemas.microsoft.com/office/powerpoint/2018/8/main">
  <p188:cm id="{12CBF5F9-A7A6-4F9F-91CA-DC533FA7E8A5}" authorId="{058E3A2A-18D6-421B-FA48-C6F0750B6DC4}" created="2024-06-07T18:24:12.599">
    <ac:deMkLst xmlns:ac="http://schemas.microsoft.com/office/drawing/2013/main/command">
      <pc:docMk xmlns:pc="http://schemas.microsoft.com/office/powerpoint/2013/main/command"/>
      <pc:sldMk xmlns:pc="http://schemas.microsoft.com/office/powerpoint/2013/main/command" cId="2437887498" sldId="357"/>
      <ac:spMk id="2" creationId="{00000000-0000-0000-0000-000000000000}"/>
    </ac:deMkLst>
    <p188:txBody>
      <a:bodyPr/>
      <a:lstStyle/>
      <a:p>
        <a:r>
          <a:rPr lang="pt-BR"/>
          <a:t>II - destinar aos conselhos de assistência social percentual dos recursos oriundos do Índice de Gestão Descentralizada do SUAS - IGDSUAS e do Índice de Gestão Descentralizada do Programa Bolsa Família - IGD PBF, na forma da Lei.</a:t>
        </a:r>
      </a:p>
    </p188:txBody>
  </p188:cm>
</p188:cmLst>
</file>

<file path=ppt/comments/modernComment_168_66A1679D.xml><?xml version="1.0" encoding="utf-8"?>
<p188:cmLst xmlns:a="http://schemas.openxmlformats.org/drawingml/2006/main" xmlns:r="http://schemas.openxmlformats.org/officeDocument/2006/relationships" xmlns:p188="http://schemas.microsoft.com/office/powerpoint/2018/8/main">
  <p188:cm id="{12CBF5F9-A7A6-4F9F-91CA-DC533FA7E8A5}" authorId="{058E3A2A-18D6-421B-FA48-C6F0750B6DC4}" created="2024-06-07T18:24:12.599">
    <ac:deMkLst xmlns:ac="http://schemas.microsoft.com/office/drawing/2013/main/command">
      <pc:docMk xmlns:pc="http://schemas.microsoft.com/office/powerpoint/2013/main/command"/>
      <pc:sldMk xmlns:pc="http://schemas.microsoft.com/office/powerpoint/2013/main/command" cId="1721853853" sldId="360"/>
      <ac:spMk id="2" creationId="{00000000-0000-0000-0000-000000000000}"/>
    </ac:deMkLst>
    <p188:txBody>
      <a:bodyPr/>
      <a:lstStyle/>
      <a:p>
        <a:r>
          <a:rPr lang="pt-BR"/>
          <a:t>II - destinar aos conselhos de assistência social percentual dos recursos oriundos do Índice de Gestão Descentralizada do SUAS - IGDSUAS e do Índice de Gestão Descentralizada do Programa Bolsa Família - IGD PBF, na forma da Lei.</a:t>
        </a:r>
      </a:p>
    </p188:txBody>
  </p188:cm>
</p188:cmLst>
</file>

<file path=ppt/comments/modernComment_16A_D0829B4C.xml><?xml version="1.0" encoding="utf-8"?>
<p188:cmLst xmlns:a="http://schemas.openxmlformats.org/drawingml/2006/main" xmlns:r="http://schemas.openxmlformats.org/officeDocument/2006/relationships" xmlns:p188="http://schemas.microsoft.com/office/powerpoint/2018/8/main">
  <p188:cm id="{E23CEFB7-E561-41DD-9188-A341288B7243}" authorId="{058E3A2A-18D6-421B-FA48-C6F0750B6DC4}" created="2024-06-07T18:24:12.599">
    <ac:deMkLst xmlns:ac="http://schemas.microsoft.com/office/drawing/2013/main/command">
      <pc:docMk xmlns:pc="http://schemas.microsoft.com/office/powerpoint/2013/main/command"/>
      <pc:sldMk xmlns:pc="http://schemas.microsoft.com/office/powerpoint/2013/main/command" cId="3498220364" sldId="362"/>
      <ac:spMk id="2" creationId="{00000000-0000-0000-0000-000000000000}"/>
    </ac:deMkLst>
    <p188:txBody>
      <a:bodyPr/>
      <a:lstStyle/>
      <a:p>
        <a:r>
          <a:rPr lang="pt-BR"/>
          <a:t>II - destinar aos conselhos de assistência social percentual dos recursos oriundos do Índice de Gestão Descentralizada do SUAS - IGDSUAS e do Índice de Gestão Descentralizada do Programa Bolsa Família - IGD PBF, na forma da Lei.</a:t>
        </a:r>
      </a:p>
    </p188:txBody>
  </p188:cm>
</p188:cmLst>
</file>

<file path=ppt/comments/modernComment_189_928529BF.xml><?xml version="1.0" encoding="utf-8"?>
<p188:cmLst xmlns:a="http://schemas.openxmlformats.org/drawingml/2006/main" xmlns:r="http://schemas.openxmlformats.org/officeDocument/2006/relationships" xmlns:p188="http://schemas.microsoft.com/office/powerpoint/2018/8/main">
  <p188:cm id="{12CBF5F9-A7A6-4F9F-91CA-DC533FA7E8A5}" authorId="{058E3A2A-18D6-421B-FA48-C6F0750B6DC4}" created="2024-06-07T18:24:12.599">
    <ac:deMkLst xmlns:ac="http://schemas.microsoft.com/office/drawing/2013/main/command">
      <pc:docMk xmlns:pc="http://schemas.microsoft.com/office/powerpoint/2013/main/command"/>
      <pc:sldMk xmlns:pc="http://schemas.microsoft.com/office/powerpoint/2013/main/command" cId="2458200511" sldId="393"/>
      <ac:spMk id="2" creationId="{00000000-0000-0000-0000-000000000000}"/>
    </ac:deMkLst>
    <p188:txBody>
      <a:bodyPr/>
      <a:lstStyle/>
      <a:p>
        <a:r>
          <a:rPr lang="pt-BR"/>
          <a:t>II - destinar aos conselhos de assistência social percentual dos recursos oriundos do Índice de Gestão Descentralizada do SUAS - IGDSUAS e do Índice de Gestão Descentralizada do Programa Bolsa Família - IGD PBF, na forma da Lei.</a:t>
        </a:r>
      </a:p>
    </p188:txBody>
  </p188:cm>
</p188:cmLst>
</file>

<file path=ppt/comments/modernComment_18F_50BD3141.xml><?xml version="1.0" encoding="utf-8"?>
<p188:cmLst xmlns:a="http://schemas.openxmlformats.org/drawingml/2006/main" xmlns:r="http://schemas.openxmlformats.org/officeDocument/2006/relationships" xmlns:p188="http://schemas.microsoft.com/office/powerpoint/2018/8/main">
  <p188:cm id="{12CBF5F9-A7A6-4F9F-91CA-DC533FA7E8A5}" authorId="{058E3A2A-18D6-421B-FA48-C6F0750B6DC4}" created="2024-06-07T18:24:12.599">
    <ac:deMkLst xmlns:ac="http://schemas.microsoft.com/office/drawing/2013/main/command">
      <pc:docMk xmlns:pc="http://schemas.microsoft.com/office/powerpoint/2013/main/command"/>
      <pc:sldMk xmlns:pc="http://schemas.microsoft.com/office/powerpoint/2013/main/command" cId="1354576193" sldId="399"/>
      <ac:spMk id="2" creationId="{00000000-0000-0000-0000-000000000000}"/>
    </ac:deMkLst>
    <p188:txBody>
      <a:bodyPr/>
      <a:lstStyle/>
      <a:p>
        <a:r>
          <a:rPr lang="pt-BR"/>
          <a:t>II - destinar aos conselhos de assistência social percentual dos recursos oriundos do Índice de Gestão Descentralizada do SUAS - IGDSUAS e do Índice de Gestão Descentralizada do Programa Bolsa Família - IGD PBF, na forma da Lei.</a:t>
        </a:r>
      </a:p>
    </p188:txBody>
  </p188:cm>
</p188:cmLst>
</file>

<file path=ppt/comments/modernComment_194_4BE9D588.xml><?xml version="1.0" encoding="utf-8"?>
<p188:cmLst xmlns:a="http://schemas.openxmlformats.org/drawingml/2006/main" xmlns:r="http://schemas.openxmlformats.org/officeDocument/2006/relationships" xmlns:p188="http://schemas.microsoft.com/office/powerpoint/2018/8/main">
  <p188:cm id="{12CBF5F9-A7A6-4F9F-91CA-DC533FA7E8A5}" authorId="{058E3A2A-18D6-421B-FA48-C6F0750B6DC4}" created="2024-06-07T18:24:12.599">
    <ac:deMkLst xmlns:ac="http://schemas.microsoft.com/office/drawing/2013/main/command">
      <pc:docMk xmlns:pc="http://schemas.microsoft.com/office/powerpoint/2013/main/command"/>
      <pc:sldMk xmlns:pc="http://schemas.microsoft.com/office/powerpoint/2013/main/command" cId="1273615752" sldId="404"/>
      <ac:spMk id="2" creationId="{00000000-0000-0000-0000-000000000000}"/>
    </ac:deMkLst>
    <p188:txBody>
      <a:bodyPr/>
      <a:lstStyle/>
      <a:p>
        <a:r>
          <a:rPr lang="pt-BR"/>
          <a:t>II - destinar aos conselhos de assistência social percentual dos recursos oriundos do Índice de Gestão Descentralizada do SUAS - IGDSUAS e do Índice de Gestão Descentralizada do Programa Bolsa Família - IGD PBF, na forma da Lei.</a:t>
        </a:r>
      </a:p>
    </p188:txBody>
  </p188:cm>
</p188:cmLst>
</file>

<file path=ppt/comments/modernComment_196_A30E17A4.xml><?xml version="1.0" encoding="utf-8"?>
<p188:cmLst xmlns:a="http://schemas.openxmlformats.org/drawingml/2006/main" xmlns:r="http://schemas.openxmlformats.org/officeDocument/2006/relationships" xmlns:p188="http://schemas.microsoft.com/office/powerpoint/2018/8/main">
  <p188:cm id="{12CBF5F9-A7A6-4F9F-91CA-DC533FA7E8A5}" authorId="{058E3A2A-18D6-421B-FA48-C6F0750B6DC4}" created="2024-06-07T18:24:12.599">
    <ac:deMkLst xmlns:ac="http://schemas.microsoft.com/office/drawing/2013/main/command">
      <pc:docMk xmlns:pc="http://schemas.microsoft.com/office/powerpoint/2013/main/command"/>
      <pc:sldMk xmlns:pc="http://schemas.microsoft.com/office/powerpoint/2013/main/command" cId="2735609764" sldId="406"/>
      <ac:spMk id="2" creationId="{00000000-0000-0000-0000-000000000000}"/>
    </ac:deMkLst>
    <p188:txBody>
      <a:bodyPr/>
      <a:lstStyle/>
      <a:p>
        <a:r>
          <a:rPr lang="pt-BR"/>
          <a:t>II - destinar aos conselhos de assistência social percentual dos recursos oriundos do Índice de Gestão Descentralizada do SUAS - IGDSUAS e do Índice de Gestão Descentralizada do Programa Bolsa Família - IGD PBF, na forma da Lei.</a:t>
        </a:r>
      </a:p>
    </p188:txBody>
  </p188:cm>
</p188:cmLst>
</file>

<file path=ppt/comments/modernComment_1A3_4E124DA0.xml><?xml version="1.0" encoding="utf-8"?>
<p188:cmLst xmlns:a="http://schemas.openxmlformats.org/drawingml/2006/main" xmlns:r="http://schemas.openxmlformats.org/officeDocument/2006/relationships" xmlns:p188="http://schemas.microsoft.com/office/powerpoint/2018/8/main">
  <p188:cm id="{12CBF5F9-A7A6-4F9F-91CA-DC533FA7E8A5}" authorId="{058E3A2A-18D6-421B-FA48-C6F0750B6DC4}" created="2024-06-07T18:24:12.599">
    <ac:deMkLst xmlns:ac="http://schemas.microsoft.com/office/drawing/2013/main/command">
      <pc:docMk xmlns:pc="http://schemas.microsoft.com/office/powerpoint/2013/main/command"/>
      <pc:sldMk xmlns:pc="http://schemas.microsoft.com/office/powerpoint/2013/main/command" cId="1309822368" sldId="419"/>
      <ac:spMk id="2" creationId="{00000000-0000-0000-0000-000000000000}"/>
    </ac:deMkLst>
    <p188:txBody>
      <a:bodyPr/>
      <a:lstStyle/>
      <a:p>
        <a:r>
          <a:rPr lang="pt-BR"/>
          <a:t>II - destinar aos conselhos de assistência social percentual dos recursos oriundos do Índice de Gestão Descentralizada do SUAS - IGDSUAS e do Índice de Gestão Descentralizada do Programa Bolsa Família - IGD PBF, na forma da Lei.</a:t>
        </a:r>
      </a:p>
    </p188:txBody>
  </p188:cm>
</p188:cmLst>
</file>

<file path=ppt/comments/modernComment_1A4_E56C1359.xml><?xml version="1.0" encoding="utf-8"?>
<p188:cmLst xmlns:a="http://schemas.openxmlformats.org/drawingml/2006/main" xmlns:r="http://schemas.openxmlformats.org/officeDocument/2006/relationships" xmlns:p188="http://schemas.microsoft.com/office/powerpoint/2018/8/main">
  <p188:cm id="{12CBF5F9-A7A6-4F9F-91CA-DC533FA7E8A5}" authorId="{058E3A2A-18D6-421B-FA48-C6F0750B6DC4}" created="2024-06-07T18:24:12.599">
    <ac:deMkLst xmlns:ac="http://schemas.microsoft.com/office/drawing/2013/main/command">
      <pc:docMk xmlns:pc="http://schemas.microsoft.com/office/powerpoint/2013/main/command"/>
      <pc:sldMk xmlns:pc="http://schemas.microsoft.com/office/powerpoint/2013/main/command" cId="3849065305" sldId="420"/>
      <ac:spMk id="2" creationId="{00000000-0000-0000-0000-000000000000}"/>
    </ac:deMkLst>
    <p188:txBody>
      <a:bodyPr/>
      <a:lstStyle/>
      <a:p>
        <a:r>
          <a:rPr lang="pt-BR"/>
          <a:t>II - destinar aos conselhos de assistência social percentual dos recursos oriundos do Índice de Gestão Descentralizada do SUAS - IGDSUAS e do Índice de Gestão Descentralizada do Programa Bolsa Família - IGD PBF, na forma da Lei.</a:t>
        </a:r>
      </a:p>
    </p188:txBody>
  </p188:cm>
</p188:cmLst>
</file>

<file path=ppt/comments/modernComment_1A7_EBF29ADA.xml><?xml version="1.0" encoding="utf-8"?>
<p188:cmLst xmlns:a="http://schemas.openxmlformats.org/drawingml/2006/main" xmlns:r="http://schemas.openxmlformats.org/officeDocument/2006/relationships" xmlns:p188="http://schemas.microsoft.com/office/powerpoint/2018/8/main">
  <p188:cm id="{12CBF5F9-A7A6-4F9F-91CA-DC533FA7E8A5}" authorId="{058E3A2A-18D6-421B-FA48-C6F0750B6DC4}" created="2024-06-07T18:24:12.599">
    <ac:deMkLst xmlns:ac="http://schemas.microsoft.com/office/drawing/2013/main/command">
      <pc:docMk xmlns:pc="http://schemas.microsoft.com/office/powerpoint/2013/main/command"/>
      <pc:sldMk xmlns:pc="http://schemas.microsoft.com/office/powerpoint/2013/main/command" cId="3958545114" sldId="423"/>
      <ac:spMk id="2" creationId="{00000000-0000-0000-0000-000000000000}"/>
    </ac:deMkLst>
    <p188:txBody>
      <a:bodyPr/>
      <a:lstStyle/>
      <a:p>
        <a:r>
          <a:rPr lang="pt-BR"/>
          <a:t>II - destinar aos conselhos de assistência social percentual dos recursos oriundos do Índice de Gestão Descentralizada do SUAS - IGDSUAS e do Índice de Gestão Descentralizada do Programa Bolsa Família - IGD PBF, na forma da Lei.</a:t>
        </a:r>
      </a:p>
    </p188:txBody>
  </p188:cm>
</p188:cmLst>
</file>

<file path=ppt/comments/modernComment_1AA_64FDBB4.xml><?xml version="1.0" encoding="utf-8"?>
<p188:cmLst xmlns:a="http://schemas.openxmlformats.org/drawingml/2006/main" xmlns:r="http://schemas.openxmlformats.org/officeDocument/2006/relationships" xmlns:p188="http://schemas.microsoft.com/office/powerpoint/2018/8/main">
  <p188:cm id="{12CBF5F9-A7A6-4F9F-91CA-DC533FA7E8A5}" authorId="{058E3A2A-18D6-421B-FA48-C6F0750B6DC4}" created="2024-06-07T18:24:12.599">
    <ac:deMkLst xmlns:ac="http://schemas.microsoft.com/office/drawing/2013/main/command">
      <pc:docMk xmlns:pc="http://schemas.microsoft.com/office/powerpoint/2013/main/command"/>
      <pc:sldMk xmlns:pc="http://schemas.microsoft.com/office/powerpoint/2013/main/command" cId="105896884" sldId="426"/>
      <ac:spMk id="2" creationId="{00000000-0000-0000-0000-000000000000}"/>
    </ac:deMkLst>
    <p188:txBody>
      <a:bodyPr/>
      <a:lstStyle/>
      <a:p>
        <a:r>
          <a:rPr lang="pt-BR"/>
          <a:t>II - destinar aos conselhos de assistência social percentual dos recursos oriundos do Índice de Gestão Descentralizada do SUAS - IGDSUAS e do Índice de Gestão Descentralizada do Programa Bolsa Família - IGD PBF, na forma da Lei.</a:t>
        </a:r>
      </a:p>
    </p188:txBody>
  </p188:cm>
</p188:cmLst>
</file>

<file path=ppt/comments/modernComment_1AB_71724CD4.xml><?xml version="1.0" encoding="utf-8"?>
<p188:cmLst xmlns:a="http://schemas.openxmlformats.org/drawingml/2006/main" xmlns:r="http://schemas.openxmlformats.org/officeDocument/2006/relationships" xmlns:p188="http://schemas.microsoft.com/office/powerpoint/2018/8/main">
  <p188:cm id="{BEC02CFF-7ED8-49E3-8FF5-DD74C74FC214}" authorId="{058E3A2A-18D6-421B-FA48-C6F0750B6DC4}" created="2024-06-07T18:24:12.599">
    <ac:deMkLst xmlns:ac="http://schemas.microsoft.com/office/drawing/2013/main/command">
      <pc:docMk xmlns:pc="http://schemas.microsoft.com/office/powerpoint/2013/main/command"/>
      <pc:sldMk xmlns:pc="http://schemas.microsoft.com/office/powerpoint/2013/main/command" cId="1903316180" sldId="427"/>
      <ac:spMk id="2" creationId="{00000000-0000-0000-0000-000000000000}"/>
    </ac:deMkLst>
    <p188:txBody>
      <a:bodyPr/>
      <a:lstStyle/>
      <a:p>
        <a:r>
          <a:rPr lang="pt-BR"/>
          <a:t>II - destinar aos conselhos de assistência social percentual dos recursos oriundos do Índice de Gestão Descentralizada do SUAS - IGDSUAS e do Índice de Gestão Descentralizada do Programa Bolsa Família - IGD PBF, na forma da Lei.</a:t>
        </a:r>
      </a:p>
    </p188:txBody>
  </p188:cm>
</p188:cmLst>
</file>

<file path=ppt/comments/modernComment_1AC_2D481D62.xml><?xml version="1.0" encoding="utf-8"?>
<p188:cmLst xmlns:a="http://schemas.openxmlformats.org/drawingml/2006/main" xmlns:r="http://schemas.openxmlformats.org/officeDocument/2006/relationships" xmlns:p188="http://schemas.microsoft.com/office/powerpoint/2018/8/main">
  <p188:cm id="{73A214B3-FB86-4B17-B7F5-0BF9CEC321C1}" authorId="{058E3A2A-18D6-421B-FA48-C6F0750B6DC4}" created="2024-06-07T18:24:12.599">
    <ac:deMkLst xmlns:ac="http://schemas.microsoft.com/office/drawing/2013/main/command">
      <pc:docMk xmlns:pc="http://schemas.microsoft.com/office/powerpoint/2013/main/command"/>
      <pc:sldMk xmlns:pc="http://schemas.microsoft.com/office/powerpoint/2013/main/command" cId="759700834" sldId="428"/>
      <ac:spMk id="2" creationId="{00000000-0000-0000-0000-000000000000}"/>
    </ac:deMkLst>
    <p188:txBody>
      <a:bodyPr/>
      <a:lstStyle/>
      <a:p>
        <a:r>
          <a:rPr lang="pt-BR"/>
          <a:t>II - destinar aos conselhos de assistência social percentual dos recursos oriundos do Índice de Gestão Descentralizada do SUAS - IGDSUAS e do Índice de Gestão Descentralizada do Programa Bolsa Família - IGD PBF, na forma da Lei.</a:t>
        </a:r>
      </a:p>
    </p188:txBody>
  </p188:cm>
</p188:cmLst>
</file>

<file path=ppt/comments/modernComment_1AD_5BA68343.xml><?xml version="1.0" encoding="utf-8"?>
<p188:cmLst xmlns:a="http://schemas.openxmlformats.org/drawingml/2006/main" xmlns:r="http://schemas.openxmlformats.org/officeDocument/2006/relationships" xmlns:p188="http://schemas.microsoft.com/office/powerpoint/2018/8/main">
  <p188:cm id="{2EC9D82C-12CE-4F05-ACD6-B0EBE9B57734}" authorId="{058E3A2A-18D6-421B-FA48-C6F0750B6DC4}" created="2024-06-07T18:24:12.599">
    <ac:deMkLst xmlns:ac="http://schemas.microsoft.com/office/drawing/2013/main/command">
      <pc:docMk xmlns:pc="http://schemas.microsoft.com/office/powerpoint/2013/main/command"/>
      <pc:sldMk xmlns:pc="http://schemas.microsoft.com/office/powerpoint/2013/main/command" cId="1537639235" sldId="429"/>
      <ac:spMk id="2" creationId="{00000000-0000-0000-0000-000000000000}"/>
    </ac:deMkLst>
    <p188:txBody>
      <a:bodyPr/>
      <a:lstStyle/>
      <a:p>
        <a:r>
          <a:rPr lang="pt-BR"/>
          <a:t>II - destinar aos conselhos de assistência social percentual dos recursos oriundos do Índice de Gestão Descentralizada do SUAS - IGDSUAS e do Índice de Gestão Descentralizada do Programa Bolsa Família - IGD PBF, na forma da Lei.</a:t>
        </a:r>
      </a:p>
    </p188:txBody>
  </p188:cm>
</p188:cmLst>
</file>

<file path=ppt/comments/modernComment_1AF_EC3B9769.xml><?xml version="1.0" encoding="utf-8"?>
<p188:cmLst xmlns:a="http://schemas.openxmlformats.org/drawingml/2006/main" xmlns:r="http://schemas.openxmlformats.org/officeDocument/2006/relationships" xmlns:p188="http://schemas.microsoft.com/office/powerpoint/2018/8/main">
  <p188:cm id="{12CBF5F9-A7A6-4F9F-91CA-DC533FA7E8A5}" authorId="{058E3A2A-18D6-421B-FA48-C6F0750B6DC4}" created="2024-06-07T18:24:12.599">
    <ac:deMkLst xmlns:ac="http://schemas.microsoft.com/office/drawing/2013/main/command">
      <pc:docMk xmlns:pc="http://schemas.microsoft.com/office/powerpoint/2013/main/command"/>
      <pc:sldMk xmlns:pc="http://schemas.microsoft.com/office/powerpoint/2013/main/command" cId="3963328361" sldId="431"/>
      <ac:spMk id="2" creationId="{00000000-0000-0000-0000-000000000000}"/>
    </ac:deMkLst>
    <p188:txBody>
      <a:bodyPr/>
      <a:lstStyle/>
      <a:p>
        <a:r>
          <a:rPr lang="pt-BR"/>
          <a:t>II - destinar aos conselhos de assistência social percentual dos recursos oriundos do Índice de Gestão Descentralizada do SUAS - IGDSUAS e do Índice de Gestão Descentralizada do Programa Bolsa Família - IGD PBF, na forma da Lei.</a:t>
        </a:r>
      </a:p>
    </p188:txBody>
  </p188:cm>
</p188:cmLst>
</file>

<file path=ppt/comments/modernComment_1B1_668A0401.xml><?xml version="1.0" encoding="utf-8"?>
<p188:cmLst xmlns:a="http://schemas.openxmlformats.org/drawingml/2006/main" xmlns:r="http://schemas.openxmlformats.org/officeDocument/2006/relationships" xmlns:p188="http://schemas.microsoft.com/office/powerpoint/2018/8/main">
  <p188:cm id="{12CBF5F9-A7A6-4F9F-91CA-DC533FA7E8A5}" authorId="{058E3A2A-18D6-421B-FA48-C6F0750B6DC4}" created="2024-06-07T18:24:12.599">
    <ac:deMkLst xmlns:ac="http://schemas.microsoft.com/office/drawing/2013/main/command">
      <pc:docMk xmlns:pc="http://schemas.microsoft.com/office/powerpoint/2013/main/command"/>
      <pc:sldMk xmlns:pc="http://schemas.microsoft.com/office/powerpoint/2013/main/command" cId="1720321025" sldId="433"/>
      <ac:spMk id="2" creationId="{00000000-0000-0000-0000-000000000000}"/>
    </ac:deMkLst>
    <p188:txBody>
      <a:bodyPr/>
      <a:lstStyle/>
      <a:p>
        <a:r>
          <a:rPr lang="pt-BR"/>
          <a:t>II - destinar aos conselhos de assistência social percentual dos recursos oriundos do Índice de Gestão Descentralizada do SUAS - IGDSUAS e do Índice de Gestão Descentralizada do Programa Bolsa Família - IGD PBF, na forma da Lei.</a:t>
        </a:r>
      </a:p>
    </p188:txBody>
  </p188:cm>
</p188:cmLst>
</file>

<file path=ppt/comments/modernComment_1B4_B3DD75B7.xml><?xml version="1.0" encoding="utf-8"?>
<p188:cmLst xmlns:a="http://schemas.openxmlformats.org/drawingml/2006/main" xmlns:r="http://schemas.openxmlformats.org/officeDocument/2006/relationships" xmlns:p188="http://schemas.microsoft.com/office/powerpoint/2018/8/main">
  <p188:cm id="{12CBF5F9-A7A6-4F9F-91CA-DC533FA7E8A5}" authorId="{058E3A2A-18D6-421B-FA48-C6F0750B6DC4}" created="2024-06-07T18:24:12.599">
    <ac:deMkLst xmlns:ac="http://schemas.microsoft.com/office/drawing/2013/main/command">
      <pc:docMk xmlns:pc="http://schemas.microsoft.com/office/powerpoint/2013/main/command"/>
      <pc:sldMk xmlns:pc="http://schemas.microsoft.com/office/powerpoint/2013/main/command" cId="3017635255" sldId="436"/>
      <ac:spMk id="2" creationId="{00000000-0000-0000-0000-000000000000}"/>
    </ac:deMkLst>
    <p188:txBody>
      <a:bodyPr/>
      <a:lstStyle/>
      <a:p>
        <a:r>
          <a:rPr lang="pt-BR"/>
          <a:t>II - destinar aos conselhos de assistência social percentual dos recursos oriundos do Índice de Gestão Descentralizada do SUAS - IGDSUAS e do Índice de Gestão Descentralizada do Programa Bolsa Família - IGD PBF, na forma da Lei.</a:t>
        </a:r>
      </a:p>
    </p188:txBody>
  </p188:cm>
</p188:cmLst>
</file>

<file path=ppt/comments/modernComment_1B6_8DFD8A39.xml><?xml version="1.0" encoding="utf-8"?>
<p188:cmLst xmlns:a="http://schemas.openxmlformats.org/drawingml/2006/main" xmlns:r="http://schemas.openxmlformats.org/officeDocument/2006/relationships" xmlns:p188="http://schemas.microsoft.com/office/powerpoint/2018/8/main">
  <p188:cm id="{12CBF5F9-A7A6-4F9F-91CA-DC533FA7E8A5}" authorId="{058E3A2A-18D6-421B-FA48-C6F0750B6DC4}" created="2024-06-07T18:24:12.599">
    <ac:deMkLst xmlns:ac="http://schemas.microsoft.com/office/drawing/2013/main/command">
      <pc:docMk xmlns:pc="http://schemas.microsoft.com/office/powerpoint/2013/main/command"/>
      <pc:sldMk xmlns:pc="http://schemas.microsoft.com/office/powerpoint/2013/main/command" cId="2382203449" sldId="438"/>
      <ac:spMk id="2" creationId="{00000000-0000-0000-0000-000000000000}"/>
    </ac:deMkLst>
    <p188:txBody>
      <a:bodyPr/>
      <a:lstStyle/>
      <a:p>
        <a:r>
          <a:rPr lang="pt-BR"/>
          <a:t>II - destinar aos conselhos de assistência social percentual dos recursos oriundos do Índice de Gestão Descentralizada do SUAS - IGDSUAS e do Índice de Gestão Descentralizada do Programa Bolsa Família - IGD PBF, na forma da Lei.</a:t>
        </a:r>
      </a:p>
    </p188:txBody>
  </p188:cm>
</p188:cmLst>
</file>

<file path=ppt/comments/modernComment_1B8_6A0109C2.xml><?xml version="1.0" encoding="utf-8"?>
<p188:cmLst xmlns:a="http://schemas.openxmlformats.org/drawingml/2006/main" xmlns:r="http://schemas.openxmlformats.org/officeDocument/2006/relationships" xmlns:p188="http://schemas.microsoft.com/office/powerpoint/2018/8/main">
  <p188:cm id="{12CBF5F9-A7A6-4F9F-91CA-DC533FA7E8A5}" authorId="{058E3A2A-18D6-421B-FA48-C6F0750B6DC4}" created="2024-06-07T18:24:12.599">
    <ac:deMkLst xmlns:ac="http://schemas.microsoft.com/office/drawing/2013/main/command">
      <pc:docMk xmlns:pc="http://schemas.microsoft.com/office/powerpoint/2013/main/command"/>
      <pc:sldMk xmlns:pc="http://schemas.microsoft.com/office/powerpoint/2013/main/command" cId="1778452930" sldId="440"/>
      <ac:spMk id="2" creationId="{00000000-0000-0000-0000-000000000000}"/>
    </ac:deMkLst>
    <p188:txBody>
      <a:bodyPr/>
      <a:lstStyle/>
      <a:p>
        <a:r>
          <a:rPr lang="pt-BR"/>
          <a:t>II - destinar aos conselhos de assistência social percentual dos recursos oriundos do Índice de Gestão Descentralizada do SUAS - IGDSUAS e do Índice de Gestão Descentralizada do Programa Bolsa Família - IGD PBF, na forma da Lei.</a:t>
        </a:r>
      </a:p>
    </p188:txBody>
  </p188:cm>
</p188:cmLst>
</file>

<file path=ppt/comments/modernComment_1B9_5D76AD21.xml><?xml version="1.0" encoding="utf-8"?>
<p188:cmLst xmlns:a="http://schemas.openxmlformats.org/drawingml/2006/main" xmlns:r="http://schemas.openxmlformats.org/officeDocument/2006/relationships" xmlns:p188="http://schemas.microsoft.com/office/powerpoint/2018/8/main">
  <p188:cm id="{12CBF5F9-A7A6-4F9F-91CA-DC533FA7E8A5}" authorId="{058E3A2A-18D6-421B-FA48-C6F0750B6DC4}" created="2024-06-07T18:24:12.599">
    <ac:deMkLst xmlns:ac="http://schemas.microsoft.com/office/drawing/2013/main/command">
      <pc:docMk xmlns:pc="http://schemas.microsoft.com/office/powerpoint/2013/main/command"/>
      <pc:sldMk xmlns:pc="http://schemas.microsoft.com/office/powerpoint/2013/main/command" cId="1568058657" sldId="441"/>
      <ac:spMk id="2" creationId="{00000000-0000-0000-0000-000000000000}"/>
    </ac:deMkLst>
    <p188:txBody>
      <a:bodyPr/>
      <a:lstStyle/>
      <a:p>
        <a:r>
          <a:rPr lang="pt-BR"/>
          <a:t>II - destinar aos conselhos de assistência social percentual dos recursos oriundos do Índice de Gestão Descentralizada do SUAS - IGDSUAS e do Índice de Gestão Descentralizada do Programa Bolsa Família - IGD PBF, na forma da Lei.</a:t>
        </a:r>
      </a:p>
    </p188:txBody>
  </p188:cm>
</p188:cmLst>
</file>

<file path=ppt/comments/modernComment_1BA_F8704D04.xml><?xml version="1.0" encoding="utf-8"?>
<p188:cmLst xmlns:a="http://schemas.openxmlformats.org/drawingml/2006/main" xmlns:r="http://schemas.openxmlformats.org/officeDocument/2006/relationships" xmlns:p188="http://schemas.microsoft.com/office/powerpoint/2018/8/main">
  <p188:cm id="{12CBF5F9-A7A6-4F9F-91CA-DC533FA7E8A5}" authorId="{058E3A2A-18D6-421B-FA48-C6F0750B6DC4}" created="2024-06-07T18:24:12.599">
    <ac:deMkLst xmlns:ac="http://schemas.microsoft.com/office/drawing/2013/main/command">
      <pc:docMk xmlns:pc="http://schemas.microsoft.com/office/powerpoint/2013/main/command"/>
      <pc:sldMk xmlns:pc="http://schemas.microsoft.com/office/powerpoint/2013/main/command" cId="4168109316" sldId="442"/>
      <ac:spMk id="2" creationId="{00000000-0000-0000-0000-000000000000}"/>
    </ac:deMkLst>
    <p188:txBody>
      <a:bodyPr/>
      <a:lstStyle/>
      <a:p>
        <a:r>
          <a:rPr lang="pt-BR"/>
          <a:t>II - destinar aos conselhos de assistência social percentual dos recursos oriundos do Índice de Gestão Descentralizada do SUAS - IGDSUAS e do Índice de Gestão Descentralizada do Programa Bolsa Família - IGD PBF, na forma da Lei.</a:t>
        </a:r>
      </a:p>
    </p188:txBody>
  </p188:cm>
</p188:cmLst>
</file>

<file path=ppt/comments/modernComment_1BB_AF814FC5.xml><?xml version="1.0" encoding="utf-8"?>
<p188:cmLst xmlns:a="http://schemas.openxmlformats.org/drawingml/2006/main" xmlns:r="http://schemas.openxmlformats.org/officeDocument/2006/relationships" xmlns:p188="http://schemas.microsoft.com/office/powerpoint/2018/8/main">
  <p188:cm id="{12CBF5F9-A7A6-4F9F-91CA-DC533FA7E8A5}" authorId="{058E3A2A-18D6-421B-FA48-C6F0750B6DC4}" created="2024-06-07T18:24:12.599">
    <ac:deMkLst xmlns:ac="http://schemas.microsoft.com/office/drawing/2013/main/command">
      <pc:docMk xmlns:pc="http://schemas.microsoft.com/office/powerpoint/2013/main/command"/>
      <pc:sldMk xmlns:pc="http://schemas.microsoft.com/office/powerpoint/2013/main/command" cId="2944487365" sldId="443"/>
      <ac:spMk id="2" creationId="{00000000-0000-0000-0000-000000000000}"/>
    </ac:deMkLst>
    <p188:txBody>
      <a:bodyPr/>
      <a:lstStyle/>
      <a:p>
        <a:r>
          <a:rPr lang="pt-BR"/>
          <a:t>II - destinar aos conselhos de assistência social percentual dos recursos oriundos do Índice de Gestão Descentralizada do SUAS - IGDSUAS e do Índice de Gestão Descentralizada do Programa Bolsa Família - IGD PBF, na forma da Lei.</a:t>
        </a:r>
      </a:p>
    </p188:txBody>
  </p188:cm>
</p188:cmLst>
</file>

<file path=ppt/comments/modernComment_1BC_B25D9477.xml><?xml version="1.0" encoding="utf-8"?>
<p188:cmLst xmlns:a="http://schemas.openxmlformats.org/drawingml/2006/main" xmlns:r="http://schemas.openxmlformats.org/officeDocument/2006/relationships" xmlns:p188="http://schemas.microsoft.com/office/powerpoint/2018/8/main">
  <p188:cm id="{12CBF5F9-A7A6-4F9F-91CA-DC533FA7E8A5}" authorId="{058E3A2A-18D6-421B-FA48-C6F0750B6DC4}" created="2024-06-07T18:24:12.599">
    <ac:deMkLst xmlns:ac="http://schemas.microsoft.com/office/drawing/2013/main/command">
      <pc:docMk xmlns:pc="http://schemas.microsoft.com/office/powerpoint/2013/main/command"/>
      <pc:sldMk xmlns:pc="http://schemas.microsoft.com/office/powerpoint/2013/main/command" cId="2992477303" sldId="444"/>
      <ac:spMk id="2" creationId="{00000000-0000-0000-0000-000000000000}"/>
    </ac:deMkLst>
    <p188:txBody>
      <a:bodyPr/>
      <a:lstStyle/>
      <a:p>
        <a:r>
          <a:rPr lang="pt-BR"/>
          <a:t>II - destinar aos conselhos de assistência social percentual dos recursos oriundos do Índice de Gestão Descentralizada do SUAS - IGDSUAS e do Índice de Gestão Descentralizada do Programa Bolsa Família - IGD PBF, na forma da Lei.</a:t>
        </a:r>
      </a:p>
    </p188:txBody>
  </p188:cm>
</p188:cmLst>
</file>

<file path=ppt/comments/modernComment_1BD_377D1A58.xml><?xml version="1.0" encoding="utf-8"?>
<p188:cmLst xmlns:a="http://schemas.openxmlformats.org/drawingml/2006/main" xmlns:r="http://schemas.openxmlformats.org/officeDocument/2006/relationships" xmlns:p188="http://schemas.microsoft.com/office/powerpoint/2018/8/main">
  <p188:cm id="{12CBF5F9-A7A6-4F9F-91CA-DC533FA7E8A5}" authorId="{058E3A2A-18D6-421B-FA48-C6F0750B6DC4}" created="2024-06-07T18:24:12.599">
    <ac:deMkLst xmlns:ac="http://schemas.microsoft.com/office/drawing/2013/main/command">
      <pc:docMk xmlns:pc="http://schemas.microsoft.com/office/powerpoint/2013/main/command"/>
      <pc:sldMk xmlns:pc="http://schemas.microsoft.com/office/powerpoint/2013/main/command" cId="930945624" sldId="445"/>
      <ac:spMk id="2" creationId="{00000000-0000-0000-0000-000000000000}"/>
    </ac:deMkLst>
    <p188:txBody>
      <a:bodyPr/>
      <a:lstStyle/>
      <a:p>
        <a:r>
          <a:rPr lang="pt-BR"/>
          <a:t>II - destinar aos conselhos de assistência social percentual dos recursos oriundos do Índice de Gestão Descentralizada do SUAS - IGDSUAS e do Índice de Gestão Descentralizada do Programa Bolsa Família - IGD PBF, na forma da Lei.</a:t>
        </a:r>
      </a:p>
    </p188:txBody>
  </p188:cm>
</p188:cmLst>
</file>

<file path=ppt/comments/modernComment_1CB_4E1F8D82.xml><?xml version="1.0" encoding="utf-8"?>
<p188:cmLst xmlns:a="http://schemas.openxmlformats.org/drawingml/2006/main" xmlns:r="http://schemas.openxmlformats.org/officeDocument/2006/relationships" xmlns:p188="http://schemas.microsoft.com/office/powerpoint/2018/8/main">
  <p188:cm id="{12CBF5F9-A7A6-4F9F-91CA-DC533FA7E8A5}" authorId="{058E3A2A-18D6-421B-FA48-C6F0750B6DC4}" created="2024-06-07T18:24:12.599">
    <ac:deMkLst xmlns:ac="http://schemas.microsoft.com/office/drawing/2013/main/command">
      <pc:docMk xmlns:pc="http://schemas.microsoft.com/office/powerpoint/2013/main/command"/>
      <pc:sldMk xmlns:pc="http://schemas.microsoft.com/office/powerpoint/2013/main/command" cId="1310690690" sldId="459"/>
      <ac:spMk id="2" creationId="{00000000-0000-0000-0000-000000000000}"/>
    </ac:deMkLst>
    <p188:txBody>
      <a:bodyPr/>
      <a:lstStyle/>
      <a:p>
        <a:r>
          <a:rPr lang="pt-BR"/>
          <a:t>II - destinar aos conselhos de assistência social percentual dos recursos oriundos do Índice de Gestão Descentralizada do SUAS - IGDSUAS e do Índice de Gestão Descentralizada do Programa Bolsa Família - IGD PBF, na forma da Lei.</a:t>
        </a:r>
      </a:p>
    </p188:txBody>
  </p188:cm>
</p188:cmLst>
</file>

<file path=ppt/comments/modernComment_1CE_3ED7BD51.xml><?xml version="1.0" encoding="utf-8"?>
<p188:cmLst xmlns:a="http://schemas.openxmlformats.org/drawingml/2006/main" xmlns:r="http://schemas.openxmlformats.org/officeDocument/2006/relationships" xmlns:p188="http://schemas.microsoft.com/office/powerpoint/2018/8/main">
  <p188:cm id="{12CBF5F9-A7A6-4F9F-91CA-DC533FA7E8A5}" authorId="{058E3A2A-18D6-421B-FA48-C6F0750B6DC4}" created="2024-06-07T18:24:12.599">
    <ac:deMkLst xmlns:ac="http://schemas.microsoft.com/office/drawing/2013/main/command">
      <pc:docMk xmlns:pc="http://schemas.microsoft.com/office/powerpoint/2013/main/command"/>
      <pc:sldMk xmlns:pc="http://schemas.microsoft.com/office/powerpoint/2013/main/command" cId="1054326097" sldId="462"/>
      <ac:spMk id="2" creationId="{00000000-0000-0000-0000-000000000000}"/>
    </ac:deMkLst>
    <p188:txBody>
      <a:bodyPr/>
      <a:lstStyle/>
      <a:p>
        <a:r>
          <a:rPr lang="pt-BR"/>
          <a:t>II - destinar aos conselhos de assistência social percentual dos recursos oriundos do Índice de Gestão Descentralizada do SUAS - IGDSUAS e do Índice de Gestão Descentralizada do Programa Bolsa Família - IGD PBF, na forma da Lei.</a:t>
        </a:r>
      </a:p>
    </p188:txBody>
  </p188:cm>
</p188:cmLst>
</file>

<file path=ppt/comments/modernComment_1CF_874F01F0.xml><?xml version="1.0" encoding="utf-8"?>
<p188:cmLst xmlns:a="http://schemas.openxmlformats.org/drawingml/2006/main" xmlns:r="http://schemas.openxmlformats.org/officeDocument/2006/relationships" xmlns:p188="http://schemas.microsoft.com/office/powerpoint/2018/8/main">
  <p188:cm id="{12CBF5F9-A7A6-4F9F-91CA-DC533FA7E8A5}" authorId="{058E3A2A-18D6-421B-FA48-C6F0750B6DC4}" created="2024-06-07T18:24:12.599">
    <ac:deMkLst xmlns:ac="http://schemas.microsoft.com/office/drawing/2013/main/command">
      <pc:docMk xmlns:pc="http://schemas.microsoft.com/office/powerpoint/2013/main/command"/>
      <pc:sldMk xmlns:pc="http://schemas.microsoft.com/office/powerpoint/2013/main/command" cId="2270102000" sldId="463"/>
      <ac:spMk id="2" creationId="{00000000-0000-0000-0000-000000000000}"/>
    </ac:deMkLst>
    <p188:txBody>
      <a:bodyPr/>
      <a:lstStyle/>
      <a:p>
        <a:r>
          <a:rPr lang="pt-BR"/>
          <a:t>II - destinar aos conselhos de assistência social percentual dos recursos oriundos do Índice de Gestão Descentralizada do SUAS - IGDSUAS e do Índice de Gestão Descentralizada do Programa Bolsa Família - IGD PBF, na forma da Lei.</a:t>
        </a:r>
      </a:p>
    </p188:txBody>
  </p188:cm>
</p188:cmLst>
</file>

<file path=ppt/comments/modernComment_1D4_9C32811F.xml><?xml version="1.0" encoding="utf-8"?>
<p188:cmLst xmlns:a="http://schemas.openxmlformats.org/drawingml/2006/main" xmlns:r="http://schemas.openxmlformats.org/officeDocument/2006/relationships" xmlns:p188="http://schemas.microsoft.com/office/powerpoint/2018/8/main">
  <p188:cm id="{12CBF5F9-A7A6-4F9F-91CA-DC533FA7E8A5}" authorId="{058E3A2A-18D6-421B-FA48-C6F0750B6DC4}" created="2024-06-07T18:24:12.599">
    <ac:deMkLst xmlns:ac="http://schemas.microsoft.com/office/drawing/2013/main/command">
      <pc:docMk xmlns:pc="http://schemas.microsoft.com/office/powerpoint/2013/main/command"/>
      <pc:sldMk xmlns:pc="http://schemas.microsoft.com/office/powerpoint/2013/main/command" cId="2620555551" sldId="468"/>
      <ac:spMk id="2" creationId="{00000000-0000-0000-0000-000000000000}"/>
    </ac:deMkLst>
    <p188:txBody>
      <a:bodyPr/>
      <a:lstStyle/>
      <a:p>
        <a:r>
          <a:rPr lang="pt-BR"/>
          <a:t>II - destinar aos conselhos de assistência social percentual dos recursos oriundos do Índice de Gestão Descentralizada do SUAS - IGDSUAS e do Índice de Gestão Descentralizada do Programa Bolsa Família - IGD PBF, na forma da Lei.</a:t>
        </a:r>
      </a:p>
    </p188:txBody>
  </p188:cm>
</p188:cmLst>
</file>

<file path=ppt/comments/modernComment_1D6_61F2F19D.xml><?xml version="1.0" encoding="utf-8"?>
<p188:cmLst xmlns:a="http://schemas.openxmlformats.org/drawingml/2006/main" xmlns:r="http://schemas.openxmlformats.org/officeDocument/2006/relationships" xmlns:p188="http://schemas.microsoft.com/office/powerpoint/2018/8/main">
  <p188:cm id="{12CBF5F9-A7A6-4F9F-91CA-DC533FA7E8A5}" authorId="{058E3A2A-18D6-421B-FA48-C6F0750B6DC4}" created="2024-06-07T18:24:12.599">
    <ac:deMkLst xmlns:ac="http://schemas.microsoft.com/office/drawing/2013/main/command">
      <pc:docMk xmlns:pc="http://schemas.microsoft.com/office/powerpoint/2013/main/command"/>
      <pc:sldMk xmlns:pc="http://schemas.microsoft.com/office/powerpoint/2013/main/command" cId="1643311517" sldId="470"/>
      <ac:spMk id="2" creationId="{00000000-0000-0000-0000-000000000000}"/>
    </ac:deMkLst>
    <p188:txBody>
      <a:bodyPr/>
      <a:lstStyle/>
      <a:p>
        <a:r>
          <a:rPr lang="pt-BR"/>
          <a:t>II - destinar aos conselhos de assistência social percentual dos recursos oriundos do Índice de Gestão Descentralizada do SUAS - IGDSUAS e do Índice de Gestão Descentralizada do Programa Bolsa Família - IGD PBF, na forma da Lei.</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4052927D-7346-4564-AAC2-5E6F7B9E9DE1}" type="datetimeFigureOut">
              <a:rPr lang="pt-BR"/>
              <a:pPr>
                <a:defRPr/>
              </a:pPr>
              <a:t>21/01/2025</a:t>
            </a:fld>
            <a:endParaRPr lang="pt-BR"/>
          </a:p>
        </p:txBody>
      </p:sp>
      <p:sp>
        <p:nvSpPr>
          <p:cNvPr id="4" name="Espaço Reservado para Imagem de Sl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pt-BR" noProof="0"/>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noProof="0"/>
              <a:t>Clique para editar os estilos de texto Mestres</a:t>
            </a:r>
          </a:p>
          <a:p>
            <a:pPr lvl="1"/>
            <a:r>
              <a:rPr lang="pt-BR" noProof="0"/>
              <a:t>Segundo nível</a:t>
            </a:r>
          </a:p>
          <a:p>
            <a:pPr lvl="2"/>
            <a:r>
              <a:rPr lang="pt-BR" noProof="0"/>
              <a:t>Terceiro nível</a:t>
            </a:r>
          </a:p>
          <a:p>
            <a:pPr lvl="3"/>
            <a:r>
              <a:rPr lang="pt-BR" noProof="0"/>
              <a:t>Quarto nível</a:t>
            </a:r>
          </a:p>
          <a:p>
            <a:pPr lvl="4"/>
            <a:r>
              <a:rPr lang="pt-BR" noProof="0"/>
              <a:t>Quinto nível</a:t>
            </a: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3475444D-D117-4078-ABAA-AD77077E5712}" type="slidenum">
              <a:rPr lang="pt-BR" altLang="pt-BR"/>
              <a:pPr/>
              <a:t>‹nº›</a:t>
            </a:fld>
            <a:endParaRPr lang="pt-BR" altLang="pt-B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98" name="Google Shape;98;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05" name="Google Shape;105;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12" name="Google Shape;112;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3475444D-D117-4078-ABAA-AD77077E5712}" type="slidenum">
              <a:rPr kumimoji="0" lang="pt-BR" altLang="pt-BR"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57</a:t>
            </a:fld>
            <a:endParaRPr kumimoji="0" lang="pt-BR" altLang="pt-BR" sz="1200" b="0" i="0" u="none" strike="noStrike" kern="1200" cap="none" spc="0" normalizeH="0" baseline="0" noProof="0">
              <a:ln>
                <a:noFill/>
              </a:ln>
              <a:solidFill>
                <a:prstClr val="black"/>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23130268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4500"/>
            </a:lvl1pPr>
          </a:lstStyle>
          <a:p>
            <a:r>
              <a:rPr lang="pt-BR"/>
              <a:t>Clique para editar o título mestre</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pt-BR"/>
              <a:t>Clique para editar o estilo do subtítulo Mestre</a:t>
            </a:r>
          </a:p>
        </p:txBody>
      </p:sp>
      <p:sp>
        <p:nvSpPr>
          <p:cNvPr id="4" name="Espaço Reservado para Data 3"/>
          <p:cNvSpPr>
            <a:spLocks noGrp="1"/>
          </p:cNvSpPr>
          <p:nvPr>
            <p:ph type="dt" sz="half" idx="10"/>
          </p:nvPr>
        </p:nvSpPr>
        <p:spPr/>
        <p:txBody>
          <a:bodyPr/>
          <a:lstStyle>
            <a:lvl1pPr>
              <a:defRPr/>
            </a:lvl1pPr>
          </a:lstStyle>
          <a:p>
            <a:pPr>
              <a:defRPr/>
            </a:pPr>
            <a:fld id="{83EA0854-0727-499A-BEE2-5ED3A4A2F0DE}" type="datetimeFigureOut">
              <a:rPr lang="pt-BR"/>
              <a:pPr>
                <a:defRPr/>
              </a:pPr>
              <a:t>21/01/2025</a:t>
            </a:fld>
            <a:endParaRPr lang="pt-BR"/>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p:txBody>
          <a:bodyPr/>
          <a:lstStyle>
            <a:lvl1pPr>
              <a:defRPr/>
            </a:lvl1pPr>
          </a:lstStyle>
          <a:p>
            <a:fld id="{215472AB-9A55-41BB-BFCA-9442E29CE495}" type="slidenum">
              <a:rPr lang="pt-BR" altLang="pt-BR"/>
              <a:pPr/>
              <a:t>‹nº›</a:t>
            </a:fld>
            <a:endParaRPr lang="pt-BR" altLang="pt-BR"/>
          </a:p>
        </p:txBody>
      </p:sp>
    </p:spTree>
    <p:extLst>
      <p:ext uri="{BB962C8B-B14F-4D97-AF65-F5344CB8AC3E}">
        <p14:creationId xmlns:p14="http://schemas.microsoft.com/office/powerpoint/2010/main" val="5864390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Texto Vertical 2"/>
          <p:cNvSpPr>
            <a:spLocks noGrp="1"/>
          </p:cNvSpPr>
          <p:nvPr>
            <p:ph type="body" orient="vert" idx="1"/>
          </p:nvPr>
        </p:nvSpPr>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lvl1pPr>
              <a:defRPr/>
            </a:lvl1pPr>
          </a:lstStyle>
          <a:p>
            <a:pPr>
              <a:defRPr/>
            </a:pPr>
            <a:fld id="{5606E1C2-9056-454F-B317-29EB088E3D27}" type="datetimeFigureOut">
              <a:rPr lang="pt-BR"/>
              <a:pPr>
                <a:defRPr/>
              </a:pPr>
              <a:t>21/01/2025</a:t>
            </a:fld>
            <a:endParaRPr lang="pt-BR"/>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p:txBody>
          <a:bodyPr/>
          <a:lstStyle>
            <a:lvl1pPr>
              <a:defRPr/>
            </a:lvl1pPr>
          </a:lstStyle>
          <a:p>
            <a:fld id="{E5BDDE03-7AA8-45FA-852A-C749B20DC504}" type="slidenum">
              <a:rPr lang="pt-BR" altLang="pt-BR"/>
              <a:pPr/>
              <a:t>‹nº›</a:t>
            </a:fld>
            <a:endParaRPr lang="pt-BR" altLang="pt-BR"/>
          </a:p>
        </p:txBody>
      </p:sp>
    </p:spTree>
    <p:extLst>
      <p:ext uri="{BB962C8B-B14F-4D97-AF65-F5344CB8AC3E}">
        <p14:creationId xmlns:p14="http://schemas.microsoft.com/office/powerpoint/2010/main" val="888709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1" y="365125"/>
            <a:ext cx="2628900" cy="5811838"/>
          </a:xfrm>
        </p:spPr>
        <p:txBody>
          <a:bodyPr vert="eaVert"/>
          <a:lstStyle/>
          <a:p>
            <a:r>
              <a:rPr lang="pt-BR"/>
              <a:t>Clique para editar o título mestre</a:t>
            </a:r>
          </a:p>
        </p:txBody>
      </p:sp>
      <p:sp>
        <p:nvSpPr>
          <p:cNvPr id="3" name="Espaço Reservado para Texto Vertical 2"/>
          <p:cNvSpPr>
            <a:spLocks noGrp="1"/>
          </p:cNvSpPr>
          <p:nvPr>
            <p:ph type="body" orient="vert" idx="1"/>
          </p:nvPr>
        </p:nvSpPr>
        <p:spPr>
          <a:xfrm>
            <a:off x="838201" y="365125"/>
            <a:ext cx="7734300" cy="5811838"/>
          </a:xfrm>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lvl1pPr>
              <a:defRPr/>
            </a:lvl1pPr>
          </a:lstStyle>
          <a:p>
            <a:pPr>
              <a:defRPr/>
            </a:pPr>
            <a:fld id="{B30FB5CE-8D35-4A6D-BF99-994371E4F43A}" type="datetimeFigureOut">
              <a:rPr lang="pt-BR"/>
              <a:pPr>
                <a:defRPr/>
              </a:pPr>
              <a:t>21/01/2025</a:t>
            </a:fld>
            <a:endParaRPr lang="pt-BR"/>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p:txBody>
          <a:bodyPr/>
          <a:lstStyle>
            <a:lvl1pPr>
              <a:defRPr/>
            </a:lvl1pPr>
          </a:lstStyle>
          <a:p>
            <a:fld id="{E0C7A385-CE05-41B0-A3A5-50AB548067EC}" type="slidenum">
              <a:rPr lang="pt-BR" altLang="pt-BR"/>
              <a:pPr/>
              <a:t>‹nº›</a:t>
            </a:fld>
            <a:endParaRPr lang="pt-BR" altLang="pt-BR"/>
          </a:p>
        </p:txBody>
      </p:sp>
    </p:spTree>
    <p:extLst>
      <p:ext uri="{BB962C8B-B14F-4D97-AF65-F5344CB8AC3E}">
        <p14:creationId xmlns:p14="http://schemas.microsoft.com/office/powerpoint/2010/main" val="26343465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Slide de Título" type="title">
  <p:cSld name="Slide de Título">
    <p:spTree>
      <p:nvGrpSpPr>
        <p:cNvPr id="1" name="Shape 15"/>
        <p:cNvGrpSpPr/>
        <p:nvPr/>
      </p:nvGrpSpPr>
      <p:grpSpPr>
        <a:xfrm>
          <a:off x="0" y="0"/>
          <a:ext cx="0" cy="0"/>
          <a:chOff x="0" y="0"/>
          <a:chExt cx="0" cy="0"/>
        </a:xfrm>
      </p:grpSpPr>
      <p:sp>
        <p:nvSpPr>
          <p:cNvPr id="16" name="Google Shape;16;p9"/>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Autofit/>
          </a:bodyPr>
          <a:lstStyle>
            <a:lvl1pPr lvl="0" algn="ctr">
              <a:lnSpc>
                <a:spcPct val="90000"/>
              </a:lnSpc>
              <a:spcBef>
                <a:spcPts val="0"/>
              </a:spcBef>
              <a:spcAft>
                <a:spcPts val="0"/>
              </a:spcAft>
              <a:buSzPts val="1400"/>
              <a:buNone/>
              <a:defRPr sz="4500"/>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17" name="Google Shape;17;p9"/>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Autofit/>
          </a:bodyPr>
          <a:lstStyle>
            <a:lvl1pPr lvl="0" algn="ctr">
              <a:lnSpc>
                <a:spcPct val="90000"/>
              </a:lnSpc>
              <a:spcBef>
                <a:spcPts val="750"/>
              </a:spcBef>
              <a:spcAft>
                <a:spcPts val="0"/>
              </a:spcAft>
              <a:buClr>
                <a:schemeClr val="dk1"/>
              </a:buClr>
              <a:buSzPts val="1800"/>
              <a:buNone/>
              <a:defRPr sz="1800"/>
            </a:lvl1pPr>
            <a:lvl2pPr lvl="1" algn="ctr">
              <a:lnSpc>
                <a:spcPct val="90000"/>
              </a:lnSpc>
              <a:spcBef>
                <a:spcPts val="375"/>
              </a:spcBef>
              <a:spcAft>
                <a:spcPts val="0"/>
              </a:spcAft>
              <a:buClr>
                <a:schemeClr val="dk1"/>
              </a:buClr>
              <a:buSzPts val="1500"/>
              <a:buNone/>
              <a:defRPr sz="1500"/>
            </a:lvl2pPr>
            <a:lvl3pPr lvl="2" algn="ctr">
              <a:lnSpc>
                <a:spcPct val="90000"/>
              </a:lnSpc>
              <a:spcBef>
                <a:spcPts val="375"/>
              </a:spcBef>
              <a:spcAft>
                <a:spcPts val="0"/>
              </a:spcAft>
              <a:buClr>
                <a:schemeClr val="dk1"/>
              </a:buClr>
              <a:buSzPts val="1350"/>
              <a:buNone/>
              <a:defRPr sz="1350"/>
            </a:lvl3pPr>
            <a:lvl4pPr lvl="3" algn="ctr">
              <a:lnSpc>
                <a:spcPct val="90000"/>
              </a:lnSpc>
              <a:spcBef>
                <a:spcPts val="375"/>
              </a:spcBef>
              <a:spcAft>
                <a:spcPts val="0"/>
              </a:spcAft>
              <a:buClr>
                <a:schemeClr val="dk1"/>
              </a:buClr>
              <a:buSzPts val="1200"/>
              <a:buNone/>
              <a:defRPr sz="1200"/>
            </a:lvl4pPr>
            <a:lvl5pPr lvl="4" algn="ctr">
              <a:lnSpc>
                <a:spcPct val="90000"/>
              </a:lnSpc>
              <a:spcBef>
                <a:spcPts val="375"/>
              </a:spcBef>
              <a:spcAft>
                <a:spcPts val="0"/>
              </a:spcAft>
              <a:buClr>
                <a:schemeClr val="dk1"/>
              </a:buClr>
              <a:buSzPts val="1200"/>
              <a:buNone/>
              <a:defRPr sz="1200"/>
            </a:lvl5pPr>
            <a:lvl6pPr lvl="5" algn="ctr">
              <a:lnSpc>
                <a:spcPct val="90000"/>
              </a:lnSpc>
              <a:spcBef>
                <a:spcPts val="375"/>
              </a:spcBef>
              <a:spcAft>
                <a:spcPts val="0"/>
              </a:spcAft>
              <a:buClr>
                <a:schemeClr val="dk1"/>
              </a:buClr>
              <a:buSzPts val="1200"/>
              <a:buNone/>
              <a:defRPr sz="1200"/>
            </a:lvl6pPr>
            <a:lvl7pPr lvl="6" algn="ctr">
              <a:lnSpc>
                <a:spcPct val="90000"/>
              </a:lnSpc>
              <a:spcBef>
                <a:spcPts val="375"/>
              </a:spcBef>
              <a:spcAft>
                <a:spcPts val="0"/>
              </a:spcAft>
              <a:buClr>
                <a:schemeClr val="dk1"/>
              </a:buClr>
              <a:buSzPts val="1200"/>
              <a:buNone/>
              <a:defRPr sz="1200"/>
            </a:lvl7pPr>
            <a:lvl8pPr lvl="7" algn="ctr">
              <a:lnSpc>
                <a:spcPct val="90000"/>
              </a:lnSpc>
              <a:spcBef>
                <a:spcPts val="375"/>
              </a:spcBef>
              <a:spcAft>
                <a:spcPts val="0"/>
              </a:spcAft>
              <a:buClr>
                <a:schemeClr val="dk1"/>
              </a:buClr>
              <a:buSzPts val="1200"/>
              <a:buNone/>
              <a:defRPr sz="1200"/>
            </a:lvl8pPr>
            <a:lvl9pPr lvl="8" algn="ctr">
              <a:lnSpc>
                <a:spcPct val="90000"/>
              </a:lnSpc>
              <a:spcBef>
                <a:spcPts val="375"/>
              </a:spcBef>
              <a:spcAft>
                <a:spcPts val="0"/>
              </a:spcAft>
              <a:buClr>
                <a:schemeClr val="dk1"/>
              </a:buClr>
              <a:buSzPts val="1200"/>
              <a:buNone/>
              <a:defRPr sz="1200"/>
            </a:lvl9pPr>
          </a:lstStyle>
          <a:p>
            <a:endParaRPr/>
          </a:p>
        </p:txBody>
      </p:sp>
      <p:sp>
        <p:nvSpPr>
          <p:cNvPr id="18" name="Google Shape;18;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sz="900" b="0" i="0" u="none" strike="noStrike" cap="none">
                <a:solidFill>
                  <a:srgbClr val="898989"/>
                </a:solidFill>
                <a:latin typeface="Calibri"/>
                <a:ea typeface="Calibri"/>
                <a:cs typeface="Calibri"/>
                <a:sym typeface="Calibri"/>
              </a:defRPr>
            </a:lvl1pPr>
            <a:lvl2pPr marL="0" lvl="1" indent="0" algn="r">
              <a:spcBef>
                <a:spcPts val="0"/>
              </a:spcBef>
              <a:spcAft>
                <a:spcPts val="0"/>
              </a:spcAft>
              <a:buNone/>
              <a:defRPr sz="900" b="0" i="0" u="none" strike="noStrike" cap="none">
                <a:solidFill>
                  <a:srgbClr val="898989"/>
                </a:solidFill>
                <a:latin typeface="Calibri"/>
                <a:ea typeface="Calibri"/>
                <a:cs typeface="Calibri"/>
                <a:sym typeface="Calibri"/>
              </a:defRPr>
            </a:lvl2pPr>
            <a:lvl3pPr marL="0" lvl="2" indent="0" algn="r">
              <a:spcBef>
                <a:spcPts val="0"/>
              </a:spcBef>
              <a:spcAft>
                <a:spcPts val="0"/>
              </a:spcAft>
              <a:buNone/>
              <a:defRPr sz="900" b="0" i="0" u="none" strike="noStrike" cap="none">
                <a:solidFill>
                  <a:srgbClr val="898989"/>
                </a:solidFill>
                <a:latin typeface="Calibri"/>
                <a:ea typeface="Calibri"/>
                <a:cs typeface="Calibri"/>
                <a:sym typeface="Calibri"/>
              </a:defRPr>
            </a:lvl3pPr>
            <a:lvl4pPr marL="0" lvl="3" indent="0" algn="r">
              <a:spcBef>
                <a:spcPts val="0"/>
              </a:spcBef>
              <a:spcAft>
                <a:spcPts val="0"/>
              </a:spcAft>
              <a:buNone/>
              <a:defRPr sz="900" b="0" i="0" u="none" strike="noStrike" cap="none">
                <a:solidFill>
                  <a:srgbClr val="898989"/>
                </a:solidFill>
                <a:latin typeface="Calibri"/>
                <a:ea typeface="Calibri"/>
                <a:cs typeface="Calibri"/>
                <a:sym typeface="Calibri"/>
              </a:defRPr>
            </a:lvl4pPr>
            <a:lvl5pPr marL="0" lvl="4" indent="0" algn="r">
              <a:spcBef>
                <a:spcPts val="0"/>
              </a:spcBef>
              <a:spcAft>
                <a:spcPts val="0"/>
              </a:spcAft>
              <a:buNone/>
              <a:defRPr sz="900" b="0" i="0" u="none" strike="noStrike" cap="none">
                <a:solidFill>
                  <a:srgbClr val="898989"/>
                </a:solidFill>
                <a:latin typeface="Calibri"/>
                <a:ea typeface="Calibri"/>
                <a:cs typeface="Calibri"/>
                <a:sym typeface="Calibri"/>
              </a:defRPr>
            </a:lvl5pPr>
            <a:lvl6pPr marL="0" lvl="5" indent="0" algn="r">
              <a:spcBef>
                <a:spcPts val="0"/>
              </a:spcBef>
              <a:spcAft>
                <a:spcPts val="0"/>
              </a:spcAft>
              <a:buNone/>
              <a:defRPr sz="900" b="0" i="0" u="none" strike="noStrike" cap="none">
                <a:solidFill>
                  <a:srgbClr val="898989"/>
                </a:solidFill>
                <a:latin typeface="Calibri"/>
                <a:ea typeface="Calibri"/>
                <a:cs typeface="Calibri"/>
                <a:sym typeface="Calibri"/>
              </a:defRPr>
            </a:lvl6pPr>
            <a:lvl7pPr marL="0" lvl="6" indent="0" algn="r">
              <a:spcBef>
                <a:spcPts val="0"/>
              </a:spcBef>
              <a:spcAft>
                <a:spcPts val="0"/>
              </a:spcAft>
              <a:buNone/>
              <a:defRPr sz="900" b="0" i="0" u="none" strike="noStrike" cap="none">
                <a:solidFill>
                  <a:srgbClr val="898989"/>
                </a:solidFill>
                <a:latin typeface="Calibri"/>
                <a:ea typeface="Calibri"/>
                <a:cs typeface="Calibri"/>
                <a:sym typeface="Calibri"/>
              </a:defRPr>
            </a:lvl7pPr>
            <a:lvl8pPr marL="0" lvl="7" indent="0" algn="r">
              <a:spcBef>
                <a:spcPts val="0"/>
              </a:spcBef>
              <a:spcAft>
                <a:spcPts val="0"/>
              </a:spcAft>
              <a:buNone/>
              <a:defRPr sz="900" b="0" i="0" u="none" strike="noStrike" cap="none">
                <a:solidFill>
                  <a:srgbClr val="898989"/>
                </a:solidFill>
                <a:latin typeface="Calibri"/>
                <a:ea typeface="Calibri"/>
                <a:cs typeface="Calibri"/>
                <a:sym typeface="Calibri"/>
              </a:defRPr>
            </a:lvl8pPr>
            <a:lvl9pPr marL="0" lvl="8" indent="0" algn="r">
              <a:spcBef>
                <a:spcPts val="0"/>
              </a:spcBef>
              <a:spcAft>
                <a:spcPts val="0"/>
              </a:spcAft>
              <a:buNone/>
              <a:defRPr sz="9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‹nº›</a:t>
            </a:fld>
            <a:endParaRPr/>
          </a:p>
        </p:txBody>
      </p:sp>
    </p:spTree>
    <p:extLst>
      <p:ext uri="{BB962C8B-B14F-4D97-AF65-F5344CB8AC3E}">
        <p14:creationId xmlns:p14="http://schemas.microsoft.com/office/powerpoint/2010/main" val="7499240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ítulo e Conteúdo" type="obj">
  <p:cSld name="Título e Conteúdo">
    <p:spTree>
      <p:nvGrpSpPr>
        <p:cNvPr id="1" name="Shape 21"/>
        <p:cNvGrpSpPr/>
        <p:nvPr/>
      </p:nvGrpSpPr>
      <p:grpSpPr>
        <a:xfrm>
          <a:off x="0" y="0"/>
          <a:ext cx="0" cy="0"/>
          <a:chOff x="0" y="0"/>
          <a:chExt cx="0" cy="0"/>
        </a:xfrm>
      </p:grpSpPr>
      <p:sp>
        <p:nvSpPr>
          <p:cNvPr id="22" name="Google Shape;22;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23" name="Google Shape;23;p10"/>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24" name="Google Shape;24;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sz="900">
                <a:solidFill>
                  <a:srgbClr val="898989"/>
                </a:solidFill>
                <a:latin typeface="Calibri"/>
                <a:ea typeface="Calibri"/>
                <a:cs typeface="Calibri"/>
                <a:sym typeface="Calibri"/>
              </a:defRPr>
            </a:lvl1pPr>
            <a:lvl2pPr marL="0" lvl="1" indent="0" algn="r">
              <a:spcBef>
                <a:spcPts val="0"/>
              </a:spcBef>
              <a:spcAft>
                <a:spcPts val="0"/>
              </a:spcAft>
              <a:buNone/>
              <a:defRPr sz="900">
                <a:solidFill>
                  <a:srgbClr val="898989"/>
                </a:solidFill>
                <a:latin typeface="Calibri"/>
                <a:ea typeface="Calibri"/>
                <a:cs typeface="Calibri"/>
                <a:sym typeface="Calibri"/>
              </a:defRPr>
            </a:lvl2pPr>
            <a:lvl3pPr marL="0" lvl="2" indent="0" algn="r">
              <a:spcBef>
                <a:spcPts val="0"/>
              </a:spcBef>
              <a:spcAft>
                <a:spcPts val="0"/>
              </a:spcAft>
              <a:buNone/>
              <a:defRPr sz="900">
                <a:solidFill>
                  <a:srgbClr val="898989"/>
                </a:solidFill>
                <a:latin typeface="Calibri"/>
                <a:ea typeface="Calibri"/>
                <a:cs typeface="Calibri"/>
                <a:sym typeface="Calibri"/>
              </a:defRPr>
            </a:lvl3pPr>
            <a:lvl4pPr marL="0" lvl="3" indent="0" algn="r">
              <a:spcBef>
                <a:spcPts val="0"/>
              </a:spcBef>
              <a:spcAft>
                <a:spcPts val="0"/>
              </a:spcAft>
              <a:buNone/>
              <a:defRPr sz="900">
                <a:solidFill>
                  <a:srgbClr val="898989"/>
                </a:solidFill>
                <a:latin typeface="Calibri"/>
                <a:ea typeface="Calibri"/>
                <a:cs typeface="Calibri"/>
                <a:sym typeface="Calibri"/>
              </a:defRPr>
            </a:lvl4pPr>
            <a:lvl5pPr marL="0" lvl="4" indent="0" algn="r">
              <a:spcBef>
                <a:spcPts val="0"/>
              </a:spcBef>
              <a:spcAft>
                <a:spcPts val="0"/>
              </a:spcAft>
              <a:buNone/>
              <a:defRPr sz="900">
                <a:solidFill>
                  <a:srgbClr val="898989"/>
                </a:solidFill>
                <a:latin typeface="Calibri"/>
                <a:ea typeface="Calibri"/>
                <a:cs typeface="Calibri"/>
                <a:sym typeface="Calibri"/>
              </a:defRPr>
            </a:lvl5pPr>
            <a:lvl6pPr marL="0" lvl="5" indent="0" algn="r">
              <a:spcBef>
                <a:spcPts val="0"/>
              </a:spcBef>
              <a:spcAft>
                <a:spcPts val="0"/>
              </a:spcAft>
              <a:buNone/>
              <a:defRPr sz="900">
                <a:solidFill>
                  <a:srgbClr val="898989"/>
                </a:solidFill>
                <a:latin typeface="Calibri"/>
                <a:ea typeface="Calibri"/>
                <a:cs typeface="Calibri"/>
                <a:sym typeface="Calibri"/>
              </a:defRPr>
            </a:lvl6pPr>
            <a:lvl7pPr marL="0" lvl="6" indent="0" algn="r">
              <a:spcBef>
                <a:spcPts val="0"/>
              </a:spcBef>
              <a:spcAft>
                <a:spcPts val="0"/>
              </a:spcAft>
              <a:buNone/>
              <a:defRPr sz="900">
                <a:solidFill>
                  <a:srgbClr val="898989"/>
                </a:solidFill>
                <a:latin typeface="Calibri"/>
                <a:ea typeface="Calibri"/>
                <a:cs typeface="Calibri"/>
                <a:sym typeface="Calibri"/>
              </a:defRPr>
            </a:lvl7pPr>
            <a:lvl8pPr marL="0" lvl="7" indent="0" algn="r">
              <a:spcBef>
                <a:spcPts val="0"/>
              </a:spcBef>
              <a:spcAft>
                <a:spcPts val="0"/>
              </a:spcAft>
              <a:buNone/>
              <a:defRPr sz="900">
                <a:solidFill>
                  <a:srgbClr val="898989"/>
                </a:solidFill>
                <a:latin typeface="Calibri"/>
                <a:ea typeface="Calibri"/>
                <a:cs typeface="Calibri"/>
                <a:sym typeface="Calibri"/>
              </a:defRPr>
            </a:lvl8pPr>
            <a:lvl9pPr marL="0" lvl="8" indent="0" algn="r">
              <a:spcBef>
                <a:spcPts val="0"/>
              </a:spcBef>
              <a:spcAft>
                <a:spcPts val="0"/>
              </a:spcAft>
              <a:buNone/>
              <a:defRPr sz="900">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‹nº›</a:t>
            </a:fld>
            <a:endParaRPr/>
          </a:p>
        </p:txBody>
      </p:sp>
    </p:spTree>
    <p:extLst>
      <p:ext uri="{BB962C8B-B14F-4D97-AF65-F5344CB8AC3E}">
        <p14:creationId xmlns:p14="http://schemas.microsoft.com/office/powerpoint/2010/main" val="37017888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Cabeçalho da Seção" type="secHead">
  <p:cSld name="Cabeçalho da Seção">
    <p:spTree>
      <p:nvGrpSpPr>
        <p:cNvPr id="1" name="Shape 27"/>
        <p:cNvGrpSpPr/>
        <p:nvPr/>
      </p:nvGrpSpPr>
      <p:grpSpPr>
        <a:xfrm>
          <a:off x="0" y="0"/>
          <a:ext cx="0" cy="0"/>
          <a:chOff x="0" y="0"/>
          <a:chExt cx="0" cy="0"/>
        </a:xfrm>
      </p:grpSpPr>
      <p:sp>
        <p:nvSpPr>
          <p:cNvPr id="28" name="Google Shape;28;p11"/>
          <p:cNvSpPr txBox="1">
            <a:spLocks noGrp="1"/>
          </p:cNvSpPr>
          <p:nvPr>
            <p:ph type="title"/>
          </p:nvPr>
        </p:nvSpPr>
        <p:spPr>
          <a:xfrm>
            <a:off x="831851" y="1709740"/>
            <a:ext cx="10515600" cy="2852737"/>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SzPts val="1400"/>
              <a:buNone/>
              <a:defRPr sz="4500"/>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29" name="Google Shape;29;p11"/>
          <p:cNvSpPr txBox="1">
            <a:spLocks noGrp="1"/>
          </p:cNvSpPr>
          <p:nvPr>
            <p:ph type="body" idx="1"/>
          </p:nvPr>
        </p:nvSpPr>
        <p:spPr>
          <a:xfrm>
            <a:off x="831851" y="4589465"/>
            <a:ext cx="10515600" cy="1500187"/>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750"/>
              </a:spcBef>
              <a:spcAft>
                <a:spcPts val="0"/>
              </a:spcAft>
              <a:buClr>
                <a:srgbClr val="888888"/>
              </a:buClr>
              <a:buSzPts val="1800"/>
              <a:buNone/>
              <a:defRPr sz="1800">
                <a:solidFill>
                  <a:srgbClr val="888888"/>
                </a:solidFill>
              </a:defRPr>
            </a:lvl1pPr>
            <a:lvl2pPr marL="914400" lvl="1" indent="-228600" algn="l">
              <a:lnSpc>
                <a:spcPct val="90000"/>
              </a:lnSpc>
              <a:spcBef>
                <a:spcPts val="375"/>
              </a:spcBef>
              <a:spcAft>
                <a:spcPts val="0"/>
              </a:spcAft>
              <a:buClr>
                <a:srgbClr val="888888"/>
              </a:buClr>
              <a:buSzPts val="1500"/>
              <a:buNone/>
              <a:defRPr sz="1500">
                <a:solidFill>
                  <a:srgbClr val="888888"/>
                </a:solidFill>
              </a:defRPr>
            </a:lvl2pPr>
            <a:lvl3pPr marL="1371600" lvl="2" indent="-228600" algn="l">
              <a:lnSpc>
                <a:spcPct val="90000"/>
              </a:lnSpc>
              <a:spcBef>
                <a:spcPts val="375"/>
              </a:spcBef>
              <a:spcAft>
                <a:spcPts val="0"/>
              </a:spcAft>
              <a:buClr>
                <a:srgbClr val="888888"/>
              </a:buClr>
              <a:buSzPts val="1350"/>
              <a:buNone/>
              <a:defRPr sz="1350">
                <a:solidFill>
                  <a:srgbClr val="888888"/>
                </a:solidFill>
              </a:defRPr>
            </a:lvl3pPr>
            <a:lvl4pPr marL="1828800" lvl="3" indent="-228600" algn="l">
              <a:lnSpc>
                <a:spcPct val="90000"/>
              </a:lnSpc>
              <a:spcBef>
                <a:spcPts val="375"/>
              </a:spcBef>
              <a:spcAft>
                <a:spcPts val="0"/>
              </a:spcAft>
              <a:buClr>
                <a:srgbClr val="888888"/>
              </a:buClr>
              <a:buSzPts val="1200"/>
              <a:buNone/>
              <a:defRPr sz="1200">
                <a:solidFill>
                  <a:srgbClr val="888888"/>
                </a:solidFill>
              </a:defRPr>
            </a:lvl4pPr>
            <a:lvl5pPr marL="2286000" lvl="4" indent="-228600" algn="l">
              <a:lnSpc>
                <a:spcPct val="90000"/>
              </a:lnSpc>
              <a:spcBef>
                <a:spcPts val="375"/>
              </a:spcBef>
              <a:spcAft>
                <a:spcPts val="0"/>
              </a:spcAft>
              <a:buClr>
                <a:srgbClr val="888888"/>
              </a:buClr>
              <a:buSzPts val="1200"/>
              <a:buNone/>
              <a:defRPr sz="1200">
                <a:solidFill>
                  <a:srgbClr val="888888"/>
                </a:solidFill>
              </a:defRPr>
            </a:lvl5pPr>
            <a:lvl6pPr marL="2743200" lvl="5" indent="-228600" algn="l">
              <a:lnSpc>
                <a:spcPct val="90000"/>
              </a:lnSpc>
              <a:spcBef>
                <a:spcPts val="375"/>
              </a:spcBef>
              <a:spcAft>
                <a:spcPts val="0"/>
              </a:spcAft>
              <a:buClr>
                <a:srgbClr val="888888"/>
              </a:buClr>
              <a:buSzPts val="1200"/>
              <a:buNone/>
              <a:defRPr sz="1200">
                <a:solidFill>
                  <a:srgbClr val="888888"/>
                </a:solidFill>
              </a:defRPr>
            </a:lvl6pPr>
            <a:lvl7pPr marL="3200400" lvl="6" indent="-228600" algn="l">
              <a:lnSpc>
                <a:spcPct val="90000"/>
              </a:lnSpc>
              <a:spcBef>
                <a:spcPts val="375"/>
              </a:spcBef>
              <a:spcAft>
                <a:spcPts val="0"/>
              </a:spcAft>
              <a:buClr>
                <a:srgbClr val="888888"/>
              </a:buClr>
              <a:buSzPts val="1200"/>
              <a:buNone/>
              <a:defRPr sz="1200">
                <a:solidFill>
                  <a:srgbClr val="888888"/>
                </a:solidFill>
              </a:defRPr>
            </a:lvl7pPr>
            <a:lvl8pPr marL="3657600" lvl="7" indent="-228600" algn="l">
              <a:lnSpc>
                <a:spcPct val="90000"/>
              </a:lnSpc>
              <a:spcBef>
                <a:spcPts val="375"/>
              </a:spcBef>
              <a:spcAft>
                <a:spcPts val="0"/>
              </a:spcAft>
              <a:buClr>
                <a:srgbClr val="888888"/>
              </a:buClr>
              <a:buSzPts val="1200"/>
              <a:buNone/>
              <a:defRPr sz="1200">
                <a:solidFill>
                  <a:srgbClr val="888888"/>
                </a:solidFill>
              </a:defRPr>
            </a:lvl8pPr>
            <a:lvl9pPr marL="4114800" lvl="8" indent="-228600" algn="l">
              <a:lnSpc>
                <a:spcPct val="90000"/>
              </a:lnSpc>
              <a:spcBef>
                <a:spcPts val="375"/>
              </a:spcBef>
              <a:spcAft>
                <a:spcPts val="0"/>
              </a:spcAft>
              <a:buClr>
                <a:srgbClr val="888888"/>
              </a:buClr>
              <a:buSzPts val="1200"/>
              <a:buNone/>
              <a:defRPr sz="1200">
                <a:solidFill>
                  <a:srgbClr val="888888"/>
                </a:solidFill>
              </a:defRPr>
            </a:lvl9pPr>
          </a:lstStyle>
          <a:p>
            <a:endParaRPr/>
          </a:p>
        </p:txBody>
      </p:sp>
      <p:sp>
        <p:nvSpPr>
          <p:cNvPr id="30" name="Google Shape;30;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sz="900">
                <a:solidFill>
                  <a:srgbClr val="898989"/>
                </a:solidFill>
                <a:latin typeface="Calibri"/>
                <a:ea typeface="Calibri"/>
                <a:cs typeface="Calibri"/>
                <a:sym typeface="Calibri"/>
              </a:defRPr>
            </a:lvl1pPr>
            <a:lvl2pPr marL="0" lvl="1" indent="0" algn="r">
              <a:spcBef>
                <a:spcPts val="0"/>
              </a:spcBef>
              <a:spcAft>
                <a:spcPts val="0"/>
              </a:spcAft>
              <a:buNone/>
              <a:defRPr sz="900">
                <a:solidFill>
                  <a:srgbClr val="898989"/>
                </a:solidFill>
                <a:latin typeface="Calibri"/>
                <a:ea typeface="Calibri"/>
                <a:cs typeface="Calibri"/>
                <a:sym typeface="Calibri"/>
              </a:defRPr>
            </a:lvl2pPr>
            <a:lvl3pPr marL="0" lvl="2" indent="0" algn="r">
              <a:spcBef>
                <a:spcPts val="0"/>
              </a:spcBef>
              <a:spcAft>
                <a:spcPts val="0"/>
              </a:spcAft>
              <a:buNone/>
              <a:defRPr sz="900">
                <a:solidFill>
                  <a:srgbClr val="898989"/>
                </a:solidFill>
                <a:latin typeface="Calibri"/>
                <a:ea typeface="Calibri"/>
                <a:cs typeface="Calibri"/>
                <a:sym typeface="Calibri"/>
              </a:defRPr>
            </a:lvl3pPr>
            <a:lvl4pPr marL="0" lvl="3" indent="0" algn="r">
              <a:spcBef>
                <a:spcPts val="0"/>
              </a:spcBef>
              <a:spcAft>
                <a:spcPts val="0"/>
              </a:spcAft>
              <a:buNone/>
              <a:defRPr sz="900">
                <a:solidFill>
                  <a:srgbClr val="898989"/>
                </a:solidFill>
                <a:latin typeface="Calibri"/>
                <a:ea typeface="Calibri"/>
                <a:cs typeface="Calibri"/>
                <a:sym typeface="Calibri"/>
              </a:defRPr>
            </a:lvl4pPr>
            <a:lvl5pPr marL="0" lvl="4" indent="0" algn="r">
              <a:spcBef>
                <a:spcPts val="0"/>
              </a:spcBef>
              <a:spcAft>
                <a:spcPts val="0"/>
              </a:spcAft>
              <a:buNone/>
              <a:defRPr sz="900">
                <a:solidFill>
                  <a:srgbClr val="898989"/>
                </a:solidFill>
                <a:latin typeface="Calibri"/>
                <a:ea typeface="Calibri"/>
                <a:cs typeface="Calibri"/>
                <a:sym typeface="Calibri"/>
              </a:defRPr>
            </a:lvl5pPr>
            <a:lvl6pPr marL="0" lvl="5" indent="0" algn="r">
              <a:spcBef>
                <a:spcPts val="0"/>
              </a:spcBef>
              <a:spcAft>
                <a:spcPts val="0"/>
              </a:spcAft>
              <a:buNone/>
              <a:defRPr sz="900">
                <a:solidFill>
                  <a:srgbClr val="898989"/>
                </a:solidFill>
                <a:latin typeface="Calibri"/>
                <a:ea typeface="Calibri"/>
                <a:cs typeface="Calibri"/>
                <a:sym typeface="Calibri"/>
              </a:defRPr>
            </a:lvl6pPr>
            <a:lvl7pPr marL="0" lvl="6" indent="0" algn="r">
              <a:spcBef>
                <a:spcPts val="0"/>
              </a:spcBef>
              <a:spcAft>
                <a:spcPts val="0"/>
              </a:spcAft>
              <a:buNone/>
              <a:defRPr sz="900">
                <a:solidFill>
                  <a:srgbClr val="898989"/>
                </a:solidFill>
                <a:latin typeface="Calibri"/>
                <a:ea typeface="Calibri"/>
                <a:cs typeface="Calibri"/>
                <a:sym typeface="Calibri"/>
              </a:defRPr>
            </a:lvl7pPr>
            <a:lvl8pPr marL="0" lvl="7" indent="0" algn="r">
              <a:spcBef>
                <a:spcPts val="0"/>
              </a:spcBef>
              <a:spcAft>
                <a:spcPts val="0"/>
              </a:spcAft>
              <a:buNone/>
              <a:defRPr sz="900">
                <a:solidFill>
                  <a:srgbClr val="898989"/>
                </a:solidFill>
                <a:latin typeface="Calibri"/>
                <a:ea typeface="Calibri"/>
                <a:cs typeface="Calibri"/>
                <a:sym typeface="Calibri"/>
              </a:defRPr>
            </a:lvl8pPr>
            <a:lvl9pPr marL="0" lvl="8" indent="0" algn="r">
              <a:spcBef>
                <a:spcPts val="0"/>
              </a:spcBef>
              <a:spcAft>
                <a:spcPts val="0"/>
              </a:spcAft>
              <a:buNone/>
              <a:defRPr sz="900">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‹nº›</a:t>
            </a:fld>
            <a:endParaRPr/>
          </a:p>
        </p:txBody>
      </p:sp>
    </p:spTree>
    <p:extLst>
      <p:ext uri="{BB962C8B-B14F-4D97-AF65-F5344CB8AC3E}">
        <p14:creationId xmlns:p14="http://schemas.microsoft.com/office/powerpoint/2010/main" val="31177600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Duas Partes de Conteúdo" type="twoObj">
  <p:cSld name="Duas Partes de Conteúdo">
    <p:spTree>
      <p:nvGrpSpPr>
        <p:cNvPr id="1" name="Shape 33"/>
        <p:cNvGrpSpPr/>
        <p:nvPr/>
      </p:nvGrpSpPr>
      <p:grpSpPr>
        <a:xfrm>
          <a:off x="0" y="0"/>
          <a:ext cx="0" cy="0"/>
          <a:chOff x="0" y="0"/>
          <a:chExt cx="0" cy="0"/>
        </a:xfrm>
      </p:grpSpPr>
      <p:sp>
        <p:nvSpPr>
          <p:cNvPr id="34" name="Google Shape;34;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35" name="Google Shape;35;p12"/>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36" name="Google Shape;36;p12"/>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37" name="Google Shape;37;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sz="900">
                <a:solidFill>
                  <a:srgbClr val="898989"/>
                </a:solidFill>
                <a:latin typeface="Calibri"/>
                <a:ea typeface="Calibri"/>
                <a:cs typeface="Calibri"/>
                <a:sym typeface="Calibri"/>
              </a:defRPr>
            </a:lvl1pPr>
            <a:lvl2pPr marL="0" lvl="1" indent="0" algn="r">
              <a:spcBef>
                <a:spcPts val="0"/>
              </a:spcBef>
              <a:spcAft>
                <a:spcPts val="0"/>
              </a:spcAft>
              <a:buNone/>
              <a:defRPr sz="900">
                <a:solidFill>
                  <a:srgbClr val="898989"/>
                </a:solidFill>
                <a:latin typeface="Calibri"/>
                <a:ea typeface="Calibri"/>
                <a:cs typeface="Calibri"/>
                <a:sym typeface="Calibri"/>
              </a:defRPr>
            </a:lvl2pPr>
            <a:lvl3pPr marL="0" lvl="2" indent="0" algn="r">
              <a:spcBef>
                <a:spcPts val="0"/>
              </a:spcBef>
              <a:spcAft>
                <a:spcPts val="0"/>
              </a:spcAft>
              <a:buNone/>
              <a:defRPr sz="900">
                <a:solidFill>
                  <a:srgbClr val="898989"/>
                </a:solidFill>
                <a:latin typeface="Calibri"/>
                <a:ea typeface="Calibri"/>
                <a:cs typeface="Calibri"/>
                <a:sym typeface="Calibri"/>
              </a:defRPr>
            </a:lvl3pPr>
            <a:lvl4pPr marL="0" lvl="3" indent="0" algn="r">
              <a:spcBef>
                <a:spcPts val="0"/>
              </a:spcBef>
              <a:spcAft>
                <a:spcPts val="0"/>
              </a:spcAft>
              <a:buNone/>
              <a:defRPr sz="900">
                <a:solidFill>
                  <a:srgbClr val="898989"/>
                </a:solidFill>
                <a:latin typeface="Calibri"/>
                <a:ea typeface="Calibri"/>
                <a:cs typeface="Calibri"/>
                <a:sym typeface="Calibri"/>
              </a:defRPr>
            </a:lvl4pPr>
            <a:lvl5pPr marL="0" lvl="4" indent="0" algn="r">
              <a:spcBef>
                <a:spcPts val="0"/>
              </a:spcBef>
              <a:spcAft>
                <a:spcPts val="0"/>
              </a:spcAft>
              <a:buNone/>
              <a:defRPr sz="900">
                <a:solidFill>
                  <a:srgbClr val="898989"/>
                </a:solidFill>
                <a:latin typeface="Calibri"/>
                <a:ea typeface="Calibri"/>
                <a:cs typeface="Calibri"/>
                <a:sym typeface="Calibri"/>
              </a:defRPr>
            </a:lvl5pPr>
            <a:lvl6pPr marL="0" lvl="5" indent="0" algn="r">
              <a:spcBef>
                <a:spcPts val="0"/>
              </a:spcBef>
              <a:spcAft>
                <a:spcPts val="0"/>
              </a:spcAft>
              <a:buNone/>
              <a:defRPr sz="900">
                <a:solidFill>
                  <a:srgbClr val="898989"/>
                </a:solidFill>
                <a:latin typeface="Calibri"/>
                <a:ea typeface="Calibri"/>
                <a:cs typeface="Calibri"/>
                <a:sym typeface="Calibri"/>
              </a:defRPr>
            </a:lvl6pPr>
            <a:lvl7pPr marL="0" lvl="6" indent="0" algn="r">
              <a:spcBef>
                <a:spcPts val="0"/>
              </a:spcBef>
              <a:spcAft>
                <a:spcPts val="0"/>
              </a:spcAft>
              <a:buNone/>
              <a:defRPr sz="900">
                <a:solidFill>
                  <a:srgbClr val="898989"/>
                </a:solidFill>
                <a:latin typeface="Calibri"/>
                <a:ea typeface="Calibri"/>
                <a:cs typeface="Calibri"/>
                <a:sym typeface="Calibri"/>
              </a:defRPr>
            </a:lvl7pPr>
            <a:lvl8pPr marL="0" lvl="7" indent="0" algn="r">
              <a:spcBef>
                <a:spcPts val="0"/>
              </a:spcBef>
              <a:spcAft>
                <a:spcPts val="0"/>
              </a:spcAft>
              <a:buNone/>
              <a:defRPr sz="900">
                <a:solidFill>
                  <a:srgbClr val="898989"/>
                </a:solidFill>
                <a:latin typeface="Calibri"/>
                <a:ea typeface="Calibri"/>
                <a:cs typeface="Calibri"/>
                <a:sym typeface="Calibri"/>
              </a:defRPr>
            </a:lvl8pPr>
            <a:lvl9pPr marL="0" lvl="8" indent="0" algn="r">
              <a:spcBef>
                <a:spcPts val="0"/>
              </a:spcBef>
              <a:spcAft>
                <a:spcPts val="0"/>
              </a:spcAft>
              <a:buNone/>
              <a:defRPr sz="900">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‹nº›</a:t>
            </a:fld>
            <a:endParaRPr/>
          </a:p>
        </p:txBody>
      </p:sp>
    </p:spTree>
    <p:extLst>
      <p:ext uri="{BB962C8B-B14F-4D97-AF65-F5344CB8AC3E}">
        <p14:creationId xmlns:p14="http://schemas.microsoft.com/office/powerpoint/2010/main" val="13641964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Comparação" type="twoTxTwoObj">
  <p:cSld name="Comparação">
    <p:spTree>
      <p:nvGrpSpPr>
        <p:cNvPr id="1" name="Shape 40"/>
        <p:cNvGrpSpPr/>
        <p:nvPr/>
      </p:nvGrpSpPr>
      <p:grpSpPr>
        <a:xfrm>
          <a:off x="0" y="0"/>
          <a:ext cx="0" cy="0"/>
          <a:chOff x="0" y="0"/>
          <a:chExt cx="0" cy="0"/>
        </a:xfrm>
      </p:grpSpPr>
      <p:sp>
        <p:nvSpPr>
          <p:cNvPr id="41" name="Google Shape;41;p13"/>
          <p:cNvSpPr txBox="1">
            <a:spLocks noGrp="1"/>
          </p:cNvSpPr>
          <p:nvPr>
            <p:ph type="title"/>
          </p:nvPr>
        </p:nvSpPr>
        <p:spPr>
          <a:xfrm>
            <a:off x="839788" y="365127"/>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42" name="Google Shape;42;p13"/>
          <p:cNvSpPr txBox="1">
            <a:spLocks noGrp="1"/>
          </p:cNvSpPr>
          <p:nvPr>
            <p:ph type="body" idx="1"/>
          </p:nvPr>
        </p:nvSpPr>
        <p:spPr>
          <a:xfrm>
            <a:off x="839789" y="1681163"/>
            <a:ext cx="5157787" cy="823912"/>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750"/>
              </a:spcBef>
              <a:spcAft>
                <a:spcPts val="0"/>
              </a:spcAft>
              <a:buClr>
                <a:schemeClr val="dk1"/>
              </a:buClr>
              <a:buSzPts val="1800"/>
              <a:buNone/>
              <a:defRPr sz="1800" b="1"/>
            </a:lvl1pPr>
            <a:lvl2pPr marL="914400" lvl="1" indent="-228600" algn="l">
              <a:lnSpc>
                <a:spcPct val="90000"/>
              </a:lnSpc>
              <a:spcBef>
                <a:spcPts val="375"/>
              </a:spcBef>
              <a:spcAft>
                <a:spcPts val="0"/>
              </a:spcAft>
              <a:buClr>
                <a:schemeClr val="dk1"/>
              </a:buClr>
              <a:buSzPts val="1500"/>
              <a:buNone/>
              <a:defRPr sz="1500" b="1"/>
            </a:lvl2pPr>
            <a:lvl3pPr marL="1371600" lvl="2" indent="-228600" algn="l">
              <a:lnSpc>
                <a:spcPct val="90000"/>
              </a:lnSpc>
              <a:spcBef>
                <a:spcPts val="375"/>
              </a:spcBef>
              <a:spcAft>
                <a:spcPts val="0"/>
              </a:spcAft>
              <a:buClr>
                <a:schemeClr val="dk1"/>
              </a:buClr>
              <a:buSzPts val="1350"/>
              <a:buNone/>
              <a:defRPr sz="1350" b="1"/>
            </a:lvl3pPr>
            <a:lvl4pPr marL="1828800" lvl="3" indent="-228600" algn="l">
              <a:lnSpc>
                <a:spcPct val="90000"/>
              </a:lnSpc>
              <a:spcBef>
                <a:spcPts val="375"/>
              </a:spcBef>
              <a:spcAft>
                <a:spcPts val="0"/>
              </a:spcAft>
              <a:buClr>
                <a:schemeClr val="dk1"/>
              </a:buClr>
              <a:buSzPts val="1200"/>
              <a:buNone/>
              <a:defRPr sz="1200" b="1"/>
            </a:lvl4pPr>
            <a:lvl5pPr marL="2286000" lvl="4" indent="-228600" algn="l">
              <a:lnSpc>
                <a:spcPct val="90000"/>
              </a:lnSpc>
              <a:spcBef>
                <a:spcPts val="375"/>
              </a:spcBef>
              <a:spcAft>
                <a:spcPts val="0"/>
              </a:spcAft>
              <a:buClr>
                <a:schemeClr val="dk1"/>
              </a:buClr>
              <a:buSzPts val="1200"/>
              <a:buNone/>
              <a:defRPr sz="1200" b="1"/>
            </a:lvl5pPr>
            <a:lvl6pPr marL="2743200" lvl="5" indent="-228600" algn="l">
              <a:lnSpc>
                <a:spcPct val="90000"/>
              </a:lnSpc>
              <a:spcBef>
                <a:spcPts val="375"/>
              </a:spcBef>
              <a:spcAft>
                <a:spcPts val="0"/>
              </a:spcAft>
              <a:buClr>
                <a:schemeClr val="dk1"/>
              </a:buClr>
              <a:buSzPts val="1200"/>
              <a:buNone/>
              <a:defRPr sz="1200" b="1"/>
            </a:lvl6pPr>
            <a:lvl7pPr marL="3200400" lvl="6" indent="-228600" algn="l">
              <a:lnSpc>
                <a:spcPct val="90000"/>
              </a:lnSpc>
              <a:spcBef>
                <a:spcPts val="375"/>
              </a:spcBef>
              <a:spcAft>
                <a:spcPts val="0"/>
              </a:spcAft>
              <a:buClr>
                <a:schemeClr val="dk1"/>
              </a:buClr>
              <a:buSzPts val="1200"/>
              <a:buNone/>
              <a:defRPr sz="1200" b="1"/>
            </a:lvl7pPr>
            <a:lvl8pPr marL="3657600" lvl="7" indent="-228600" algn="l">
              <a:lnSpc>
                <a:spcPct val="90000"/>
              </a:lnSpc>
              <a:spcBef>
                <a:spcPts val="375"/>
              </a:spcBef>
              <a:spcAft>
                <a:spcPts val="0"/>
              </a:spcAft>
              <a:buClr>
                <a:schemeClr val="dk1"/>
              </a:buClr>
              <a:buSzPts val="1200"/>
              <a:buNone/>
              <a:defRPr sz="1200" b="1"/>
            </a:lvl8pPr>
            <a:lvl9pPr marL="4114800" lvl="8" indent="-228600" algn="l">
              <a:lnSpc>
                <a:spcPct val="90000"/>
              </a:lnSpc>
              <a:spcBef>
                <a:spcPts val="375"/>
              </a:spcBef>
              <a:spcAft>
                <a:spcPts val="0"/>
              </a:spcAft>
              <a:buClr>
                <a:schemeClr val="dk1"/>
              </a:buClr>
              <a:buSzPts val="1200"/>
              <a:buNone/>
              <a:defRPr sz="1200" b="1"/>
            </a:lvl9pPr>
          </a:lstStyle>
          <a:p>
            <a:endParaRPr/>
          </a:p>
        </p:txBody>
      </p:sp>
      <p:sp>
        <p:nvSpPr>
          <p:cNvPr id="43" name="Google Shape;43;p13"/>
          <p:cNvSpPr txBox="1">
            <a:spLocks noGrp="1"/>
          </p:cNvSpPr>
          <p:nvPr>
            <p:ph type="body" idx="2"/>
          </p:nvPr>
        </p:nvSpPr>
        <p:spPr>
          <a:xfrm>
            <a:off x="839789" y="2505075"/>
            <a:ext cx="5157787" cy="368458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44" name="Google Shape;44;p13"/>
          <p:cNvSpPr txBox="1">
            <a:spLocks noGrp="1"/>
          </p:cNvSpPr>
          <p:nvPr>
            <p:ph type="body" idx="3"/>
          </p:nvPr>
        </p:nvSpPr>
        <p:spPr>
          <a:xfrm>
            <a:off x="6172201" y="1681163"/>
            <a:ext cx="5183188" cy="823912"/>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750"/>
              </a:spcBef>
              <a:spcAft>
                <a:spcPts val="0"/>
              </a:spcAft>
              <a:buClr>
                <a:schemeClr val="dk1"/>
              </a:buClr>
              <a:buSzPts val="1800"/>
              <a:buNone/>
              <a:defRPr sz="1800" b="1"/>
            </a:lvl1pPr>
            <a:lvl2pPr marL="914400" lvl="1" indent="-228600" algn="l">
              <a:lnSpc>
                <a:spcPct val="90000"/>
              </a:lnSpc>
              <a:spcBef>
                <a:spcPts val="375"/>
              </a:spcBef>
              <a:spcAft>
                <a:spcPts val="0"/>
              </a:spcAft>
              <a:buClr>
                <a:schemeClr val="dk1"/>
              </a:buClr>
              <a:buSzPts val="1500"/>
              <a:buNone/>
              <a:defRPr sz="1500" b="1"/>
            </a:lvl2pPr>
            <a:lvl3pPr marL="1371600" lvl="2" indent="-228600" algn="l">
              <a:lnSpc>
                <a:spcPct val="90000"/>
              </a:lnSpc>
              <a:spcBef>
                <a:spcPts val="375"/>
              </a:spcBef>
              <a:spcAft>
                <a:spcPts val="0"/>
              </a:spcAft>
              <a:buClr>
                <a:schemeClr val="dk1"/>
              </a:buClr>
              <a:buSzPts val="1350"/>
              <a:buNone/>
              <a:defRPr sz="1350" b="1"/>
            </a:lvl3pPr>
            <a:lvl4pPr marL="1828800" lvl="3" indent="-228600" algn="l">
              <a:lnSpc>
                <a:spcPct val="90000"/>
              </a:lnSpc>
              <a:spcBef>
                <a:spcPts val="375"/>
              </a:spcBef>
              <a:spcAft>
                <a:spcPts val="0"/>
              </a:spcAft>
              <a:buClr>
                <a:schemeClr val="dk1"/>
              </a:buClr>
              <a:buSzPts val="1200"/>
              <a:buNone/>
              <a:defRPr sz="1200" b="1"/>
            </a:lvl4pPr>
            <a:lvl5pPr marL="2286000" lvl="4" indent="-228600" algn="l">
              <a:lnSpc>
                <a:spcPct val="90000"/>
              </a:lnSpc>
              <a:spcBef>
                <a:spcPts val="375"/>
              </a:spcBef>
              <a:spcAft>
                <a:spcPts val="0"/>
              </a:spcAft>
              <a:buClr>
                <a:schemeClr val="dk1"/>
              </a:buClr>
              <a:buSzPts val="1200"/>
              <a:buNone/>
              <a:defRPr sz="1200" b="1"/>
            </a:lvl5pPr>
            <a:lvl6pPr marL="2743200" lvl="5" indent="-228600" algn="l">
              <a:lnSpc>
                <a:spcPct val="90000"/>
              </a:lnSpc>
              <a:spcBef>
                <a:spcPts val="375"/>
              </a:spcBef>
              <a:spcAft>
                <a:spcPts val="0"/>
              </a:spcAft>
              <a:buClr>
                <a:schemeClr val="dk1"/>
              </a:buClr>
              <a:buSzPts val="1200"/>
              <a:buNone/>
              <a:defRPr sz="1200" b="1"/>
            </a:lvl6pPr>
            <a:lvl7pPr marL="3200400" lvl="6" indent="-228600" algn="l">
              <a:lnSpc>
                <a:spcPct val="90000"/>
              </a:lnSpc>
              <a:spcBef>
                <a:spcPts val="375"/>
              </a:spcBef>
              <a:spcAft>
                <a:spcPts val="0"/>
              </a:spcAft>
              <a:buClr>
                <a:schemeClr val="dk1"/>
              </a:buClr>
              <a:buSzPts val="1200"/>
              <a:buNone/>
              <a:defRPr sz="1200" b="1"/>
            </a:lvl7pPr>
            <a:lvl8pPr marL="3657600" lvl="7" indent="-228600" algn="l">
              <a:lnSpc>
                <a:spcPct val="90000"/>
              </a:lnSpc>
              <a:spcBef>
                <a:spcPts val="375"/>
              </a:spcBef>
              <a:spcAft>
                <a:spcPts val="0"/>
              </a:spcAft>
              <a:buClr>
                <a:schemeClr val="dk1"/>
              </a:buClr>
              <a:buSzPts val="1200"/>
              <a:buNone/>
              <a:defRPr sz="1200" b="1"/>
            </a:lvl8pPr>
            <a:lvl9pPr marL="4114800" lvl="8" indent="-228600" algn="l">
              <a:lnSpc>
                <a:spcPct val="90000"/>
              </a:lnSpc>
              <a:spcBef>
                <a:spcPts val="375"/>
              </a:spcBef>
              <a:spcAft>
                <a:spcPts val="0"/>
              </a:spcAft>
              <a:buClr>
                <a:schemeClr val="dk1"/>
              </a:buClr>
              <a:buSzPts val="1200"/>
              <a:buNone/>
              <a:defRPr sz="1200" b="1"/>
            </a:lvl9pPr>
          </a:lstStyle>
          <a:p>
            <a:endParaRPr/>
          </a:p>
        </p:txBody>
      </p:sp>
      <p:sp>
        <p:nvSpPr>
          <p:cNvPr id="45" name="Google Shape;45;p13"/>
          <p:cNvSpPr txBox="1">
            <a:spLocks noGrp="1"/>
          </p:cNvSpPr>
          <p:nvPr>
            <p:ph type="body" idx="4"/>
          </p:nvPr>
        </p:nvSpPr>
        <p:spPr>
          <a:xfrm>
            <a:off x="6172201" y="2505075"/>
            <a:ext cx="5183188" cy="368458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46" name="Google Shape;46;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sz="900">
                <a:solidFill>
                  <a:srgbClr val="898989"/>
                </a:solidFill>
                <a:latin typeface="Calibri"/>
                <a:ea typeface="Calibri"/>
                <a:cs typeface="Calibri"/>
                <a:sym typeface="Calibri"/>
              </a:defRPr>
            </a:lvl1pPr>
            <a:lvl2pPr marL="0" lvl="1" indent="0" algn="r">
              <a:spcBef>
                <a:spcPts val="0"/>
              </a:spcBef>
              <a:spcAft>
                <a:spcPts val="0"/>
              </a:spcAft>
              <a:buNone/>
              <a:defRPr sz="900">
                <a:solidFill>
                  <a:srgbClr val="898989"/>
                </a:solidFill>
                <a:latin typeface="Calibri"/>
                <a:ea typeface="Calibri"/>
                <a:cs typeface="Calibri"/>
                <a:sym typeface="Calibri"/>
              </a:defRPr>
            </a:lvl2pPr>
            <a:lvl3pPr marL="0" lvl="2" indent="0" algn="r">
              <a:spcBef>
                <a:spcPts val="0"/>
              </a:spcBef>
              <a:spcAft>
                <a:spcPts val="0"/>
              </a:spcAft>
              <a:buNone/>
              <a:defRPr sz="900">
                <a:solidFill>
                  <a:srgbClr val="898989"/>
                </a:solidFill>
                <a:latin typeface="Calibri"/>
                <a:ea typeface="Calibri"/>
                <a:cs typeface="Calibri"/>
                <a:sym typeface="Calibri"/>
              </a:defRPr>
            </a:lvl3pPr>
            <a:lvl4pPr marL="0" lvl="3" indent="0" algn="r">
              <a:spcBef>
                <a:spcPts val="0"/>
              </a:spcBef>
              <a:spcAft>
                <a:spcPts val="0"/>
              </a:spcAft>
              <a:buNone/>
              <a:defRPr sz="900">
                <a:solidFill>
                  <a:srgbClr val="898989"/>
                </a:solidFill>
                <a:latin typeface="Calibri"/>
                <a:ea typeface="Calibri"/>
                <a:cs typeface="Calibri"/>
                <a:sym typeface="Calibri"/>
              </a:defRPr>
            </a:lvl4pPr>
            <a:lvl5pPr marL="0" lvl="4" indent="0" algn="r">
              <a:spcBef>
                <a:spcPts val="0"/>
              </a:spcBef>
              <a:spcAft>
                <a:spcPts val="0"/>
              </a:spcAft>
              <a:buNone/>
              <a:defRPr sz="900">
                <a:solidFill>
                  <a:srgbClr val="898989"/>
                </a:solidFill>
                <a:latin typeface="Calibri"/>
                <a:ea typeface="Calibri"/>
                <a:cs typeface="Calibri"/>
                <a:sym typeface="Calibri"/>
              </a:defRPr>
            </a:lvl5pPr>
            <a:lvl6pPr marL="0" lvl="5" indent="0" algn="r">
              <a:spcBef>
                <a:spcPts val="0"/>
              </a:spcBef>
              <a:spcAft>
                <a:spcPts val="0"/>
              </a:spcAft>
              <a:buNone/>
              <a:defRPr sz="900">
                <a:solidFill>
                  <a:srgbClr val="898989"/>
                </a:solidFill>
                <a:latin typeface="Calibri"/>
                <a:ea typeface="Calibri"/>
                <a:cs typeface="Calibri"/>
                <a:sym typeface="Calibri"/>
              </a:defRPr>
            </a:lvl6pPr>
            <a:lvl7pPr marL="0" lvl="6" indent="0" algn="r">
              <a:spcBef>
                <a:spcPts val="0"/>
              </a:spcBef>
              <a:spcAft>
                <a:spcPts val="0"/>
              </a:spcAft>
              <a:buNone/>
              <a:defRPr sz="900">
                <a:solidFill>
                  <a:srgbClr val="898989"/>
                </a:solidFill>
                <a:latin typeface="Calibri"/>
                <a:ea typeface="Calibri"/>
                <a:cs typeface="Calibri"/>
                <a:sym typeface="Calibri"/>
              </a:defRPr>
            </a:lvl7pPr>
            <a:lvl8pPr marL="0" lvl="7" indent="0" algn="r">
              <a:spcBef>
                <a:spcPts val="0"/>
              </a:spcBef>
              <a:spcAft>
                <a:spcPts val="0"/>
              </a:spcAft>
              <a:buNone/>
              <a:defRPr sz="900">
                <a:solidFill>
                  <a:srgbClr val="898989"/>
                </a:solidFill>
                <a:latin typeface="Calibri"/>
                <a:ea typeface="Calibri"/>
                <a:cs typeface="Calibri"/>
                <a:sym typeface="Calibri"/>
              </a:defRPr>
            </a:lvl8pPr>
            <a:lvl9pPr marL="0" lvl="8" indent="0" algn="r">
              <a:spcBef>
                <a:spcPts val="0"/>
              </a:spcBef>
              <a:spcAft>
                <a:spcPts val="0"/>
              </a:spcAft>
              <a:buNone/>
              <a:defRPr sz="900">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‹nº›</a:t>
            </a:fld>
            <a:endParaRPr/>
          </a:p>
        </p:txBody>
      </p:sp>
    </p:spTree>
    <p:extLst>
      <p:ext uri="{BB962C8B-B14F-4D97-AF65-F5344CB8AC3E}">
        <p14:creationId xmlns:p14="http://schemas.microsoft.com/office/powerpoint/2010/main" val="7350059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Somente Título" type="titleOnly">
  <p:cSld name="Somente Título">
    <p:spTree>
      <p:nvGrpSpPr>
        <p:cNvPr id="1" name="Shape 49"/>
        <p:cNvGrpSpPr/>
        <p:nvPr/>
      </p:nvGrpSpPr>
      <p:grpSpPr>
        <a:xfrm>
          <a:off x="0" y="0"/>
          <a:ext cx="0" cy="0"/>
          <a:chOff x="0" y="0"/>
          <a:chExt cx="0" cy="0"/>
        </a:xfrm>
      </p:grpSpPr>
      <p:sp>
        <p:nvSpPr>
          <p:cNvPr id="50" name="Google Shape;50;p1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51" name="Google Shape;51;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sz="900">
                <a:solidFill>
                  <a:srgbClr val="898989"/>
                </a:solidFill>
                <a:latin typeface="Calibri"/>
                <a:ea typeface="Calibri"/>
                <a:cs typeface="Calibri"/>
                <a:sym typeface="Calibri"/>
              </a:defRPr>
            </a:lvl1pPr>
            <a:lvl2pPr marL="0" lvl="1" indent="0" algn="r">
              <a:spcBef>
                <a:spcPts val="0"/>
              </a:spcBef>
              <a:spcAft>
                <a:spcPts val="0"/>
              </a:spcAft>
              <a:buNone/>
              <a:defRPr sz="900">
                <a:solidFill>
                  <a:srgbClr val="898989"/>
                </a:solidFill>
                <a:latin typeface="Calibri"/>
                <a:ea typeface="Calibri"/>
                <a:cs typeface="Calibri"/>
                <a:sym typeface="Calibri"/>
              </a:defRPr>
            </a:lvl2pPr>
            <a:lvl3pPr marL="0" lvl="2" indent="0" algn="r">
              <a:spcBef>
                <a:spcPts val="0"/>
              </a:spcBef>
              <a:spcAft>
                <a:spcPts val="0"/>
              </a:spcAft>
              <a:buNone/>
              <a:defRPr sz="900">
                <a:solidFill>
                  <a:srgbClr val="898989"/>
                </a:solidFill>
                <a:latin typeface="Calibri"/>
                <a:ea typeface="Calibri"/>
                <a:cs typeface="Calibri"/>
                <a:sym typeface="Calibri"/>
              </a:defRPr>
            </a:lvl3pPr>
            <a:lvl4pPr marL="0" lvl="3" indent="0" algn="r">
              <a:spcBef>
                <a:spcPts val="0"/>
              </a:spcBef>
              <a:spcAft>
                <a:spcPts val="0"/>
              </a:spcAft>
              <a:buNone/>
              <a:defRPr sz="900">
                <a:solidFill>
                  <a:srgbClr val="898989"/>
                </a:solidFill>
                <a:latin typeface="Calibri"/>
                <a:ea typeface="Calibri"/>
                <a:cs typeface="Calibri"/>
                <a:sym typeface="Calibri"/>
              </a:defRPr>
            </a:lvl4pPr>
            <a:lvl5pPr marL="0" lvl="4" indent="0" algn="r">
              <a:spcBef>
                <a:spcPts val="0"/>
              </a:spcBef>
              <a:spcAft>
                <a:spcPts val="0"/>
              </a:spcAft>
              <a:buNone/>
              <a:defRPr sz="900">
                <a:solidFill>
                  <a:srgbClr val="898989"/>
                </a:solidFill>
                <a:latin typeface="Calibri"/>
                <a:ea typeface="Calibri"/>
                <a:cs typeface="Calibri"/>
                <a:sym typeface="Calibri"/>
              </a:defRPr>
            </a:lvl5pPr>
            <a:lvl6pPr marL="0" lvl="5" indent="0" algn="r">
              <a:spcBef>
                <a:spcPts val="0"/>
              </a:spcBef>
              <a:spcAft>
                <a:spcPts val="0"/>
              </a:spcAft>
              <a:buNone/>
              <a:defRPr sz="900">
                <a:solidFill>
                  <a:srgbClr val="898989"/>
                </a:solidFill>
                <a:latin typeface="Calibri"/>
                <a:ea typeface="Calibri"/>
                <a:cs typeface="Calibri"/>
                <a:sym typeface="Calibri"/>
              </a:defRPr>
            </a:lvl6pPr>
            <a:lvl7pPr marL="0" lvl="6" indent="0" algn="r">
              <a:spcBef>
                <a:spcPts val="0"/>
              </a:spcBef>
              <a:spcAft>
                <a:spcPts val="0"/>
              </a:spcAft>
              <a:buNone/>
              <a:defRPr sz="900">
                <a:solidFill>
                  <a:srgbClr val="898989"/>
                </a:solidFill>
                <a:latin typeface="Calibri"/>
                <a:ea typeface="Calibri"/>
                <a:cs typeface="Calibri"/>
                <a:sym typeface="Calibri"/>
              </a:defRPr>
            </a:lvl7pPr>
            <a:lvl8pPr marL="0" lvl="7" indent="0" algn="r">
              <a:spcBef>
                <a:spcPts val="0"/>
              </a:spcBef>
              <a:spcAft>
                <a:spcPts val="0"/>
              </a:spcAft>
              <a:buNone/>
              <a:defRPr sz="900">
                <a:solidFill>
                  <a:srgbClr val="898989"/>
                </a:solidFill>
                <a:latin typeface="Calibri"/>
                <a:ea typeface="Calibri"/>
                <a:cs typeface="Calibri"/>
                <a:sym typeface="Calibri"/>
              </a:defRPr>
            </a:lvl8pPr>
            <a:lvl9pPr marL="0" lvl="8" indent="0" algn="r">
              <a:spcBef>
                <a:spcPts val="0"/>
              </a:spcBef>
              <a:spcAft>
                <a:spcPts val="0"/>
              </a:spcAft>
              <a:buNone/>
              <a:defRPr sz="900">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‹nº›</a:t>
            </a:fld>
            <a:endParaRPr/>
          </a:p>
        </p:txBody>
      </p:sp>
    </p:spTree>
    <p:extLst>
      <p:ext uri="{BB962C8B-B14F-4D97-AF65-F5344CB8AC3E}">
        <p14:creationId xmlns:p14="http://schemas.microsoft.com/office/powerpoint/2010/main" val="18200298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Em branco" type="blank">
  <p:cSld name="Em branco">
    <p:spTree>
      <p:nvGrpSpPr>
        <p:cNvPr id="1" name="Shape 54"/>
        <p:cNvGrpSpPr/>
        <p:nvPr/>
      </p:nvGrpSpPr>
      <p:grpSpPr>
        <a:xfrm>
          <a:off x="0" y="0"/>
          <a:ext cx="0" cy="0"/>
          <a:chOff x="0" y="0"/>
          <a:chExt cx="0" cy="0"/>
        </a:xfrm>
      </p:grpSpPr>
      <p:sp>
        <p:nvSpPr>
          <p:cNvPr id="55" name="Google Shape;55;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sz="900">
                <a:solidFill>
                  <a:srgbClr val="898989"/>
                </a:solidFill>
                <a:latin typeface="Calibri"/>
                <a:ea typeface="Calibri"/>
                <a:cs typeface="Calibri"/>
                <a:sym typeface="Calibri"/>
              </a:defRPr>
            </a:lvl1pPr>
            <a:lvl2pPr marL="0" lvl="1" indent="0" algn="r">
              <a:spcBef>
                <a:spcPts val="0"/>
              </a:spcBef>
              <a:spcAft>
                <a:spcPts val="0"/>
              </a:spcAft>
              <a:buNone/>
              <a:defRPr sz="900">
                <a:solidFill>
                  <a:srgbClr val="898989"/>
                </a:solidFill>
                <a:latin typeface="Calibri"/>
                <a:ea typeface="Calibri"/>
                <a:cs typeface="Calibri"/>
                <a:sym typeface="Calibri"/>
              </a:defRPr>
            </a:lvl2pPr>
            <a:lvl3pPr marL="0" lvl="2" indent="0" algn="r">
              <a:spcBef>
                <a:spcPts val="0"/>
              </a:spcBef>
              <a:spcAft>
                <a:spcPts val="0"/>
              </a:spcAft>
              <a:buNone/>
              <a:defRPr sz="900">
                <a:solidFill>
                  <a:srgbClr val="898989"/>
                </a:solidFill>
                <a:latin typeface="Calibri"/>
                <a:ea typeface="Calibri"/>
                <a:cs typeface="Calibri"/>
                <a:sym typeface="Calibri"/>
              </a:defRPr>
            </a:lvl3pPr>
            <a:lvl4pPr marL="0" lvl="3" indent="0" algn="r">
              <a:spcBef>
                <a:spcPts val="0"/>
              </a:spcBef>
              <a:spcAft>
                <a:spcPts val="0"/>
              </a:spcAft>
              <a:buNone/>
              <a:defRPr sz="900">
                <a:solidFill>
                  <a:srgbClr val="898989"/>
                </a:solidFill>
                <a:latin typeface="Calibri"/>
                <a:ea typeface="Calibri"/>
                <a:cs typeface="Calibri"/>
                <a:sym typeface="Calibri"/>
              </a:defRPr>
            </a:lvl4pPr>
            <a:lvl5pPr marL="0" lvl="4" indent="0" algn="r">
              <a:spcBef>
                <a:spcPts val="0"/>
              </a:spcBef>
              <a:spcAft>
                <a:spcPts val="0"/>
              </a:spcAft>
              <a:buNone/>
              <a:defRPr sz="900">
                <a:solidFill>
                  <a:srgbClr val="898989"/>
                </a:solidFill>
                <a:latin typeface="Calibri"/>
                <a:ea typeface="Calibri"/>
                <a:cs typeface="Calibri"/>
                <a:sym typeface="Calibri"/>
              </a:defRPr>
            </a:lvl5pPr>
            <a:lvl6pPr marL="0" lvl="5" indent="0" algn="r">
              <a:spcBef>
                <a:spcPts val="0"/>
              </a:spcBef>
              <a:spcAft>
                <a:spcPts val="0"/>
              </a:spcAft>
              <a:buNone/>
              <a:defRPr sz="900">
                <a:solidFill>
                  <a:srgbClr val="898989"/>
                </a:solidFill>
                <a:latin typeface="Calibri"/>
                <a:ea typeface="Calibri"/>
                <a:cs typeface="Calibri"/>
                <a:sym typeface="Calibri"/>
              </a:defRPr>
            </a:lvl6pPr>
            <a:lvl7pPr marL="0" lvl="6" indent="0" algn="r">
              <a:spcBef>
                <a:spcPts val="0"/>
              </a:spcBef>
              <a:spcAft>
                <a:spcPts val="0"/>
              </a:spcAft>
              <a:buNone/>
              <a:defRPr sz="900">
                <a:solidFill>
                  <a:srgbClr val="898989"/>
                </a:solidFill>
                <a:latin typeface="Calibri"/>
                <a:ea typeface="Calibri"/>
                <a:cs typeface="Calibri"/>
                <a:sym typeface="Calibri"/>
              </a:defRPr>
            </a:lvl7pPr>
            <a:lvl8pPr marL="0" lvl="7" indent="0" algn="r">
              <a:spcBef>
                <a:spcPts val="0"/>
              </a:spcBef>
              <a:spcAft>
                <a:spcPts val="0"/>
              </a:spcAft>
              <a:buNone/>
              <a:defRPr sz="900">
                <a:solidFill>
                  <a:srgbClr val="898989"/>
                </a:solidFill>
                <a:latin typeface="Calibri"/>
                <a:ea typeface="Calibri"/>
                <a:cs typeface="Calibri"/>
                <a:sym typeface="Calibri"/>
              </a:defRPr>
            </a:lvl8pPr>
            <a:lvl9pPr marL="0" lvl="8" indent="0" algn="r">
              <a:spcBef>
                <a:spcPts val="0"/>
              </a:spcBef>
              <a:spcAft>
                <a:spcPts val="0"/>
              </a:spcAft>
              <a:buNone/>
              <a:defRPr sz="900">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‹nº›</a:t>
            </a:fld>
            <a:endParaRPr/>
          </a:p>
        </p:txBody>
      </p:sp>
    </p:spTree>
    <p:extLst>
      <p:ext uri="{BB962C8B-B14F-4D97-AF65-F5344CB8AC3E}">
        <p14:creationId xmlns:p14="http://schemas.microsoft.com/office/powerpoint/2010/main" val="190758108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Conteúdo com Legenda" type="objTx">
  <p:cSld name="Conteúdo com Legenda">
    <p:spTree>
      <p:nvGrpSpPr>
        <p:cNvPr id="1" name="Shape 58"/>
        <p:cNvGrpSpPr/>
        <p:nvPr/>
      </p:nvGrpSpPr>
      <p:grpSpPr>
        <a:xfrm>
          <a:off x="0" y="0"/>
          <a:ext cx="0" cy="0"/>
          <a:chOff x="0" y="0"/>
          <a:chExt cx="0" cy="0"/>
        </a:xfrm>
      </p:grpSpPr>
      <p:sp>
        <p:nvSpPr>
          <p:cNvPr id="59" name="Google Shape;59;p16"/>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SzPts val="1400"/>
              <a:buNone/>
              <a:defRPr sz="2400"/>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60" name="Google Shape;60;p16"/>
          <p:cNvSpPr txBox="1">
            <a:spLocks noGrp="1"/>
          </p:cNvSpPr>
          <p:nvPr>
            <p:ph type="body" idx="1"/>
          </p:nvPr>
        </p:nvSpPr>
        <p:spPr>
          <a:xfrm>
            <a:off x="5183188" y="987427"/>
            <a:ext cx="6172200" cy="4873625"/>
          </a:xfrm>
          <a:prstGeom prst="rect">
            <a:avLst/>
          </a:prstGeom>
          <a:noFill/>
          <a:ln>
            <a:noFill/>
          </a:ln>
        </p:spPr>
        <p:txBody>
          <a:bodyPr spcFirstLastPara="1" wrap="square" lIns="91425" tIns="45700" rIns="91425" bIns="45700" anchor="t" anchorCtr="0">
            <a:noAutofit/>
          </a:bodyPr>
          <a:lstStyle>
            <a:lvl1pPr marL="457200" lvl="0" indent="-381000" algn="l">
              <a:lnSpc>
                <a:spcPct val="90000"/>
              </a:lnSpc>
              <a:spcBef>
                <a:spcPts val="750"/>
              </a:spcBef>
              <a:spcAft>
                <a:spcPts val="0"/>
              </a:spcAft>
              <a:buClr>
                <a:schemeClr val="dk1"/>
              </a:buClr>
              <a:buSzPts val="2400"/>
              <a:buChar char="•"/>
              <a:defRPr sz="2400"/>
            </a:lvl1pPr>
            <a:lvl2pPr marL="914400" lvl="1" indent="-361950" algn="l">
              <a:lnSpc>
                <a:spcPct val="90000"/>
              </a:lnSpc>
              <a:spcBef>
                <a:spcPts val="375"/>
              </a:spcBef>
              <a:spcAft>
                <a:spcPts val="0"/>
              </a:spcAft>
              <a:buClr>
                <a:schemeClr val="dk1"/>
              </a:buClr>
              <a:buSzPts val="2100"/>
              <a:buChar char="•"/>
              <a:defRPr sz="2100"/>
            </a:lvl2pPr>
            <a:lvl3pPr marL="1371600" lvl="2" indent="-342900" algn="l">
              <a:lnSpc>
                <a:spcPct val="90000"/>
              </a:lnSpc>
              <a:spcBef>
                <a:spcPts val="375"/>
              </a:spcBef>
              <a:spcAft>
                <a:spcPts val="0"/>
              </a:spcAft>
              <a:buClr>
                <a:schemeClr val="dk1"/>
              </a:buClr>
              <a:buSzPts val="1800"/>
              <a:buChar char="•"/>
              <a:defRPr sz="1800"/>
            </a:lvl3pPr>
            <a:lvl4pPr marL="1828800" lvl="3" indent="-323850" algn="l">
              <a:lnSpc>
                <a:spcPct val="90000"/>
              </a:lnSpc>
              <a:spcBef>
                <a:spcPts val="375"/>
              </a:spcBef>
              <a:spcAft>
                <a:spcPts val="0"/>
              </a:spcAft>
              <a:buClr>
                <a:schemeClr val="dk1"/>
              </a:buClr>
              <a:buSzPts val="1500"/>
              <a:buChar char="•"/>
              <a:defRPr sz="1500"/>
            </a:lvl4pPr>
            <a:lvl5pPr marL="2286000" lvl="4" indent="-323850" algn="l">
              <a:lnSpc>
                <a:spcPct val="90000"/>
              </a:lnSpc>
              <a:spcBef>
                <a:spcPts val="375"/>
              </a:spcBef>
              <a:spcAft>
                <a:spcPts val="0"/>
              </a:spcAft>
              <a:buClr>
                <a:schemeClr val="dk1"/>
              </a:buClr>
              <a:buSzPts val="1500"/>
              <a:buChar char="•"/>
              <a:defRPr sz="1500"/>
            </a:lvl5pPr>
            <a:lvl6pPr marL="2743200" lvl="5" indent="-323850" algn="l">
              <a:lnSpc>
                <a:spcPct val="90000"/>
              </a:lnSpc>
              <a:spcBef>
                <a:spcPts val="375"/>
              </a:spcBef>
              <a:spcAft>
                <a:spcPts val="0"/>
              </a:spcAft>
              <a:buClr>
                <a:schemeClr val="dk1"/>
              </a:buClr>
              <a:buSzPts val="1500"/>
              <a:buChar char="•"/>
              <a:defRPr sz="1500"/>
            </a:lvl6pPr>
            <a:lvl7pPr marL="3200400" lvl="6" indent="-323850" algn="l">
              <a:lnSpc>
                <a:spcPct val="90000"/>
              </a:lnSpc>
              <a:spcBef>
                <a:spcPts val="375"/>
              </a:spcBef>
              <a:spcAft>
                <a:spcPts val="0"/>
              </a:spcAft>
              <a:buClr>
                <a:schemeClr val="dk1"/>
              </a:buClr>
              <a:buSzPts val="1500"/>
              <a:buChar char="•"/>
              <a:defRPr sz="1500"/>
            </a:lvl7pPr>
            <a:lvl8pPr marL="3657600" lvl="7" indent="-323850" algn="l">
              <a:lnSpc>
                <a:spcPct val="90000"/>
              </a:lnSpc>
              <a:spcBef>
                <a:spcPts val="375"/>
              </a:spcBef>
              <a:spcAft>
                <a:spcPts val="0"/>
              </a:spcAft>
              <a:buClr>
                <a:schemeClr val="dk1"/>
              </a:buClr>
              <a:buSzPts val="1500"/>
              <a:buChar char="•"/>
              <a:defRPr sz="1500"/>
            </a:lvl8pPr>
            <a:lvl9pPr marL="4114800" lvl="8" indent="-323850" algn="l">
              <a:lnSpc>
                <a:spcPct val="90000"/>
              </a:lnSpc>
              <a:spcBef>
                <a:spcPts val="375"/>
              </a:spcBef>
              <a:spcAft>
                <a:spcPts val="0"/>
              </a:spcAft>
              <a:buClr>
                <a:schemeClr val="dk1"/>
              </a:buClr>
              <a:buSzPts val="1500"/>
              <a:buChar char="•"/>
              <a:defRPr sz="1500"/>
            </a:lvl9pPr>
          </a:lstStyle>
          <a:p>
            <a:endParaRPr/>
          </a:p>
        </p:txBody>
      </p:sp>
      <p:sp>
        <p:nvSpPr>
          <p:cNvPr id="61" name="Google Shape;61;p16"/>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750"/>
              </a:spcBef>
              <a:spcAft>
                <a:spcPts val="0"/>
              </a:spcAft>
              <a:buClr>
                <a:schemeClr val="dk1"/>
              </a:buClr>
              <a:buSzPts val="1200"/>
              <a:buNone/>
              <a:defRPr sz="1200"/>
            </a:lvl1pPr>
            <a:lvl2pPr marL="914400" lvl="1" indent="-228600" algn="l">
              <a:lnSpc>
                <a:spcPct val="90000"/>
              </a:lnSpc>
              <a:spcBef>
                <a:spcPts val="375"/>
              </a:spcBef>
              <a:spcAft>
                <a:spcPts val="0"/>
              </a:spcAft>
              <a:buClr>
                <a:schemeClr val="dk1"/>
              </a:buClr>
              <a:buSzPts val="1050"/>
              <a:buNone/>
              <a:defRPr sz="1050"/>
            </a:lvl2pPr>
            <a:lvl3pPr marL="1371600" lvl="2" indent="-228600" algn="l">
              <a:lnSpc>
                <a:spcPct val="90000"/>
              </a:lnSpc>
              <a:spcBef>
                <a:spcPts val="375"/>
              </a:spcBef>
              <a:spcAft>
                <a:spcPts val="0"/>
              </a:spcAft>
              <a:buClr>
                <a:schemeClr val="dk1"/>
              </a:buClr>
              <a:buSzPts val="900"/>
              <a:buNone/>
              <a:defRPr sz="900"/>
            </a:lvl3pPr>
            <a:lvl4pPr marL="1828800" lvl="3" indent="-228600" algn="l">
              <a:lnSpc>
                <a:spcPct val="90000"/>
              </a:lnSpc>
              <a:spcBef>
                <a:spcPts val="375"/>
              </a:spcBef>
              <a:spcAft>
                <a:spcPts val="0"/>
              </a:spcAft>
              <a:buClr>
                <a:schemeClr val="dk1"/>
              </a:buClr>
              <a:buSzPts val="750"/>
              <a:buNone/>
              <a:defRPr sz="750"/>
            </a:lvl4pPr>
            <a:lvl5pPr marL="2286000" lvl="4" indent="-228600" algn="l">
              <a:lnSpc>
                <a:spcPct val="90000"/>
              </a:lnSpc>
              <a:spcBef>
                <a:spcPts val="375"/>
              </a:spcBef>
              <a:spcAft>
                <a:spcPts val="0"/>
              </a:spcAft>
              <a:buClr>
                <a:schemeClr val="dk1"/>
              </a:buClr>
              <a:buSzPts val="750"/>
              <a:buNone/>
              <a:defRPr sz="750"/>
            </a:lvl5pPr>
            <a:lvl6pPr marL="2743200" lvl="5" indent="-228600" algn="l">
              <a:lnSpc>
                <a:spcPct val="90000"/>
              </a:lnSpc>
              <a:spcBef>
                <a:spcPts val="375"/>
              </a:spcBef>
              <a:spcAft>
                <a:spcPts val="0"/>
              </a:spcAft>
              <a:buClr>
                <a:schemeClr val="dk1"/>
              </a:buClr>
              <a:buSzPts val="750"/>
              <a:buNone/>
              <a:defRPr sz="750"/>
            </a:lvl6pPr>
            <a:lvl7pPr marL="3200400" lvl="6" indent="-228600" algn="l">
              <a:lnSpc>
                <a:spcPct val="90000"/>
              </a:lnSpc>
              <a:spcBef>
                <a:spcPts val="375"/>
              </a:spcBef>
              <a:spcAft>
                <a:spcPts val="0"/>
              </a:spcAft>
              <a:buClr>
                <a:schemeClr val="dk1"/>
              </a:buClr>
              <a:buSzPts val="750"/>
              <a:buNone/>
              <a:defRPr sz="750"/>
            </a:lvl7pPr>
            <a:lvl8pPr marL="3657600" lvl="7" indent="-228600" algn="l">
              <a:lnSpc>
                <a:spcPct val="90000"/>
              </a:lnSpc>
              <a:spcBef>
                <a:spcPts val="375"/>
              </a:spcBef>
              <a:spcAft>
                <a:spcPts val="0"/>
              </a:spcAft>
              <a:buClr>
                <a:schemeClr val="dk1"/>
              </a:buClr>
              <a:buSzPts val="750"/>
              <a:buNone/>
              <a:defRPr sz="750"/>
            </a:lvl8pPr>
            <a:lvl9pPr marL="4114800" lvl="8" indent="-228600" algn="l">
              <a:lnSpc>
                <a:spcPct val="90000"/>
              </a:lnSpc>
              <a:spcBef>
                <a:spcPts val="375"/>
              </a:spcBef>
              <a:spcAft>
                <a:spcPts val="0"/>
              </a:spcAft>
              <a:buClr>
                <a:schemeClr val="dk1"/>
              </a:buClr>
              <a:buSzPts val="750"/>
              <a:buNone/>
              <a:defRPr sz="750"/>
            </a:lvl9pPr>
          </a:lstStyle>
          <a:p>
            <a:endParaRPr/>
          </a:p>
        </p:txBody>
      </p:sp>
      <p:sp>
        <p:nvSpPr>
          <p:cNvPr id="62" name="Google Shape;62;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sz="900">
                <a:solidFill>
                  <a:srgbClr val="898989"/>
                </a:solidFill>
                <a:latin typeface="Calibri"/>
                <a:ea typeface="Calibri"/>
                <a:cs typeface="Calibri"/>
                <a:sym typeface="Calibri"/>
              </a:defRPr>
            </a:lvl1pPr>
            <a:lvl2pPr marL="0" lvl="1" indent="0" algn="r">
              <a:spcBef>
                <a:spcPts val="0"/>
              </a:spcBef>
              <a:spcAft>
                <a:spcPts val="0"/>
              </a:spcAft>
              <a:buNone/>
              <a:defRPr sz="900">
                <a:solidFill>
                  <a:srgbClr val="898989"/>
                </a:solidFill>
                <a:latin typeface="Calibri"/>
                <a:ea typeface="Calibri"/>
                <a:cs typeface="Calibri"/>
                <a:sym typeface="Calibri"/>
              </a:defRPr>
            </a:lvl2pPr>
            <a:lvl3pPr marL="0" lvl="2" indent="0" algn="r">
              <a:spcBef>
                <a:spcPts val="0"/>
              </a:spcBef>
              <a:spcAft>
                <a:spcPts val="0"/>
              </a:spcAft>
              <a:buNone/>
              <a:defRPr sz="900">
                <a:solidFill>
                  <a:srgbClr val="898989"/>
                </a:solidFill>
                <a:latin typeface="Calibri"/>
                <a:ea typeface="Calibri"/>
                <a:cs typeface="Calibri"/>
                <a:sym typeface="Calibri"/>
              </a:defRPr>
            </a:lvl3pPr>
            <a:lvl4pPr marL="0" lvl="3" indent="0" algn="r">
              <a:spcBef>
                <a:spcPts val="0"/>
              </a:spcBef>
              <a:spcAft>
                <a:spcPts val="0"/>
              </a:spcAft>
              <a:buNone/>
              <a:defRPr sz="900">
                <a:solidFill>
                  <a:srgbClr val="898989"/>
                </a:solidFill>
                <a:latin typeface="Calibri"/>
                <a:ea typeface="Calibri"/>
                <a:cs typeface="Calibri"/>
                <a:sym typeface="Calibri"/>
              </a:defRPr>
            </a:lvl4pPr>
            <a:lvl5pPr marL="0" lvl="4" indent="0" algn="r">
              <a:spcBef>
                <a:spcPts val="0"/>
              </a:spcBef>
              <a:spcAft>
                <a:spcPts val="0"/>
              </a:spcAft>
              <a:buNone/>
              <a:defRPr sz="900">
                <a:solidFill>
                  <a:srgbClr val="898989"/>
                </a:solidFill>
                <a:latin typeface="Calibri"/>
                <a:ea typeface="Calibri"/>
                <a:cs typeface="Calibri"/>
                <a:sym typeface="Calibri"/>
              </a:defRPr>
            </a:lvl5pPr>
            <a:lvl6pPr marL="0" lvl="5" indent="0" algn="r">
              <a:spcBef>
                <a:spcPts val="0"/>
              </a:spcBef>
              <a:spcAft>
                <a:spcPts val="0"/>
              </a:spcAft>
              <a:buNone/>
              <a:defRPr sz="900">
                <a:solidFill>
                  <a:srgbClr val="898989"/>
                </a:solidFill>
                <a:latin typeface="Calibri"/>
                <a:ea typeface="Calibri"/>
                <a:cs typeface="Calibri"/>
                <a:sym typeface="Calibri"/>
              </a:defRPr>
            </a:lvl6pPr>
            <a:lvl7pPr marL="0" lvl="6" indent="0" algn="r">
              <a:spcBef>
                <a:spcPts val="0"/>
              </a:spcBef>
              <a:spcAft>
                <a:spcPts val="0"/>
              </a:spcAft>
              <a:buNone/>
              <a:defRPr sz="900">
                <a:solidFill>
                  <a:srgbClr val="898989"/>
                </a:solidFill>
                <a:latin typeface="Calibri"/>
                <a:ea typeface="Calibri"/>
                <a:cs typeface="Calibri"/>
                <a:sym typeface="Calibri"/>
              </a:defRPr>
            </a:lvl7pPr>
            <a:lvl8pPr marL="0" lvl="7" indent="0" algn="r">
              <a:spcBef>
                <a:spcPts val="0"/>
              </a:spcBef>
              <a:spcAft>
                <a:spcPts val="0"/>
              </a:spcAft>
              <a:buNone/>
              <a:defRPr sz="900">
                <a:solidFill>
                  <a:srgbClr val="898989"/>
                </a:solidFill>
                <a:latin typeface="Calibri"/>
                <a:ea typeface="Calibri"/>
                <a:cs typeface="Calibri"/>
                <a:sym typeface="Calibri"/>
              </a:defRPr>
            </a:lvl8pPr>
            <a:lvl9pPr marL="0" lvl="8" indent="0" algn="r">
              <a:spcBef>
                <a:spcPts val="0"/>
              </a:spcBef>
              <a:spcAft>
                <a:spcPts val="0"/>
              </a:spcAft>
              <a:buNone/>
              <a:defRPr sz="900">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‹nº›</a:t>
            </a:fld>
            <a:endParaRPr/>
          </a:p>
        </p:txBody>
      </p:sp>
    </p:spTree>
    <p:extLst>
      <p:ext uri="{BB962C8B-B14F-4D97-AF65-F5344CB8AC3E}">
        <p14:creationId xmlns:p14="http://schemas.microsoft.com/office/powerpoint/2010/main" val="3166446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idx="1"/>
          </p:nvPr>
        </p:nvSpPr>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lvl1pPr>
              <a:defRPr/>
            </a:lvl1pPr>
          </a:lstStyle>
          <a:p>
            <a:pPr>
              <a:defRPr/>
            </a:pPr>
            <a:fld id="{37BC4894-C80B-4BFD-A64C-B1CD5D43FA6A}" type="datetimeFigureOut">
              <a:rPr lang="pt-BR"/>
              <a:pPr>
                <a:defRPr/>
              </a:pPr>
              <a:t>21/01/2025</a:t>
            </a:fld>
            <a:endParaRPr lang="pt-BR"/>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p:txBody>
          <a:bodyPr/>
          <a:lstStyle>
            <a:lvl1pPr>
              <a:defRPr/>
            </a:lvl1pPr>
          </a:lstStyle>
          <a:p>
            <a:fld id="{BD52757D-CAC0-47C5-9EF4-2877D9AF203B}" type="slidenum">
              <a:rPr lang="pt-BR" altLang="pt-BR"/>
              <a:pPr/>
              <a:t>‹nº›</a:t>
            </a:fld>
            <a:endParaRPr lang="pt-BR" altLang="pt-BR"/>
          </a:p>
        </p:txBody>
      </p:sp>
    </p:spTree>
    <p:extLst>
      <p:ext uri="{BB962C8B-B14F-4D97-AF65-F5344CB8AC3E}">
        <p14:creationId xmlns:p14="http://schemas.microsoft.com/office/powerpoint/2010/main" val="207447441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Imagem com Legenda" type="picTx">
  <p:cSld name="Imagem com Legenda">
    <p:spTree>
      <p:nvGrpSpPr>
        <p:cNvPr id="1" name="Shape 65"/>
        <p:cNvGrpSpPr/>
        <p:nvPr/>
      </p:nvGrpSpPr>
      <p:grpSpPr>
        <a:xfrm>
          <a:off x="0" y="0"/>
          <a:ext cx="0" cy="0"/>
          <a:chOff x="0" y="0"/>
          <a:chExt cx="0" cy="0"/>
        </a:xfrm>
      </p:grpSpPr>
      <p:sp>
        <p:nvSpPr>
          <p:cNvPr id="66" name="Google Shape;66;p17"/>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SzPts val="1400"/>
              <a:buNone/>
              <a:defRPr sz="2400"/>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67" name="Google Shape;67;p17"/>
          <p:cNvSpPr>
            <a:spLocks noGrp="1"/>
          </p:cNvSpPr>
          <p:nvPr>
            <p:ph type="pic" idx="2"/>
          </p:nvPr>
        </p:nvSpPr>
        <p:spPr>
          <a:xfrm>
            <a:off x="5183188" y="987427"/>
            <a:ext cx="6172200" cy="4873625"/>
          </a:xfrm>
          <a:prstGeom prst="rect">
            <a:avLst/>
          </a:prstGeom>
          <a:noFill/>
          <a:ln>
            <a:noFill/>
          </a:ln>
        </p:spPr>
      </p:sp>
      <p:sp>
        <p:nvSpPr>
          <p:cNvPr id="68" name="Google Shape;68;p17"/>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750"/>
              </a:spcBef>
              <a:spcAft>
                <a:spcPts val="0"/>
              </a:spcAft>
              <a:buClr>
                <a:schemeClr val="dk1"/>
              </a:buClr>
              <a:buSzPts val="1200"/>
              <a:buNone/>
              <a:defRPr sz="1200"/>
            </a:lvl1pPr>
            <a:lvl2pPr marL="914400" lvl="1" indent="-228600" algn="l">
              <a:lnSpc>
                <a:spcPct val="90000"/>
              </a:lnSpc>
              <a:spcBef>
                <a:spcPts val="375"/>
              </a:spcBef>
              <a:spcAft>
                <a:spcPts val="0"/>
              </a:spcAft>
              <a:buClr>
                <a:schemeClr val="dk1"/>
              </a:buClr>
              <a:buSzPts val="1050"/>
              <a:buNone/>
              <a:defRPr sz="1050"/>
            </a:lvl2pPr>
            <a:lvl3pPr marL="1371600" lvl="2" indent="-228600" algn="l">
              <a:lnSpc>
                <a:spcPct val="90000"/>
              </a:lnSpc>
              <a:spcBef>
                <a:spcPts val="375"/>
              </a:spcBef>
              <a:spcAft>
                <a:spcPts val="0"/>
              </a:spcAft>
              <a:buClr>
                <a:schemeClr val="dk1"/>
              </a:buClr>
              <a:buSzPts val="900"/>
              <a:buNone/>
              <a:defRPr sz="900"/>
            </a:lvl3pPr>
            <a:lvl4pPr marL="1828800" lvl="3" indent="-228600" algn="l">
              <a:lnSpc>
                <a:spcPct val="90000"/>
              </a:lnSpc>
              <a:spcBef>
                <a:spcPts val="375"/>
              </a:spcBef>
              <a:spcAft>
                <a:spcPts val="0"/>
              </a:spcAft>
              <a:buClr>
                <a:schemeClr val="dk1"/>
              </a:buClr>
              <a:buSzPts val="750"/>
              <a:buNone/>
              <a:defRPr sz="750"/>
            </a:lvl4pPr>
            <a:lvl5pPr marL="2286000" lvl="4" indent="-228600" algn="l">
              <a:lnSpc>
                <a:spcPct val="90000"/>
              </a:lnSpc>
              <a:spcBef>
                <a:spcPts val="375"/>
              </a:spcBef>
              <a:spcAft>
                <a:spcPts val="0"/>
              </a:spcAft>
              <a:buClr>
                <a:schemeClr val="dk1"/>
              </a:buClr>
              <a:buSzPts val="750"/>
              <a:buNone/>
              <a:defRPr sz="750"/>
            </a:lvl5pPr>
            <a:lvl6pPr marL="2743200" lvl="5" indent="-228600" algn="l">
              <a:lnSpc>
                <a:spcPct val="90000"/>
              </a:lnSpc>
              <a:spcBef>
                <a:spcPts val="375"/>
              </a:spcBef>
              <a:spcAft>
                <a:spcPts val="0"/>
              </a:spcAft>
              <a:buClr>
                <a:schemeClr val="dk1"/>
              </a:buClr>
              <a:buSzPts val="750"/>
              <a:buNone/>
              <a:defRPr sz="750"/>
            </a:lvl6pPr>
            <a:lvl7pPr marL="3200400" lvl="6" indent="-228600" algn="l">
              <a:lnSpc>
                <a:spcPct val="90000"/>
              </a:lnSpc>
              <a:spcBef>
                <a:spcPts val="375"/>
              </a:spcBef>
              <a:spcAft>
                <a:spcPts val="0"/>
              </a:spcAft>
              <a:buClr>
                <a:schemeClr val="dk1"/>
              </a:buClr>
              <a:buSzPts val="750"/>
              <a:buNone/>
              <a:defRPr sz="750"/>
            </a:lvl7pPr>
            <a:lvl8pPr marL="3657600" lvl="7" indent="-228600" algn="l">
              <a:lnSpc>
                <a:spcPct val="90000"/>
              </a:lnSpc>
              <a:spcBef>
                <a:spcPts val="375"/>
              </a:spcBef>
              <a:spcAft>
                <a:spcPts val="0"/>
              </a:spcAft>
              <a:buClr>
                <a:schemeClr val="dk1"/>
              </a:buClr>
              <a:buSzPts val="750"/>
              <a:buNone/>
              <a:defRPr sz="750"/>
            </a:lvl8pPr>
            <a:lvl9pPr marL="4114800" lvl="8" indent="-228600" algn="l">
              <a:lnSpc>
                <a:spcPct val="90000"/>
              </a:lnSpc>
              <a:spcBef>
                <a:spcPts val="375"/>
              </a:spcBef>
              <a:spcAft>
                <a:spcPts val="0"/>
              </a:spcAft>
              <a:buClr>
                <a:schemeClr val="dk1"/>
              </a:buClr>
              <a:buSzPts val="750"/>
              <a:buNone/>
              <a:defRPr sz="750"/>
            </a:lvl9pPr>
          </a:lstStyle>
          <a:p>
            <a:endParaRPr/>
          </a:p>
        </p:txBody>
      </p:sp>
      <p:sp>
        <p:nvSpPr>
          <p:cNvPr id="69" name="Google Shape;69;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sz="900">
                <a:solidFill>
                  <a:srgbClr val="898989"/>
                </a:solidFill>
                <a:latin typeface="Calibri"/>
                <a:ea typeface="Calibri"/>
                <a:cs typeface="Calibri"/>
                <a:sym typeface="Calibri"/>
              </a:defRPr>
            </a:lvl1pPr>
            <a:lvl2pPr marL="0" lvl="1" indent="0" algn="r">
              <a:spcBef>
                <a:spcPts val="0"/>
              </a:spcBef>
              <a:spcAft>
                <a:spcPts val="0"/>
              </a:spcAft>
              <a:buNone/>
              <a:defRPr sz="900">
                <a:solidFill>
                  <a:srgbClr val="898989"/>
                </a:solidFill>
                <a:latin typeface="Calibri"/>
                <a:ea typeface="Calibri"/>
                <a:cs typeface="Calibri"/>
                <a:sym typeface="Calibri"/>
              </a:defRPr>
            </a:lvl2pPr>
            <a:lvl3pPr marL="0" lvl="2" indent="0" algn="r">
              <a:spcBef>
                <a:spcPts val="0"/>
              </a:spcBef>
              <a:spcAft>
                <a:spcPts val="0"/>
              </a:spcAft>
              <a:buNone/>
              <a:defRPr sz="900">
                <a:solidFill>
                  <a:srgbClr val="898989"/>
                </a:solidFill>
                <a:latin typeface="Calibri"/>
                <a:ea typeface="Calibri"/>
                <a:cs typeface="Calibri"/>
                <a:sym typeface="Calibri"/>
              </a:defRPr>
            </a:lvl3pPr>
            <a:lvl4pPr marL="0" lvl="3" indent="0" algn="r">
              <a:spcBef>
                <a:spcPts val="0"/>
              </a:spcBef>
              <a:spcAft>
                <a:spcPts val="0"/>
              </a:spcAft>
              <a:buNone/>
              <a:defRPr sz="900">
                <a:solidFill>
                  <a:srgbClr val="898989"/>
                </a:solidFill>
                <a:latin typeface="Calibri"/>
                <a:ea typeface="Calibri"/>
                <a:cs typeface="Calibri"/>
                <a:sym typeface="Calibri"/>
              </a:defRPr>
            </a:lvl4pPr>
            <a:lvl5pPr marL="0" lvl="4" indent="0" algn="r">
              <a:spcBef>
                <a:spcPts val="0"/>
              </a:spcBef>
              <a:spcAft>
                <a:spcPts val="0"/>
              </a:spcAft>
              <a:buNone/>
              <a:defRPr sz="900">
                <a:solidFill>
                  <a:srgbClr val="898989"/>
                </a:solidFill>
                <a:latin typeface="Calibri"/>
                <a:ea typeface="Calibri"/>
                <a:cs typeface="Calibri"/>
                <a:sym typeface="Calibri"/>
              </a:defRPr>
            </a:lvl5pPr>
            <a:lvl6pPr marL="0" lvl="5" indent="0" algn="r">
              <a:spcBef>
                <a:spcPts val="0"/>
              </a:spcBef>
              <a:spcAft>
                <a:spcPts val="0"/>
              </a:spcAft>
              <a:buNone/>
              <a:defRPr sz="900">
                <a:solidFill>
                  <a:srgbClr val="898989"/>
                </a:solidFill>
                <a:latin typeface="Calibri"/>
                <a:ea typeface="Calibri"/>
                <a:cs typeface="Calibri"/>
                <a:sym typeface="Calibri"/>
              </a:defRPr>
            </a:lvl6pPr>
            <a:lvl7pPr marL="0" lvl="6" indent="0" algn="r">
              <a:spcBef>
                <a:spcPts val="0"/>
              </a:spcBef>
              <a:spcAft>
                <a:spcPts val="0"/>
              </a:spcAft>
              <a:buNone/>
              <a:defRPr sz="900">
                <a:solidFill>
                  <a:srgbClr val="898989"/>
                </a:solidFill>
                <a:latin typeface="Calibri"/>
                <a:ea typeface="Calibri"/>
                <a:cs typeface="Calibri"/>
                <a:sym typeface="Calibri"/>
              </a:defRPr>
            </a:lvl7pPr>
            <a:lvl8pPr marL="0" lvl="7" indent="0" algn="r">
              <a:spcBef>
                <a:spcPts val="0"/>
              </a:spcBef>
              <a:spcAft>
                <a:spcPts val="0"/>
              </a:spcAft>
              <a:buNone/>
              <a:defRPr sz="900">
                <a:solidFill>
                  <a:srgbClr val="898989"/>
                </a:solidFill>
                <a:latin typeface="Calibri"/>
                <a:ea typeface="Calibri"/>
                <a:cs typeface="Calibri"/>
                <a:sym typeface="Calibri"/>
              </a:defRPr>
            </a:lvl8pPr>
            <a:lvl9pPr marL="0" lvl="8" indent="0" algn="r">
              <a:spcBef>
                <a:spcPts val="0"/>
              </a:spcBef>
              <a:spcAft>
                <a:spcPts val="0"/>
              </a:spcAft>
              <a:buNone/>
              <a:defRPr sz="900">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‹nº›</a:t>
            </a:fld>
            <a:endParaRPr/>
          </a:p>
        </p:txBody>
      </p:sp>
    </p:spTree>
    <p:extLst>
      <p:ext uri="{BB962C8B-B14F-4D97-AF65-F5344CB8AC3E}">
        <p14:creationId xmlns:p14="http://schemas.microsoft.com/office/powerpoint/2010/main" val="344740552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ítulo e Texto Vertical" type="vertTx">
  <p:cSld name="Título e Texto Vertical">
    <p:spTree>
      <p:nvGrpSpPr>
        <p:cNvPr id="1" name="Shape 72"/>
        <p:cNvGrpSpPr/>
        <p:nvPr/>
      </p:nvGrpSpPr>
      <p:grpSpPr>
        <a:xfrm>
          <a:off x="0" y="0"/>
          <a:ext cx="0" cy="0"/>
          <a:chOff x="0" y="0"/>
          <a:chExt cx="0" cy="0"/>
        </a:xfrm>
      </p:grpSpPr>
      <p:sp>
        <p:nvSpPr>
          <p:cNvPr id="73" name="Google Shape;73;p1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74" name="Google Shape;74;p18"/>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75" name="Google Shape;75;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sz="900">
                <a:solidFill>
                  <a:srgbClr val="898989"/>
                </a:solidFill>
                <a:latin typeface="Calibri"/>
                <a:ea typeface="Calibri"/>
                <a:cs typeface="Calibri"/>
                <a:sym typeface="Calibri"/>
              </a:defRPr>
            </a:lvl1pPr>
            <a:lvl2pPr marL="0" lvl="1" indent="0" algn="r">
              <a:spcBef>
                <a:spcPts val="0"/>
              </a:spcBef>
              <a:spcAft>
                <a:spcPts val="0"/>
              </a:spcAft>
              <a:buNone/>
              <a:defRPr sz="900">
                <a:solidFill>
                  <a:srgbClr val="898989"/>
                </a:solidFill>
                <a:latin typeface="Calibri"/>
                <a:ea typeface="Calibri"/>
                <a:cs typeface="Calibri"/>
                <a:sym typeface="Calibri"/>
              </a:defRPr>
            </a:lvl2pPr>
            <a:lvl3pPr marL="0" lvl="2" indent="0" algn="r">
              <a:spcBef>
                <a:spcPts val="0"/>
              </a:spcBef>
              <a:spcAft>
                <a:spcPts val="0"/>
              </a:spcAft>
              <a:buNone/>
              <a:defRPr sz="900">
                <a:solidFill>
                  <a:srgbClr val="898989"/>
                </a:solidFill>
                <a:latin typeface="Calibri"/>
                <a:ea typeface="Calibri"/>
                <a:cs typeface="Calibri"/>
                <a:sym typeface="Calibri"/>
              </a:defRPr>
            </a:lvl3pPr>
            <a:lvl4pPr marL="0" lvl="3" indent="0" algn="r">
              <a:spcBef>
                <a:spcPts val="0"/>
              </a:spcBef>
              <a:spcAft>
                <a:spcPts val="0"/>
              </a:spcAft>
              <a:buNone/>
              <a:defRPr sz="900">
                <a:solidFill>
                  <a:srgbClr val="898989"/>
                </a:solidFill>
                <a:latin typeface="Calibri"/>
                <a:ea typeface="Calibri"/>
                <a:cs typeface="Calibri"/>
                <a:sym typeface="Calibri"/>
              </a:defRPr>
            </a:lvl4pPr>
            <a:lvl5pPr marL="0" lvl="4" indent="0" algn="r">
              <a:spcBef>
                <a:spcPts val="0"/>
              </a:spcBef>
              <a:spcAft>
                <a:spcPts val="0"/>
              </a:spcAft>
              <a:buNone/>
              <a:defRPr sz="900">
                <a:solidFill>
                  <a:srgbClr val="898989"/>
                </a:solidFill>
                <a:latin typeface="Calibri"/>
                <a:ea typeface="Calibri"/>
                <a:cs typeface="Calibri"/>
                <a:sym typeface="Calibri"/>
              </a:defRPr>
            </a:lvl5pPr>
            <a:lvl6pPr marL="0" lvl="5" indent="0" algn="r">
              <a:spcBef>
                <a:spcPts val="0"/>
              </a:spcBef>
              <a:spcAft>
                <a:spcPts val="0"/>
              </a:spcAft>
              <a:buNone/>
              <a:defRPr sz="900">
                <a:solidFill>
                  <a:srgbClr val="898989"/>
                </a:solidFill>
                <a:latin typeface="Calibri"/>
                <a:ea typeface="Calibri"/>
                <a:cs typeface="Calibri"/>
                <a:sym typeface="Calibri"/>
              </a:defRPr>
            </a:lvl6pPr>
            <a:lvl7pPr marL="0" lvl="6" indent="0" algn="r">
              <a:spcBef>
                <a:spcPts val="0"/>
              </a:spcBef>
              <a:spcAft>
                <a:spcPts val="0"/>
              </a:spcAft>
              <a:buNone/>
              <a:defRPr sz="900">
                <a:solidFill>
                  <a:srgbClr val="898989"/>
                </a:solidFill>
                <a:latin typeface="Calibri"/>
                <a:ea typeface="Calibri"/>
                <a:cs typeface="Calibri"/>
                <a:sym typeface="Calibri"/>
              </a:defRPr>
            </a:lvl7pPr>
            <a:lvl8pPr marL="0" lvl="7" indent="0" algn="r">
              <a:spcBef>
                <a:spcPts val="0"/>
              </a:spcBef>
              <a:spcAft>
                <a:spcPts val="0"/>
              </a:spcAft>
              <a:buNone/>
              <a:defRPr sz="900">
                <a:solidFill>
                  <a:srgbClr val="898989"/>
                </a:solidFill>
                <a:latin typeface="Calibri"/>
                <a:ea typeface="Calibri"/>
                <a:cs typeface="Calibri"/>
                <a:sym typeface="Calibri"/>
              </a:defRPr>
            </a:lvl8pPr>
            <a:lvl9pPr marL="0" lvl="8" indent="0" algn="r">
              <a:spcBef>
                <a:spcPts val="0"/>
              </a:spcBef>
              <a:spcAft>
                <a:spcPts val="0"/>
              </a:spcAft>
              <a:buNone/>
              <a:defRPr sz="900">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‹nº›</a:t>
            </a:fld>
            <a:endParaRPr/>
          </a:p>
        </p:txBody>
      </p:sp>
    </p:spTree>
    <p:extLst>
      <p:ext uri="{BB962C8B-B14F-4D97-AF65-F5344CB8AC3E}">
        <p14:creationId xmlns:p14="http://schemas.microsoft.com/office/powerpoint/2010/main" val="29855655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Texto e Título Vertical" type="vertTitleAndTx">
  <p:cSld name="Texto e Título Vertical">
    <p:spTree>
      <p:nvGrpSpPr>
        <p:cNvPr id="1" name="Shape 78"/>
        <p:cNvGrpSpPr/>
        <p:nvPr/>
      </p:nvGrpSpPr>
      <p:grpSpPr>
        <a:xfrm>
          <a:off x="0" y="0"/>
          <a:ext cx="0" cy="0"/>
          <a:chOff x="0" y="0"/>
          <a:chExt cx="0" cy="0"/>
        </a:xfrm>
      </p:grpSpPr>
      <p:sp>
        <p:nvSpPr>
          <p:cNvPr id="79" name="Google Shape;79;p19"/>
          <p:cNvSpPr txBox="1">
            <a:spLocks noGrp="1"/>
          </p:cNvSpPr>
          <p:nvPr>
            <p:ph type="title"/>
          </p:nvPr>
        </p:nvSpPr>
        <p:spPr>
          <a:xfrm rot="5400000">
            <a:off x="7133432" y="1956594"/>
            <a:ext cx="5811838" cy="2628900"/>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80" name="Google Shape;80;p19"/>
          <p:cNvSpPr txBox="1">
            <a:spLocks noGrp="1"/>
          </p:cNvSpPr>
          <p:nvPr>
            <p:ph type="body" idx="1"/>
          </p:nvPr>
        </p:nvSpPr>
        <p:spPr>
          <a:xfrm rot="5400000">
            <a:off x="1799432" y="-596106"/>
            <a:ext cx="5811838" cy="7734300"/>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81" name="Google Shape;81;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sz="900">
                <a:solidFill>
                  <a:srgbClr val="898989"/>
                </a:solidFill>
                <a:latin typeface="Calibri"/>
                <a:ea typeface="Calibri"/>
                <a:cs typeface="Calibri"/>
                <a:sym typeface="Calibri"/>
              </a:defRPr>
            </a:lvl1pPr>
            <a:lvl2pPr marL="0" lvl="1" indent="0" algn="r">
              <a:spcBef>
                <a:spcPts val="0"/>
              </a:spcBef>
              <a:spcAft>
                <a:spcPts val="0"/>
              </a:spcAft>
              <a:buNone/>
              <a:defRPr sz="900">
                <a:solidFill>
                  <a:srgbClr val="898989"/>
                </a:solidFill>
                <a:latin typeface="Calibri"/>
                <a:ea typeface="Calibri"/>
                <a:cs typeface="Calibri"/>
                <a:sym typeface="Calibri"/>
              </a:defRPr>
            </a:lvl2pPr>
            <a:lvl3pPr marL="0" lvl="2" indent="0" algn="r">
              <a:spcBef>
                <a:spcPts val="0"/>
              </a:spcBef>
              <a:spcAft>
                <a:spcPts val="0"/>
              </a:spcAft>
              <a:buNone/>
              <a:defRPr sz="900">
                <a:solidFill>
                  <a:srgbClr val="898989"/>
                </a:solidFill>
                <a:latin typeface="Calibri"/>
                <a:ea typeface="Calibri"/>
                <a:cs typeface="Calibri"/>
                <a:sym typeface="Calibri"/>
              </a:defRPr>
            </a:lvl3pPr>
            <a:lvl4pPr marL="0" lvl="3" indent="0" algn="r">
              <a:spcBef>
                <a:spcPts val="0"/>
              </a:spcBef>
              <a:spcAft>
                <a:spcPts val="0"/>
              </a:spcAft>
              <a:buNone/>
              <a:defRPr sz="900">
                <a:solidFill>
                  <a:srgbClr val="898989"/>
                </a:solidFill>
                <a:latin typeface="Calibri"/>
                <a:ea typeface="Calibri"/>
                <a:cs typeface="Calibri"/>
                <a:sym typeface="Calibri"/>
              </a:defRPr>
            </a:lvl4pPr>
            <a:lvl5pPr marL="0" lvl="4" indent="0" algn="r">
              <a:spcBef>
                <a:spcPts val="0"/>
              </a:spcBef>
              <a:spcAft>
                <a:spcPts val="0"/>
              </a:spcAft>
              <a:buNone/>
              <a:defRPr sz="900">
                <a:solidFill>
                  <a:srgbClr val="898989"/>
                </a:solidFill>
                <a:latin typeface="Calibri"/>
                <a:ea typeface="Calibri"/>
                <a:cs typeface="Calibri"/>
                <a:sym typeface="Calibri"/>
              </a:defRPr>
            </a:lvl5pPr>
            <a:lvl6pPr marL="0" lvl="5" indent="0" algn="r">
              <a:spcBef>
                <a:spcPts val="0"/>
              </a:spcBef>
              <a:spcAft>
                <a:spcPts val="0"/>
              </a:spcAft>
              <a:buNone/>
              <a:defRPr sz="900">
                <a:solidFill>
                  <a:srgbClr val="898989"/>
                </a:solidFill>
                <a:latin typeface="Calibri"/>
                <a:ea typeface="Calibri"/>
                <a:cs typeface="Calibri"/>
                <a:sym typeface="Calibri"/>
              </a:defRPr>
            </a:lvl6pPr>
            <a:lvl7pPr marL="0" lvl="6" indent="0" algn="r">
              <a:spcBef>
                <a:spcPts val="0"/>
              </a:spcBef>
              <a:spcAft>
                <a:spcPts val="0"/>
              </a:spcAft>
              <a:buNone/>
              <a:defRPr sz="900">
                <a:solidFill>
                  <a:srgbClr val="898989"/>
                </a:solidFill>
                <a:latin typeface="Calibri"/>
                <a:ea typeface="Calibri"/>
                <a:cs typeface="Calibri"/>
                <a:sym typeface="Calibri"/>
              </a:defRPr>
            </a:lvl7pPr>
            <a:lvl8pPr marL="0" lvl="7" indent="0" algn="r">
              <a:spcBef>
                <a:spcPts val="0"/>
              </a:spcBef>
              <a:spcAft>
                <a:spcPts val="0"/>
              </a:spcAft>
              <a:buNone/>
              <a:defRPr sz="900">
                <a:solidFill>
                  <a:srgbClr val="898989"/>
                </a:solidFill>
                <a:latin typeface="Calibri"/>
                <a:ea typeface="Calibri"/>
                <a:cs typeface="Calibri"/>
                <a:sym typeface="Calibri"/>
              </a:defRPr>
            </a:lvl8pPr>
            <a:lvl9pPr marL="0" lvl="8" indent="0" algn="r">
              <a:spcBef>
                <a:spcPts val="0"/>
              </a:spcBef>
              <a:spcAft>
                <a:spcPts val="0"/>
              </a:spcAft>
              <a:buNone/>
              <a:defRPr sz="900">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‹nº›</a:t>
            </a:fld>
            <a:endParaRPr/>
          </a:p>
        </p:txBody>
      </p:sp>
    </p:spTree>
    <p:extLst>
      <p:ext uri="{BB962C8B-B14F-4D97-AF65-F5344CB8AC3E}">
        <p14:creationId xmlns:p14="http://schemas.microsoft.com/office/powerpoint/2010/main" val="26711541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831851" y="1709740"/>
            <a:ext cx="10515600" cy="2852737"/>
          </a:xfrm>
        </p:spPr>
        <p:txBody>
          <a:bodyPr anchor="b"/>
          <a:lstStyle>
            <a:lvl1pPr>
              <a:defRPr sz="4500"/>
            </a:lvl1pPr>
          </a:lstStyle>
          <a:p>
            <a:r>
              <a:rPr lang="pt-BR"/>
              <a:t>Clique para editar o título mestre</a:t>
            </a:r>
          </a:p>
        </p:txBody>
      </p:sp>
      <p:sp>
        <p:nvSpPr>
          <p:cNvPr id="3" name="Espaço Reservado para Texto 2"/>
          <p:cNvSpPr>
            <a:spLocks noGrp="1"/>
          </p:cNvSpPr>
          <p:nvPr>
            <p:ph type="body" idx="1"/>
          </p:nvPr>
        </p:nvSpPr>
        <p:spPr>
          <a:xfrm>
            <a:off x="831851" y="4589465"/>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pt-BR"/>
              <a:t>Editar estilos de texto Mestre</a:t>
            </a:r>
          </a:p>
        </p:txBody>
      </p:sp>
      <p:sp>
        <p:nvSpPr>
          <p:cNvPr id="4" name="Espaço Reservado para Data 3"/>
          <p:cNvSpPr>
            <a:spLocks noGrp="1"/>
          </p:cNvSpPr>
          <p:nvPr>
            <p:ph type="dt" sz="half" idx="10"/>
          </p:nvPr>
        </p:nvSpPr>
        <p:spPr/>
        <p:txBody>
          <a:bodyPr/>
          <a:lstStyle>
            <a:lvl1pPr>
              <a:defRPr/>
            </a:lvl1pPr>
          </a:lstStyle>
          <a:p>
            <a:pPr>
              <a:defRPr/>
            </a:pPr>
            <a:fld id="{872623EE-55B7-4262-9005-DAE16B3ACE74}" type="datetimeFigureOut">
              <a:rPr lang="pt-BR"/>
              <a:pPr>
                <a:defRPr/>
              </a:pPr>
              <a:t>21/01/2025</a:t>
            </a:fld>
            <a:endParaRPr lang="pt-BR"/>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p:txBody>
          <a:bodyPr/>
          <a:lstStyle>
            <a:lvl1pPr>
              <a:defRPr/>
            </a:lvl1pPr>
          </a:lstStyle>
          <a:p>
            <a:fld id="{6D485670-546A-4541-9217-DC4669329136}" type="slidenum">
              <a:rPr lang="pt-BR" altLang="pt-BR"/>
              <a:pPr/>
              <a:t>‹nº›</a:t>
            </a:fld>
            <a:endParaRPr lang="pt-BR" altLang="pt-BR"/>
          </a:p>
        </p:txBody>
      </p:sp>
    </p:spTree>
    <p:extLst>
      <p:ext uri="{BB962C8B-B14F-4D97-AF65-F5344CB8AC3E}">
        <p14:creationId xmlns:p14="http://schemas.microsoft.com/office/powerpoint/2010/main" val="20542403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sz="half" idx="1"/>
          </p:nvPr>
        </p:nvSpPr>
        <p:spPr>
          <a:xfrm>
            <a:off x="838200" y="1825625"/>
            <a:ext cx="5181600" cy="435133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half" idx="2"/>
          </p:nvPr>
        </p:nvSpPr>
        <p:spPr>
          <a:xfrm>
            <a:off x="6172200" y="1825625"/>
            <a:ext cx="5181600" cy="435133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3"/>
          <p:cNvSpPr>
            <a:spLocks noGrp="1"/>
          </p:cNvSpPr>
          <p:nvPr>
            <p:ph type="dt" sz="half" idx="10"/>
          </p:nvPr>
        </p:nvSpPr>
        <p:spPr/>
        <p:txBody>
          <a:bodyPr/>
          <a:lstStyle>
            <a:lvl1pPr>
              <a:defRPr/>
            </a:lvl1pPr>
          </a:lstStyle>
          <a:p>
            <a:pPr>
              <a:defRPr/>
            </a:pPr>
            <a:fld id="{966C3AC6-71C5-4C88-AA37-ECE0094DEB82}" type="datetimeFigureOut">
              <a:rPr lang="pt-BR"/>
              <a:pPr>
                <a:defRPr/>
              </a:pPr>
              <a:t>21/01/2025</a:t>
            </a:fld>
            <a:endParaRPr lang="pt-BR"/>
          </a:p>
        </p:txBody>
      </p:sp>
      <p:sp>
        <p:nvSpPr>
          <p:cNvPr id="6" name="Espaço Reservado para Rodapé 4"/>
          <p:cNvSpPr>
            <a:spLocks noGrp="1"/>
          </p:cNvSpPr>
          <p:nvPr>
            <p:ph type="ftr" sz="quarter" idx="11"/>
          </p:nvPr>
        </p:nvSpPr>
        <p:spPr/>
        <p:txBody>
          <a:bodyPr/>
          <a:lstStyle>
            <a:lvl1pPr>
              <a:defRPr/>
            </a:lvl1pPr>
          </a:lstStyle>
          <a:p>
            <a:pPr>
              <a:defRPr/>
            </a:pPr>
            <a:endParaRPr lang="pt-BR"/>
          </a:p>
        </p:txBody>
      </p:sp>
      <p:sp>
        <p:nvSpPr>
          <p:cNvPr id="7" name="Espaço Reservado para Número de Slide 5"/>
          <p:cNvSpPr>
            <a:spLocks noGrp="1"/>
          </p:cNvSpPr>
          <p:nvPr>
            <p:ph type="sldNum" sz="quarter" idx="12"/>
          </p:nvPr>
        </p:nvSpPr>
        <p:spPr/>
        <p:txBody>
          <a:bodyPr/>
          <a:lstStyle>
            <a:lvl1pPr>
              <a:defRPr/>
            </a:lvl1pPr>
          </a:lstStyle>
          <a:p>
            <a:fld id="{594C6D17-3504-45A6-A9BD-0E4ECA4AB290}" type="slidenum">
              <a:rPr lang="pt-BR" altLang="pt-BR"/>
              <a:pPr/>
              <a:t>‹nº›</a:t>
            </a:fld>
            <a:endParaRPr lang="pt-BR" altLang="pt-BR"/>
          </a:p>
        </p:txBody>
      </p:sp>
    </p:spTree>
    <p:extLst>
      <p:ext uri="{BB962C8B-B14F-4D97-AF65-F5344CB8AC3E}">
        <p14:creationId xmlns:p14="http://schemas.microsoft.com/office/powerpoint/2010/main" val="30976337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7"/>
            <a:ext cx="10515600" cy="1325563"/>
          </a:xfrm>
        </p:spPr>
        <p:txBody>
          <a:bodyPr/>
          <a:lstStyle/>
          <a:p>
            <a:r>
              <a:rPr lang="pt-BR"/>
              <a:t>Clique para editar o título mestre</a:t>
            </a:r>
          </a:p>
        </p:txBody>
      </p:sp>
      <p:sp>
        <p:nvSpPr>
          <p:cNvPr id="3" name="Espaço Reservado para Texto 2"/>
          <p:cNvSpPr>
            <a:spLocks noGrp="1"/>
          </p:cNvSpPr>
          <p:nvPr>
            <p:ph type="body" idx="1"/>
          </p:nvPr>
        </p:nvSpPr>
        <p:spPr>
          <a:xfrm>
            <a:off x="839789" y="1681163"/>
            <a:ext cx="515778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pt-BR"/>
              <a:t>Editar estilos de texto Mestre</a:t>
            </a:r>
          </a:p>
        </p:txBody>
      </p:sp>
      <p:sp>
        <p:nvSpPr>
          <p:cNvPr id="4" name="Espaço Reservado para Conteúdo 3"/>
          <p:cNvSpPr>
            <a:spLocks noGrp="1"/>
          </p:cNvSpPr>
          <p:nvPr>
            <p:ph sz="half" idx="2"/>
          </p:nvPr>
        </p:nvSpPr>
        <p:spPr>
          <a:xfrm>
            <a:off x="839789" y="2505075"/>
            <a:ext cx="5157787" cy="368458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p:cNvSpPr>
            <a:spLocks noGrp="1"/>
          </p:cNvSpPr>
          <p:nvPr>
            <p:ph type="body" sz="quarter" idx="3"/>
          </p:nvPr>
        </p:nvSpPr>
        <p:spPr>
          <a:xfrm>
            <a:off x="6172201" y="1681163"/>
            <a:ext cx="51831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pt-BR"/>
              <a:t>Editar estilos de texto Mestre</a:t>
            </a:r>
          </a:p>
        </p:txBody>
      </p:sp>
      <p:sp>
        <p:nvSpPr>
          <p:cNvPr id="6" name="Espaço Reservado para Conteúdo 5"/>
          <p:cNvSpPr>
            <a:spLocks noGrp="1"/>
          </p:cNvSpPr>
          <p:nvPr>
            <p:ph sz="quarter" idx="4"/>
          </p:nvPr>
        </p:nvSpPr>
        <p:spPr>
          <a:xfrm>
            <a:off x="6172201" y="2505075"/>
            <a:ext cx="5183188" cy="368458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3"/>
          <p:cNvSpPr>
            <a:spLocks noGrp="1"/>
          </p:cNvSpPr>
          <p:nvPr>
            <p:ph type="dt" sz="half" idx="10"/>
          </p:nvPr>
        </p:nvSpPr>
        <p:spPr/>
        <p:txBody>
          <a:bodyPr/>
          <a:lstStyle>
            <a:lvl1pPr>
              <a:defRPr/>
            </a:lvl1pPr>
          </a:lstStyle>
          <a:p>
            <a:pPr>
              <a:defRPr/>
            </a:pPr>
            <a:fld id="{49300145-7CD9-4732-A1D9-6EC1D01BCF38}" type="datetimeFigureOut">
              <a:rPr lang="pt-BR"/>
              <a:pPr>
                <a:defRPr/>
              </a:pPr>
              <a:t>21/01/2025</a:t>
            </a:fld>
            <a:endParaRPr lang="pt-BR"/>
          </a:p>
        </p:txBody>
      </p:sp>
      <p:sp>
        <p:nvSpPr>
          <p:cNvPr id="8" name="Espaço Reservado para Rodapé 4"/>
          <p:cNvSpPr>
            <a:spLocks noGrp="1"/>
          </p:cNvSpPr>
          <p:nvPr>
            <p:ph type="ftr" sz="quarter" idx="11"/>
          </p:nvPr>
        </p:nvSpPr>
        <p:spPr/>
        <p:txBody>
          <a:bodyPr/>
          <a:lstStyle>
            <a:lvl1pPr>
              <a:defRPr/>
            </a:lvl1pPr>
          </a:lstStyle>
          <a:p>
            <a:pPr>
              <a:defRPr/>
            </a:pPr>
            <a:endParaRPr lang="pt-BR"/>
          </a:p>
        </p:txBody>
      </p:sp>
      <p:sp>
        <p:nvSpPr>
          <p:cNvPr id="9" name="Espaço Reservado para Número de Slide 5"/>
          <p:cNvSpPr>
            <a:spLocks noGrp="1"/>
          </p:cNvSpPr>
          <p:nvPr>
            <p:ph type="sldNum" sz="quarter" idx="12"/>
          </p:nvPr>
        </p:nvSpPr>
        <p:spPr/>
        <p:txBody>
          <a:bodyPr/>
          <a:lstStyle>
            <a:lvl1pPr>
              <a:defRPr/>
            </a:lvl1pPr>
          </a:lstStyle>
          <a:p>
            <a:fld id="{0BC6EE44-7291-4CF6-B587-DD71F0ACAE2B}" type="slidenum">
              <a:rPr lang="pt-BR" altLang="pt-BR"/>
              <a:pPr/>
              <a:t>‹nº›</a:t>
            </a:fld>
            <a:endParaRPr lang="pt-BR" altLang="pt-BR"/>
          </a:p>
        </p:txBody>
      </p:sp>
    </p:spTree>
    <p:extLst>
      <p:ext uri="{BB962C8B-B14F-4D97-AF65-F5344CB8AC3E}">
        <p14:creationId xmlns:p14="http://schemas.microsoft.com/office/powerpoint/2010/main" val="28580794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Data 3"/>
          <p:cNvSpPr>
            <a:spLocks noGrp="1"/>
          </p:cNvSpPr>
          <p:nvPr>
            <p:ph type="dt" sz="half" idx="10"/>
          </p:nvPr>
        </p:nvSpPr>
        <p:spPr/>
        <p:txBody>
          <a:bodyPr/>
          <a:lstStyle>
            <a:lvl1pPr>
              <a:defRPr/>
            </a:lvl1pPr>
          </a:lstStyle>
          <a:p>
            <a:pPr>
              <a:defRPr/>
            </a:pPr>
            <a:fld id="{3E62C048-C76D-4E5D-970F-F6746872543B}" type="datetimeFigureOut">
              <a:rPr lang="pt-BR"/>
              <a:pPr>
                <a:defRPr/>
              </a:pPr>
              <a:t>21/01/2025</a:t>
            </a:fld>
            <a:endParaRPr lang="pt-BR"/>
          </a:p>
        </p:txBody>
      </p:sp>
      <p:sp>
        <p:nvSpPr>
          <p:cNvPr id="4" name="Espaço Reservado para Rodapé 4"/>
          <p:cNvSpPr>
            <a:spLocks noGrp="1"/>
          </p:cNvSpPr>
          <p:nvPr>
            <p:ph type="ftr" sz="quarter" idx="11"/>
          </p:nvPr>
        </p:nvSpPr>
        <p:spPr/>
        <p:txBody>
          <a:bodyPr/>
          <a:lstStyle>
            <a:lvl1pPr>
              <a:defRPr/>
            </a:lvl1pPr>
          </a:lstStyle>
          <a:p>
            <a:pPr>
              <a:defRPr/>
            </a:pPr>
            <a:endParaRPr lang="pt-BR"/>
          </a:p>
        </p:txBody>
      </p:sp>
      <p:sp>
        <p:nvSpPr>
          <p:cNvPr id="5" name="Espaço Reservado para Número de Slide 5"/>
          <p:cNvSpPr>
            <a:spLocks noGrp="1"/>
          </p:cNvSpPr>
          <p:nvPr>
            <p:ph type="sldNum" sz="quarter" idx="12"/>
          </p:nvPr>
        </p:nvSpPr>
        <p:spPr/>
        <p:txBody>
          <a:bodyPr/>
          <a:lstStyle>
            <a:lvl1pPr>
              <a:defRPr/>
            </a:lvl1pPr>
          </a:lstStyle>
          <a:p>
            <a:fld id="{2C2F1655-AF49-4F01-9804-A2007D1923D4}" type="slidenum">
              <a:rPr lang="pt-BR" altLang="pt-BR"/>
              <a:pPr/>
              <a:t>‹nº›</a:t>
            </a:fld>
            <a:endParaRPr lang="pt-BR" altLang="pt-BR"/>
          </a:p>
        </p:txBody>
      </p:sp>
    </p:spTree>
    <p:extLst>
      <p:ext uri="{BB962C8B-B14F-4D97-AF65-F5344CB8AC3E}">
        <p14:creationId xmlns:p14="http://schemas.microsoft.com/office/powerpoint/2010/main" val="15109057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3"/>
          <p:cNvSpPr>
            <a:spLocks noGrp="1"/>
          </p:cNvSpPr>
          <p:nvPr>
            <p:ph type="dt" sz="half" idx="10"/>
          </p:nvPr>
        </p:nvSpPr>
        <p:spPr/>
        <p:txBody>
          <a:bodyPr/>
          <a:lstStyle>
            <a:lvl1pPr>
              <a:defRPr/>
            </a:lvl1pPr>
          </a:lstStyle>
          <a:p>
            <a:pPr>
              <a:defRPr/>
            </a:pPr>
            <a:fld id="{189A2FE3-41C7-4DC7-9456-3229E05ECBFA}" type="datetimeFigureOut">
              <a:rPr lang="pt-BR"/>
              <a:pPr>
                <a:defRPr/>
              </a:pPr>
              <a:t>21/01/2025</a:t>
            </a:fld>
            <a:endParaRPr lang="pt-BR"/>
          </a:p>
        </p:txBody>
      </p:sp>
      <p:sp>
        <p:nvSpPr>
          <p:cNvPr id="3" name="Espaço Reservado para Rodapé 4"/>
          <p:cNvSpPr>
            <a:spLocks noGrp="1"/>
          </p:cNvSpPr>
          <p:nvPr>
            <p:ph type="ftr" sz="quarter" idx="11"/>
          </p:nvPr>
        </p:nvSpPr>
        <p:spPr/>
        <p:txBody>
          <a:bodyPr/>
          <a:lstStyle>
            <a:lvl1pPr>
              <a:defRPr/>
            </a:lvl1pPr>
          </a:lstStyle>
          <a:p>
            <a:pPr>
              <a:defRPr/>
            </a:pPr>
            <a:endParaRPr lang="pt-BR"/>
          </a:p>
        </p:txBody>
      </p:sp>
      <p:sp>
        <p:nvSpPr>
          <p:cNvPr id="4" name="Espaço Reservado para Número de Slide 5"/>
          <p:cNvSpPr>
            <a:spLocks noGrp="1"/>
          </p:cNvSpPr>
          <p:nvPr>
            <p:ph type="sldNum" sz="quarter" idx="12"/>
          </p:nvPr>
        </p:nvSpPr>
        <p:spPr/>
        <p:txBody>
          <a:bodyPr/>
          <a:lstStyle>
            <a:lvl1pPr>
              <a:defRPr/>
            </a:lvl1pPr>
          </a:lstStyle>
          <a:p>
            <a:fld id="{6359742E-2CCB-416F-A365-1C5F12536A33}" type="slidenum">
              <a:rPr lang="pt-BR" altLang="pt-BR"/>
              <a:pPr/>
              <a:t>‹nº›</a:t>
            </a:fld>
            <a:endParaRPr lang="pt-BR" altLang="pt-BR"/>
          </a:p>
        </p:txBody>
      </p:sp>
    </p:spTree>
    <p:extLst>
      <p:ext uri="{BB962C8B-B14F-4D97-AF65-F5344CB8AC3E}">
        <p14:creationId xmlns:p14="http://schemas.microsoft.com/office/powerpoint/2010/main" val="2625834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2400"/>
            </a:lvl1pPr>
          </a:lstStyle>
          <a:p>
            <a:r>
              <a:rPr lang="pt-BR"/>
              <a:t>Clique para editar o título mestre</a:t>
            </a:r>
          </a:p>
        </p:txBody>
      </p:sp>
      <p:sp>
        <p:nvSpPr>
          <p:cNvPr id="3" name="Espaço Reservado para Conteúdo 2"/>
          <p:cNvSpPr>
            <a:spLocks noGrp="1"/>
          </p:cNvSpPr>
          <p:nvPr>
            <p:ph idx="1"/>
          </p:nvPr>
        </p:nvSpPr>
        <p:spPr>
          <a:xfrm>
            <a:off x="5183188" y="987427"/>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pt-BR"/>
              <a:t>Editar estilos de texto Mestre</a:t>
            </a:r>
          </a:p>
        </p:txBody>
      </p:sp>
      <p:sp>
        <p:nvSpPr>
          <p:cNvPr id="5" name="Espaço Reservado para Data 3"/>
          <p:cNvSpPr>
            <a:spLocks noGrp="1"/>
          </p:cNvSpPr>
          <p:nvPr>
            <p:ph type="dt" sz="half" idx="10"/>
          </p:nvPr>
        </p:nvSpPr>
        <p:spPr/>
        <p:txBody>
          <a:bodyPr/>
          <a:lstStyle>
            <a:lvl1pPr>
              <a:defRPr/>
            </a:lvl1pPr>
          </a:lstStyle>
          <a:p>
            <a:pPr>
              <a:defRPr/>
            </a:pPr>
            <a:fld id="{6A7C012D-E308-4761-A6E0-4742786EF908}" type="datetimeFigureOut">
              <a:rPr lang="pt-BR"/>
              <a:pPr>
                <a:defRPr/>
              </a:pPr>
              <a:t>21/01/2025</a:t>
            </a:fld>
            <a:endParaRPr lang="pt-BR"/>
          </a:p>
        </p:txBody>
      </p:sp>
      <p:sp>
        <p:nvSpPr>
          <p:cNvPr id="6" name="Espaço Reservado para Rodapé 4"/>
          <p:cNvSpPr>
            <a:spLocks noGrp="1"/>
          </p:cNvSpPr>
          <p:nvPr>
            <p:ph type="ftr" sz="quarter" idx="11"/>
          </p:nvPr>
        </p:nvSpPr>
        <p:spPr/>
        <p:txBody>
          <a:bodyPr/>
          <a:lstStyle>
            <a:lvl1pPr>
              <a:defRPr/>
            </a:lvl1pPr>
          </a:lstStyle>
          <a:p>
            <a:pPr>
              <a:defRPr/>
            </a:pPr>
            <a:endParaRPr lang="pt-BR"/>
          </a:p>
        </p:txBody>
      </p:sp>
      <p:sp>
        <p:nvSpPr>
          <p:cNvPr id="7" name="Espaço Reservado para Número de Slide 5"/>
          <p:cNvSpPr>
            <a:spLocks noGrp="1"/>
          </p:cNvSpPr>
          <p:nvPr>
            <p:ph type="sldNum" sz="quarter" idx="12"/>
          </p:nvPr>
        </p:nvSpPr>
        <p:spPr/>
        <p:txBody>
          <a:bodyPr/>
          <a:lstStyle>
            <a:lvl1pPr>
              <a:defRPr/>
            </a:lvl1pPr>
          </a:lstStyle>
          <a:p>
            <a:fld id="{63A12685-AB31-4562-BD30-9DC10E81D28F}" type="slidenum">
              <a:rPr lang="pt-BR" altLang="pt-BR"/>
              <a:pPr/>
              <a:t>‹nº›</a:t>
            </a:fld>
            <a:endParaRPr lang="pt-BR" altLang="pt-BR"/>
          </a:p>
        </p:txBody>
      </p:sp>
    </p:spTree>
    <p:extLst>
      <p:ext uri="{BB962C8B-B14F-4D97-AF65-F5344CB8AC3E}">
        <p14:creationId xmlns:p14="http://schemas.microsoft.com/office/powerpoint/2010/main" val="25839601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2400"/>
            </a:lvl1pPr>
          </a:lstStyle>
          <a:p>
            <a:r>
              <a:rPr lang="pt-BR"/>
              <a:t>Clique para editar o título mestre</a:t>
            </a:r>
          </a:p>
        </p:txBody>
      </p:sp>
      <p:sp>
        <p:nvSpPr>
          <p:cNvPr id="3" name="Espaço Reservado para Imagem 2"/>
          <p:cNvSpPr>
            <a:spLocks noGrp="1"/>
          </p:cNvSpPr>
          <p:nvPr>
            <p:ph type="pic" idx="1"/>
          </p:nvPr>
        </p:nvSpPr>
        <p:spPr>
          <a:xfrm>
            <a:off x="5183188" y="987427"/>
            <a:ext cx="6172200" cy="4873625"/>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pt-BR" noProof="0"/>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pt-BR"/>
              <a:t>Editar estilos de texto Mestre</a:t>
            </a:r>
          </a:p>
        </p:txBody>
      </p:sp>
      <p:sp>
        <p:nvSpPr>
          <p:cNvPr id="5" name="Espaço Reservado para Data 3"/>
          <p:cNvSpPr>
            <a:spLocks noGrp="1"/>
          </p:cNvSpPr>
          <p:nvPr>
            <p:ph type="dt" sz="half" idx="10"/>
          </p:nvPr>
        </p:nvSpPr>
        <p:spPr/>
        <p:txBody>
          <a:bodyPr/>
          <a:lstStyle>
            <a:lvl1pPr>
              <a:defRPr/>
            </a:lvl1pPr>
          </a:lstStyle>
          <a:p>
            <a:pPr>
              <a:defRPr/>
            </a:pPr>
            <a:fld id="{92D97628-9B7F-4DF6-8547-E544FE82BF07}" type="datetimeFigureOut">
              <a:rPr lang="pt-BR"/>
              <a:pPr>
                <a:defRPr/>
              </a:pPr>
              <a:t>21/01/2025</a:t>
            </a:fld>
            <a:endParaRPr lang="pt-BR"/>
          </a:p>
        </p:txBody>
      </p:sp>
      <p:sp>
        <p:nvSpPr>
          <p:cNvPr id="6" name="Espaço Reservado para Rodapé 4"/>
          <p:cNvSpPr>
            <a:spLocks noGrp="1"/>
          </p:cNvSpPr>
          <p:nvPr>
            <p:ph type="ftr" sz="quarter" idx="11"/>
          </p:nvPr>
        </p:nvSpPr>
        <p:spPr/>
        <p:txBody>
          <a:bodyPr/>
          <a:lstStyle>
            <a:lvl1pPr>
              <a:defRPr/>
            </a:lvl1pPr>
          </a:lstStyle>
          <a:p>
            <a:pPr>
              <a:defRPr/>
            </a:pPr>
            <a:endParaRPr lang="pt-BR"/>
          </a:p>
        </p:txBody>
      </p:sp>
      <p:sp>
        <p:nvSpPr>
          <p:cNvPr id="7" name="Espaço Reservado para Número de Slide 5"/>
          <p:cNvSpPr>
            <a:spLocks noGrp="1"/>
          </p:cNvSpPr>
          <p:nvPr>
            <p:ph type="sldNum" sz="quarter" idx="12"/>
          </p:nvPr>
        </p:nvSpPr>
        <p:spPr/>
        <p:txBody>
          <a:bodyPr/>
          <a:lstStyle>
            <a:lvl1pPr>
              <a:defRPr/>
            </a:lvl1pPr>
          </a:lstStyle>
          <a:p>
            <a:fld id="{97A6270B-F115-4265-AF63-641984AC4529}" type="slidenum">
              <a:rPr lang="pt-BR" altLang="pt-BR"/>
              <a:pPr/>
              <a:t>‹nº›</a:t>
            </a:fld>
            <a:endParaRPr lang="pt-BR" altLang="pt-BR"/>
          </a:p>
        </p:txBody>
      </p:sp>
    </p:spTree>
    <p:extLst>
      <p:ext uri="{BB962C8B-B14F-4D97-AF65-F5344CB8AC3E}">
        <p14:creationId xmlns:p14="http://schemas.microsoft.com/office/powerpoint/2010/main" val="6484816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Espaço Reservado para Título 1"/>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pt-BR" altLang="pt-BR"/>
              <a:t>Clique para editar o título mestre</a:t>
            </a:r>
          </a:p>
        </p:txBody>
      </p:sp>
      <p:sp>
        <p:nvSpPr>
          <p:cNvPr id="1027" name="Espaço Reservado para Texto 2"/>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pt-BR" altLang="pt-BR"/>
              <a:t>Editar estilos de texto Mestre</a:t>
            </a:r>
          </a:p>
          <a:p>
            <a:pPr lvl="1"/>
            <a:r>
              <a:rPr lang="pt-BR" altLang="pt-BR"/>
              <a:t>Segundo nível</a:t>
            </a:r>
          </a:p>
          <a:p>
            <a:pPr lvl="2"/>
            <a:r>
              <a:rPr lang="pt-BR" altLang="pt-BR"/>
              <a:t>Terceiro nível</a:t>
            </a:r>
          </a:p>
          <a:p>
            <a:pPr lvl="3"/>
            <a:r>
              <a:rPr lang="pt-BR" altLang="pt-BR"/>
              <a:t>Quarto nível</a:t>
            </a:r>
          </a:p>
          <a:p>
            <a:pPr lvl="4"/>
            <a:r>
              <a:rPr lang="pt-BR" altLang="pt-BR"/>
              <a:t>Quinto nível</a:t>
            </a:r>
          </a:p>
        </p:txBody>
      </p:sp>
      <p:sp>
        <p:nvSpPr>
          <p:cNvPr id="4" name="Espaço Reservado para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900">
                <a:solidFill>
                  <a:schemeClr val="tx1">
                    <a:tint val="75000"/>
                  </a:schemeClr>
                </a:solidFill>
                <a:latin typeface="+mn-lt"/>
              </a:defRPr>
            </a:lvl1pPr>
          </a:lstStyle>
          <a:p>
            <a:pPr>
              <a:defRPr/>
            </a:pPr>
            <a:fld id="{03E64B43-233A-482F-9E19-446B4AC88DED}" type="datetimeFigureOut">
              <a:rPr lang="pt-BR"/>
              <a:pPr>
                <a:defRPr/>
              </a:pPr>
              <a:t>21/01/2025</a:t>
            </a:fld>
            <a:endParaRPr lang="pt-BR"/>
          </a:p>
        </p:txBody>
      </p:sp>
      <p:sp>
        <p:nvSpPr>
          <p:cNvPr id="5" name="Espaço Reservado para Rodapé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900">
                <a:solidFill>
                  <a:schemeClr val="tx1">
                    <a:tint val="75000"/>
                  </a:schemeClr>
                </a:solidFill>
                <a:latin typeface="+mn-lt"/>
              </a:defRPr>
            </a:lvl1pPr>
          </a:lstStyle>
          <a:p>
            <a:pPr>
              <a:defRPr/>
            </a:pPr>
            <a:endParaRPr lang="pt-BR"/>
          </a:p>
        </p:txBody>
      </p:sp>
      <p:sp>
        <p:nvSpPr>
          <p:cNvPr id="6" name="Espaço Reservado para Número de Slide 5"/>
          <p:cNvSpPr>
            <a:spLocks noGrp="1"/>
          </p:cNvSpPr>
          <p:nvPr>
            <p:ph type="sldNum" sz="quarter" idx="4"/>
          </p:nvPr>
        </p:nvSpPr>
        <p:spPr>
          <a:xfrm>
            <a:off x="8610600" y="6356350"/>
            <a:ext cx="27432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900">
                <a:solidFill>
                  <a:srgbClr val="898989"/>
                </a:solidFill>
              </a:defRPr>
            </a:lvl1pPr>
          </a:lstStyle>
          <a:p>
            <a:fld id="{F813C1E5-52B1-422C-A884-D05A6C3A7376}" type="slidenum">
              <a:rPr lang="pt-BR" altLang="pt-BR"/>
              <a:pPr/>
              <a:t>‹nº›</a:t>
            </a:fld>
            <a:endParaRPr lang="pt-BR" alt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800" rtl="0" eaLnBrk="0" fontAlgn="base" hangingPunct="0">
        <a:lnSpc>
          <a:spcPct val="90000"/>
        </a:lnSpc>
        <a:spcBef>
          <a:spcPct val="0"/>
        </a:spcBef>
        <a:spcAft>
          <a:spcPct val="0"/>
        </a:spcAft>
        <a:defRPr sz="3300"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sz="3300">
          <a:solidFill>
            <a:schemeClr val="tx1"/>
          </a:solidFill>
          <a:latin typeface="Calibri Light" pitchFamily="34" charset="0"/>
        </a:defRPr>
      </a:lvl2pPr>
      <a:lvl3pPr algn="l" defTabSz="685800" rtl="0" eaLnBrk="0" fontAlgn="base" hangingPunct="0">
        <a:lnSpc>
          <a:spcPct val="90000"/>
        </a:lnSpc>
        <a:spcBef>
          <a:spcPct val="0"/>
        </a:spcBef>
        <a:spcAft>
          <a:spcPct val="0"/>
        </a:spcAft>
        <a:defRPr sz="3300">
          <a:solidFill>
            <a:schemeClr val="tx1"/>
          </a:solidFill>
          <a:latin typeface="Calibri Light" pitchFamily="34" charset="0"/>
        </a:defRPr>
      </a:lvl3pPr>
      <a:lvl4pPr algn="l" defTabSz="685800" rtl="0" eaLnBrk="0" fontAlgn="base" hangingPunct="0">
        <a:lnSpc>
          <a:spcPct val="90000"/>
        </a:lnSpc>
        <a:spcBef>
          <a:spcPct val="0"/>
        </a:spcBef>
        <a:spcAft>
          <a:spcPct val="0"/>
        </a:spcAft>
        <a:defRPr sz="3300">
          <a:solidFill>
            <a:schemeClr val="tx1"/>
          </a:solidFill>
          <a:latin typeface="Calibri Light" pitchFamily="34" charset="0"/>
        </a:defRPr>
      </a:lvl4pPr>
      <a:lvl5pPr algn="l" defTabSz="685800" rtl="0" eaLnBrk="0" fontAlgn="base" hangingPunct="0">
        <a:lnSpc>
          <a:spcPct val="90000"/>
        </a:lnSpc>
        <a:spcBef>
          <a:spcPct val="0"/>
        </a:spcBef>
        <a:spcAft>
          <a:spcPct val="0"/>
        </a:spcAft>
        <a:defRPr sz="3300">
          <a:solidFill>
            <a:schemeClr val="tx1"/>
          </a:solidFill>
          <a:latin typeface="Calibri Light" pitchFamily="34" charset="0"/>
        </a:defRPr>
      </a:lvl5pPr>
      <a:lvl6pPr marL="457200" algn="l" defTabSz="685800" rtl="0" fontAlgn="base">
        <a:lnSpc>
          <a:spcPct val="90000"/>
        </a:lnSpc>
        <a:spcBef>
          <a:spcPct val="0"/>
        </a:spcBef>
        <a:spcAft>
          <a:spcPct val="0"/>
        </a:spcAft>
        <a:defRPr sz="3300">
          <a:solidFill>
            <a:schemeClr val="tx1"/>
          </a:solidFill>
          <a:latin typeface="Calibri Light" pitchFamily="34" charset="0"/>
        </a:defRPr>
      </a:lvl6pPr>
      <a:lvl7pPr marL="914400" algn="l" defTabSz="685800" rtl="0" fontAlgn="base">
        <a:lnSpc>
          <a:spcPct val="90000"/>
        </a:lnSpc>
        <a:spcBef>
          <a:spcPct val="0"/>
        </a:spcBef>
        <a:spcAft>
          <a:spcPct val="0"/>
        </a:spcAft>
        <a:defRPr sz="3300">
          <a:solidFill>
            <a:schemeClr val="tx1"/>
          </a:solidFill>
          <a:latin typeface="Calibri Light" pitchFamily="34" charset="0"/>
        </a:defRPr>
      </a:lvl7pPr>
      <a:lvl8pPr marL="1371600" algn="l" defTabSz="685800" rtl="0" fontAlgn="base">
        <a:lnSpc>
          <a:spcPct val="90000"/>
        </a:lnSpc>
        <a:spcBef>
          <a:spcPct val="0"/>
        </a:spcBef>
        <a:spcAft>
          <a:spcPct val="0"/>
        </a:spcAft>
        <a:defRPr sz="3300">
          <a:solidFill>
            <a:schemeClr val="tx1"/>
          </a:solidFill>
          <a:latin typeface="Calibri Light" pitchFamily="34" charset="0"/>
        </a:defRPr>
      </a:lvl8pPr>
      <a:lvl9pPr marL="1828800" algn="l" defTabSz="685800" rtl="0" fontAlgn="base">
        <a:lnSpc>
          <a:spcPct val="90000"/>
        </a:lnSpc>
        <a:spcBef>
          <a:spcPct val="0"/>
        </a:spcBef>
        <a:spcAft>
          <a:spcPct val="0"/>
        </a:spcAft>
        <a:defRPr sz="3300">
          <a:solidFill>
            <a:schemeClr val="tx1"/>
          </a:solidFill>
          <a:latin typeface="Calibri Light" pitchFamily="34" charset="0"/>
        </a:defRPr>
      </a:lvl9pPr>
    </p:titleStyle>
    <p:bodyStyle>
      <a:lvl1pPr marL="171450" indent="-171450" algn="l" defTabSz="685800" rtl="0" eaLnBrk="0" fontAlgn="base" hangingPunct="0">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pt-B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1pPr>
            <a:lvl2pPr marR="0" lvl="1"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2pPr>
            <a:lvl3pPr marR="0" lvl="2"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3pPr>
            <a:lvl4pPr marR="0" lvl="3"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4pPr>
            <a:lvl5pPr marR="0" lvl="4"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5pPr>
            <a:lvl6pPr marR="0" lvl="5"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6pPr>
            <a:lvl7pPr marR="0" lvl="6"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7pPr>
            <a:lvl8pPr marR="0" lvl="7"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8pPr>
            <a:lvl9pPr marR="0" lvl="8" algn="l" rtl="0">
              <a:lnSpc>
                <a:spcPct val="90000"/>
              </a:lnSpc>
              <a:spcBef>
                <a:spcPts val="0"/>
              </a:spcBef>
              <a:spcAft>
                <a:spcPts val="0"/>
              </a:spcAft>
              <a:buSzPts val="1400"/>
              <a:buNone/>
              <a:defRPr sz="3300" b="0" i="0" u="none" strike="noStrike" cap="none">
                <a:solidFill>
                  <a:schemeClr val="dk1"/>
                </a:solidFill>
                <a:latin typeface="Calibri"/>
                <a:ea typeface="Calibri"/>
                <a:cs typeface="Calibri"/>
                <a:sym typeface="Calibri"/>
              </a:defRPr>
            </a:lvl9pPr>
          </a:lstStyle>
          <a:p>
            <a:endParaRPr/>
          </a:p>
        </p:txBody>
      </p:sp>
      <p:sp>
        <p:nvSpPr>
          <p:cNvPr id="11" name="Google Shape;11;p8"/>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lvl1pPr marL="457200" marR="0" lvl="0" indent="-361950" algn="l" rtl="0">
              <a:lnSpc>
                <a:spcPct val="90000"/>
              </a:lnSpc>
              <a:spcBef>
                <a:spcPts val="750"/>
              </a:spcBef>
              <a:spcAft>
                <a:spcPts val="0"/>
              </a:spcAft>
              <a:buClr>
                <a:schemeClr val="dk1"/>
              </a:buClr>
              <a:buSzPts val="2100"/>
              <a:buFont typeface="Arial"/>
              <a:buChar char="•"/>
              <a:defRPr sz="21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3pPr>
            <a:lvl4pPr marL="1828800" marR="0" lvl="3" indent="-311150" algn="l" rtl="0">
              <a:lnSpc>
                <a:spcPct val="90000"/>
              </a:lnSpc>
              <a:spcBef>
                <a:spcPts val="375"/>
              </a:spcBef>
              <a:spcAft>
                <a:spcPts val="0"/>
              </a:spcAft>
              <a:buClr>
                <a:schemeClr val="dk1"/>
              </a:buClr>
              <a:buSzPts val="1300"/>
              <a:buFont typeface="Arial"/>
              <a:buChar char="•"/>
              <a:defRPr sz="1300" b="0" i="0" u="none" strike="noStrike" cap="none">
                <a:solidFill>
                  <a:schemeClr val="dk1"/>
                </a:solidFill>
                <a:latin typeface="Calibri"/>
                <a:ea typeface="Calibri"/>
                <a:cs typeface="Calibri"/>
                <a:sym typeface="Calibri"/>
              </a:defRPr>
            </a:lvl4pPr>
            <a:lvl5pPr marL="2286000" marR="0" lvl="4" indent="-311150" algn="l" rtl="0">
              <a:lnSpc>
                <a:spcPct val="90000"/>
              </a:lnSpc>
              <a:spcBef>
                <a:spcPts val="375"/>
              </a:spcBef>
              <a:spcAft>
                <a:spcPts val="0"/>
              </a:spcAft>
              <a:buClr>
                <a:schemeClr val="dk1"/>
              </a:buClr>
              <a:buSzPts val="1300"/>
              <a:buFont typeface="Arial"/>
              <a:buChar char="•"/>
              <a:defRPr sz="1300" b="0" i="0" u="none" strike="noStrike" cap="none">
                <a:solidFill>
                  <a:schemeClr val="dk1"/>
                </a:solidFill>
                <a:latin typeface="Calibri"/>
                <a:ea typeface="Calibri"/>
                <a:cs typeface="Calibri"/>
                <a:sym typeface="Calibri"/>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9pPr>
          </a:lstStyle>
          <a:p>
            <a:endParaRPr/>
          </a:p>
        </p:txBody>
      </p:sp>
      <p:sp>
        <p:nvSpPr>
          <p:cNvPr id="12" name="Google Shape;12;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9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9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900" b="0" i="0" u="none" strike="noStrike" cap="none">
                <a:solidFill>
                  <a:srgbClr val="898989"/>
                </a:solidFill>
                <a:latin typeface="Calibri"/>
                <a:ea typeface="Calibri"/>
                <a:cs typeface="Calibri"/>
                <a:sym typeface="Calibri"/>
              </a:defRPr>
            </a:lvl1pPr>
            <a:lvl2pPr marL="0" marR="0" lvl="1" indent="0" algn="r" rtl="0">
              <a:spcBef>
                <a:spcPts val="0"/>
              </a:spcBef>
              <a:spcAft>
                <a:spcPts val="0"/>
              </a:spcAft>
              <a:buNone/>
              <a:defRPr sz="900" b="0" i="0" u="none" strike="noStrike" cap="none">
                <a:solidFill>
                  <a:srgbClr val="898989"/>
                </a:solidFill>
                <a:latin typeface="Calibri"/>
                <a:ea typeface="Calibri"/>
                <a:cs typeface="Calibri"/>
                <a:sym typeface="Calibri"/>
              </a:defRPr>
            </a:lvl2pPr>
            <a:lvl3pPr marL="0" marR="0" lvl="2" indent="0" algn="r" rtl="0">
              <a:spcBef>
                <a:spcPts val="0"/>
              </a:spcBef>
              <a:spcAft>
                <a:spcPts val="0"/>
              </a:spcAft>
              <a:buNone/>
              <a:defRPr sz="900" b="0" i="0" u="none" strike="noStrike" cap="none">
                <a:solidFill>
                  <a:srgbClr val="898989"/>
                </a:solidFill>
                <a:latin typeface="Calibri"/>
                <a:ea typeface="Calibri"/>
                <a:cs typeface="Calibri"/>
                <a:sym typeface="Calibri"/>
              </a:defRPr>
            </a:lvl3pPr>
            <a:lvl4pPr marL="0" marR="0" lvl="3" indent="0" algn="r" rtl="0">
              <a:spcBef>
                <a:spcPts val="0"/>
              </a:spcBef>
              <a:spcAft>
                <a:spcPts val="0"/>
              </a:spcAft>
              <a:buNone/>
              <a:defRPr sz="900" b="0" i="0" u="none" strike="noStrike" cap="none">
                <a:solidFill>
                  <a:srgbClr val="898989"/>
                </a:solidFill>
                <a:latin typeface="Calibri"/>
                <a:ea typeface="Calibri"/>
                <a:cs typeface="Calibri"/>
                <a:sym typeface="Calibri"/>
              </a:defRPr>
            </a:lvl4pPr>
            <a:lvl5pPr marL="0" marR="0" lvl="4" indent="0" algn="r" rtl="0">
              <a:spcBef>
                <a:spcPts val="0"/>
              </a:spcBef>
              <a:spcAft>
                <a:spcPts val="0"/>
              </a:spcAft>
              <a:buNone/>
              <a:defRPr sz="900" b="0" i="0" u="none" strike="noStrike" cap="none">
                <a:solidFill>
                  <a:srgbClr val="898989"/>
                </a:solidFill>
                <a:latin typeface="Calibri"/>
                <a:ea typeface="Calibri"/>
                <a:cs typeface="Calibri"/>
                <a:sym typeface="Calibri"/>
              </a:defRPr>
            </a:lvl5pPr>
            <a:lvl6pPr marL="0" marR="0" lvl="5" indent="0" algn="r" rtl="0">
              <a:spcBef>
                <a:spcPts val="0"/>
              </a:spcBef>
              <a:spcAft>
                <a:spcPts val="0"/>
              </a:spcAft>
              <a:buNone/>
              <a:defRPr sz="900" b="0" i="0" u="none" strike="noStrike" cap="none">
                <a:solidFill>
                  <a:srgbClr val="898989"/>
                </a:solidFill>
                <a:latin typeface="Calibri"/>
                <a:ea typeface="Calibri"/>
                <a:cs typeface="Calibri"/>
                <a:sym typeface="Calibri"/>
              </a:defRPr>
            </a:lvl6pPr>
            <a:lvl7pPr marL="0" marR="0" lvl="6" indent="0" algn="r" rtl="0">
              <a:spcBef>
                <a:spcPts val="0"/>
              </a:spcBef>
              <a:spcAft>
                <a:spcPts val="0"/>
              </a:spcAft>
              <a:buNone/>
              <a:defRPr sz="900" b="0" i="0" u="none" strike="noStrike" cap="none">
                <a:solidFill>
                  <a:srgbClr val="898989"/>
                </a:solidFill>
                <a:latin typeface="Calibri"/>
                <a:ea typeface="Calibri"/>
                <a:cs typeface="Calibri"/>
                <a:sym typeface="Calibri"/>
              </a:defRPr>
            </a:lvl7pPr>
            <a:lvl8pPr marL="0" marR="0" lvl="7" indent="0" algn="r" rtl="0">
              <a:spcBef>
                <a:spcPts val="0"/>
              </a:spcBef>
              <a:spcAft>
                <a:spcPts val="0"/>
              </a:spcAft>
              <a:buNone/>
              <a:defRPr sz="900" b="0" i="0" u="none" strike="noStrike" cap="none">
                <a:solidFill>
                  <a:srgbClr val="898989"/>
                </a:solidFill>
                <a:latin typeface="Calibri"/>
                <a:ea typeface="Calibri"/>
                <a:cs typeface="Calibri"/>
                <a:sym typeface="Calibri"/>
              </a:defRPr>
            </a:lvl8pPr>
            <a:lvl9pPr marL="0" marR="0" lvl="8" indent="0" algn="r" rtl="0">
              <a:spcBef>
                <a:spcPts val="0"/>
              </a:spcBef>
              <a:spcAft>
                <a:spcPts val="0"/>
              </a:spcAft>
              <a:buNone/>
              <a:defRPr sz="9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‹nº›</a:t>
            </a:fld>
            <a:endParaRPr/>
          </a:p>
        </p:txBody>
      </p:sp>
    </p:spTree>
    <p:extLst>
      <p:ext uri="{BB962C8B-B14F-4D97-AF65-F5344CB8AC3E}">
        <p14:creationId xmlns:p14="http://schemas.microsoft.com/office/powerpoint/2010/main" val="4198056440"/>
      </p:ext>
    </p:extLst>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microsoft.com/office/2018/10/relationships/comments" Target="../comments/modernComment_189_928529BF.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microsoft.com/office/2018/10/relationships/comments" Target="../comments/modernComment_1CE_3ED7BD51.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microsoft.com/office/2018/10/relationships/comments" Target="../comments/modernComment_1CF_874F01F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microsoft.com/office/2018/10/relationships/comments" Target="../comments/modernComment_164_AB848A5D.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microsoft.com/office/2018/10/relationships/comments" Target="../comments/modernComment_1A3_4E124DA0.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microsoft.com/office/2018/10/relationships/comments" Target="../comments/modernComment_1A4_E56C135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microsoft.com/office/2018/10/relationships/comments" Target="../comments/modernComment_1B1_668A0401.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microsoft.com/office/2018/10/relationships/comments" Target="../comments/modernComment_1B8_6A0109C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microsoft.com/office/2018/10/relationships/comments" Target="../comments/modernComment_1B9_5D76AD21.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microsoft.com/office/2018/10/relationships/comments" Target="../comments/modernComment_1BA_F8704D0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microsoft.com/office/2018/10/relationships/comments" Target="../comments/modernComment_1B4_B3DD75B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image" Target="../media/image1.png"/><Relationship Id="rId2" Type="http://schemas.microsoft.com/office/2018/10/relationships/comments" Target="../comments/modernComment_1B6_8DFD8A39.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microsoft.com/office/2018/10/relationships/comments" Target="../comments/modernComment_165_914F360A.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image" Target="../media/image1.png"/><Relationship Id="rId2" Type="http://schemas.microsoft.com/office/2018/10/relationships/comments" Target="../comments/modernComment_1A7_EBF29ADA.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image" Target="../media/image1.png"/><Relationship Id="rId2" Type="http://schemas.microsoft.com/office/2018/10/relationships/comments" Target="../comments/modernComment_1AA_64FDBB4.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image" Target="../media/image1.png"/><Relationship Id="rId2" Type="http://schemas.microsoft.com/office/2018/10/relationships/comments" Target="../comments/modernComment_194_4BE9D588.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image" Target="../media/image1.png"/><Relationship Id="rId2" Type="http://schemas.microsoft.com/office/2018/10/relationships/comments" Target="../comments/modernComment_168_66A1679D.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3" Type="http://schemas.openxmlformats.org/officeDocument/2006/relationships/image" Target="../media/image1.png"/><Relationship Id="rId2" Type="http://schemas.microsoft.com/office/2018/10/relationships/comments" Target="../comments/modernComment_196_A30E17A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microsoft.com/office/2018/10/relationships/comments" Target="../comments/modernComment_18F_50BD3141.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3" Type="http://schemas.openxmlformats.org/officeDocument/2006/relationships/image" Target="../media/image1.png"/><Relationship Id="rId2" Type="http://schemas.microsoft.com/office/2018/10/relationships/comments" Target="../comments/modernComment_1AB_71724CD4.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3" Type="http://schemas.openxmlformats.org/officeDocument/2006/relationships/image" Target="../media/image1.png"/><Relationship Id="rId2" Type="http://schemas.microsoft.com/office/2018/10/relationships/comments" Target="../comments/modernComment_1AC_2D481D62.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3" Type="http://schemas.openxmlformats.org/officeDocument/2006/relationships/image" Target="../media/image1.png"/><Relationship Id="rId2" Type="http://schemas.microsoft.com/office/2018/10/relationships/comments" Target="../comments/modernComment_1AD_5BA68343.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3" Type="http://schemas.openxmlformats.org/officeDocument/2006/relationships/image" Target="../media/image1.png"/><Relationship Id="rId2" Type="http://schemas.microsoft.com/office/2018/10/relationships/comments" Target="../comments/modernComment_16A_D0829B4C.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3" Type="http://schemas.openxmlformats.org/officeDocument/2006/relationships/image" Target="../media/image1.png"/><Relationship Id="rId2" Type="http://schemas.microsoft.com/office/2018/10/relationships/comments" Target="../comments/modernComment_1D4_9C32811F.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3" Type="http://schemas.openxmlformats.org/officeDocument/2006/relationships/image" Target="../media/image1.png"/><Relationship Id="rId2" Type="http://schemas.microsoft.com/office/2018/10/relationships/comments" Target="../comments/modernComment_1D6_61F2F19D.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3" Type="http://schemas.microsoft.com/office/2018/10/relationships/comments" Target="../comments/modernComment_1BB_AF814FC5.xm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58.xml.rels><?xml version="1.0" encoding="UTF-8" standalone="yes"?>
<Relationships xmlns="http://schemas.openxmlformats.org/package/2006/relationships"><Relationship Id="rId3" Type="http://schemas.openxmlformats.org/officeDocument/2006/relationships/image" Target="../media/image1.png"/><Relationship Id="rId2" Type="http://schemas.microsoft.com/office/2018/10/relationships/comments" Target="../comments/modernComment_1BC_B25D9477.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3" Type="http://schemas.openxmlformats.org/officeDocument/2006/relationships/image" Target="../media/image1.png"/><Relationship Id="rId2" Type="http://schemas.microsoft.com/office/2018/10/relationships/comments" Target="../comments/modernComment_1BD_377D1A58.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microsoft.com/office/2018/10/relationships/comments" Target="../comments/modernComment_1AF_EC3B976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microsoft.com/office/2018/10/relationships/comments" Target="../comments/modernComment_1CB_4E1F8D82.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Retângulo: Cantos Arredondados 2">
            <a:extLst>
              <a:ext uri="{FF2B5EF4-FFF2-40B4-BE49-F238E27FC236}">
                <a16:creationId xmlns:a16="http://schemas.microsoft.com/office/drawing/2014/main" id="{260D43EA-81E2-4B4F-8B6B-30CE3F5DE4CA}"/>
              </a:ext>
            </a:extLst>
          </p:cNvPr>
          <p:cNvSpPr/>
          <p:nvPr/>
        </p:nvSpPr>
        <p:spPr>
          <a:xfrm>
            <a:off x="4257675" y="5420921"/>
            <a:ext cx="3676650" cy="707886"/>
          </a:xfrm>
          <a:prstGeom prst="roundRect">
            <a:avLst/>
          </a:prstGeom>
          <a:solidFill>
            <a:srgbClr val="FFC9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051" name="Retângulo 5"/>
          <p:cNvSpPr>
            <a:spLocks noChangeArrowheads="1"/>
          </p:cNvSpPr>
          <p:nvPr/>
        </p:nvSpPr>
        <p:spPr bwMode="auto">
          <a:xfrm>
            <a:off x="1141364" y="1790700"/>
            <a:ext cx="10098136" cy="4144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lnSpc>
                <a:spcPct val="107000"/>
              </a:lnSpc>
              <a:spcAft>
                <a:spcPts val="800"/>
              </a:spcAft>
            </a:pPr>
            <a:r>
              <a:rPr lang="pt-BR" sz="3200" b="1" dirty="0"/>
              <a:t>Desafio locais para implementação e funcionamento dos Conselhos de Assistência Social (Resolução CNAS nº 100/2023);</a:t>
            </a:r>
          </a:p>
          <a:p>
            <a:pPr marL="457200" indent="-457200" algn="ctr" eaLnBrk="1" hangingPunct="1">
              <a:lnSpc>
                <a:spcPct val="107000"/>
              </a:lnSpc>
              <a:spcAft>
                <a:spcPts val="800"/>
              </a:spcAft>
              <a:buFont typeface="Arial" panose="020B0604020202020204" pitchFamily="34" charset="0"/>
              <a:buChar char="•"/>
            </a:pPr>
            <a:r>
              <a:rPr lang="pt-BR" sz="3200" b="1" dirty="0"/>
              <a:t> </a:t>
            </a:r>
            <a:r>
              <a:rPr lang="pt-BR" sz="3200" dirty="0"/>
              <a:t>Trouxeram os seguintes resultados das Reuniões Regionais de Assistência Social</a:t>
            </a:r>
            <a:r>
              <a:rPr lang="pt-BR" sz="5400" dirty="0"/>
              <a:t>.</a:t>
            </a:r>
          </a:p>
          <a:p>
            <a:pPr algn="ctr" eaLnBrk="1" hangingPunct="1">
              <a:lnSpc>
                <a:spcPct val="107000"/>
              </a:lnSpc>
              <a:spcAft>
                <a:spcPts val="800"/>
              </a:spcAft>
            </a:pPr>
            <a:endParaRPr lang="pt-BR" altLang="pt-BR" sz="5400" b="1" dirty="0">
              <a:solidFill>
                <a:srgbClr val="13174D"/>
              </a:solidFill>
              <a:latin typeface="Dashboard" panose="00000500000000000000" pitchFamily="50" charset="0"/>
            </a:endParaRPr>
          </a:p>
        </p:txBody>
      </p:sp>
      <p:sp>
        <p:nvSpPr>
          <p:cNvPr id="2" name="CaixaDeTexto 1">
            <a:extLst>
              <a:ext uri="{FF2B5EF4-FFF2-40B4-BE49-F238E27FC236}">
                <a16:creationId xmlns:a16="http://schemas.microsoft.com/office/drawing/2014/main" id="{90751D51-9579-40BC-877D-CA4ACBF21FA4}"/>
              </a:ext>
            </a:extLst>
          </p:cNvPr>
          <p:cNvSpPr txBox="1"/>
          <p:nvPr/>
        </p:nvSpPr>
        <p:spPr>
          <a:xfrm>
            <a:off x="4257675" y="5420921"/>
            <a:ext cx="3676650" cy="707886"/>
          </a:xfrm>
          <a:prstGeom prst="rect">
            <a:avLst/>
          </a:prstGeom>
          <a:noFill/>
        </p:spPr>
        <p:txBody>
          <a:bodyPr wrap="square" rtlCol="0">
            <a:spAutoFit/>
          </a:bodyPr>
          <a:lstStyle/>
          <a:p>
            <a:pPr algn="ctr"/>
            <a:r>
              <a:rPr lang="pt-BR" altLang="pt-BR" sz="2000" b="1" dirty="0">
                <a:solidFill>
                  <a:srgbClr val="13174D"/>
                </a:solidFill>
                <a:latin typeface="AmsiPro-Black" panose="020B0A06020201010104" pitchFamily="34" charset="0"/>
                <a:ea typeface="Calibri" panose="020F0502020204030204" pitchFamily="34" charset="0"/>
                <a:cs typeface="Times New Roman" panose="02020603050405020304" pitchFamily="18" charset="0"/>
              </a:rPr>
              <a:t>Conselho Nacional de Assistência Social – CNAS  </a:t>
            </a:r>
          </a:p>
        </p:txBody>
      </p:sp>
      <p:sp>
        <p:nvSpPr>
          <p:cNvPr id="4" name="CaixaDeTexto 3">
            <a:extLst>
              <a:ext uri="{FF2B5EF4-FFF2-40B4-BE49-F238E27FC236}">
                <a16:creationId xmlns:a16="http://schemas.microsoft.com/office/drawing/2014/main" id="{9A708038-5452-D711-C495-FAC9F5778A28}"/>
              </a:ext>
            </a:extLst>
          </p:cNvPr>
          <p:cNvSpPr txBox="1"/>
          <p:nvPr/>
        </p:nvSpPr>
        <p:spPr>
          <a:xfrm>
            <a:off x="1411232" y="729193"/>
            <a:ext cx="9369535" cy="523220"/>
          </a:xfrm>
          <a:prstGeom prst="rect">
            <a:avLst/>
          </a:prstGeom>
          <a:noFill/>
        </p:spPr>
        <p:txBody>
          <a:bodyPr wrap="square" rtlCol="0">
            <a:spAutoFit/>
          </a:bodyPr>
          <a:lstStyle/>
          <a:p>
            <a:r>
              <a:rPr lang="pt-BR" sz="2800" dirty="0"/>
              <a:t>                                 </a:t>
            </a:r>
            <a:r>
              <a:rPr lang="pt-BR" sz="2800" b="1" dirty="0"/>
              <a:t>RELATO DAS OFICINAS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075" name="Retângulo 5"/>
          <p:cNvSpPr>
            <a:spLocks noChangeArrowheads="1"/>
          </p:cNvSpPr>
          <p:nvPr/>
        </p:nvSpPr>
        <p:spPr bwMode="auto">
          <a:xfrm>
            <a:off x="330981" y="-520605"/>
            <a:ext cx="10721077" cy="1275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l" defTabSz="914400" rtl="0" eaLnBrk="1" fontAlgn="base" latinLnBrk="0" hangingPunct="1">
              <a:lnSpc>
                <a:spcPct val="107000"/>
              </a:lnSpc>
              <a:spcBef>
                <a:spcPct val="0"/>
              </a:spcBef>
              <a:spcAft>
                <a:spcPts val="800"/>
              </a:spcAft>
              <a:buClrTx/>
              <a:buSzTx/>
              <a:buFontTx/>
              <a:buNone/>
              <a:tabLst/>
              <a:defRPr/>
            </a:pPr>
            <a:endParaRPr kumimoji="0" lang="pt-BR" altLang="pt-BR" sz="32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ctr" defTabSz="914400" rtl="0" eaLnBrk="1" fontAlgn="base" latinLnBrk="0" hangingPunct="1">
              <a:lnSpc>
                <a:spcPct val="100000"/>
              </a:lnSpc>
              <a:spcBef>
                <a:spcPct val="0"/>
              </a:spcBef>
              <a:spcAft>
                <a:spcPts val="800"/>
              </a:spcAft>
              <a:buClrTx/>
              <a:buSzTx/>
              <a:buFontTx/>
              <a:buNone/>
              <a:tabLst/>
              <a:defRPr/>
            </a:pPr>
            <a:endParaRPr kumimoji="0" lang="pt-BR" altLang="pt-BR" sz="3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2" name="CaixaDeTexto 1"/>
          <p:cNvSpPr txBox="1"/>
          <p:nvPr/>
        </p:nvSpPr>
        <p:spPr>
          <a:xfrm>
            <a:off x="674370" y="388259"/>
            <a:ext cx="8972550" cy="646331"/>
          </a:xfrm>
          <a:prstGeom prst="rect">
            <a:avLst/>
          </a:prstGeom>
          <a:noFill/>
        </p:spPr>
        <p:txBody>
          <a:bodyPr wrap="square" rtlCol="0">
            <a:spAutoFit/>
          </a:bodyPr>
          <a:lstStyle/>
          <a:p>
            <a:pPr marR="0" lvl="0" algn="l" defTabSz="914400" rtl="0" eaLnBrk="0" fontAlgn="base" latinLnBrk="0" hangingPunct="0">
              <a:lnSpc>
                <a:spcPct val="100000"/>
              </a:lnSpc>
              <a:spcBef>
                <a:spcPts val="600"/>
              </a:spcBef>
              <a:spcAft>
                <a:spcPts val="600"/>
              </a:spcAft>
              <a:buClrTx/>
              <a:buSzTx/>
              <a:tabLst/>
              <a:defRPr/>
            </a:pPr>
            <a:r>
              <a:rPr lang="pt-BR" b="1" dirty="0"/>
              <a:t>Oficina 1: Desafio locais para implementação e funcionamento dos Conselhos de Assistência Social (Resolução CNAS nº 100/2023).</a:t>
            </a:r>
            <a:endParaRPr kumimoji="0" lang="pt-BR" sz="18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p:txBody>
      </p:sp>
      <p:sp>
        <p:nvSpPr>
          <p:cNvPr id="3" name="CaixaDeTexto 2">
            <a:extLst>
              <a:ext uri="{FF2B5EF4-FFF2-40B4-BE49-F238E27FC236}">
                <a16:creationId xmlns:a16="http://schemas.microsoft.com/office/drawing/2014/main" id="{3E585F1A-AE6E-3F76-C012-C8119122D549}"/>
              </a:ext>
            </a:extLst>
          </p:cNvPr>
          <p:cNvSpPr txBox="1"/>
          <p:nvPr/>
        </p:nvSpPr>
        <p:spPr>
          <a:xfrm>
            <a:off x="1508760" y="1034590"/>
            <a:ext cx="9795246" cy="5078313"/>
          </a:xfrm>
          <a:prstGeom prst="rect">
            <a:avLst/>
          </a:prstGeom>
          <a:noFill/>
        </p:spPr>
        <p:txBody>
          <a:bodyPr wrap="square" rtlCol="0">
            <a:spAutoFit/>
          </a:bodyPr>
          <a:lstStyle/>
          <a:p>
            <a:r>
              <a:rPr lang="pt-BR" b="1" dirty="0"/>
              <a:t>Desafios:</a:t>
            </a:r>
            <a:r>
              <a:rPr lang="pt-BR" sz="1800" b="1" dirty="0">
                <a:effectLst/>
                <a:latin typeface="Times New Roman" panose="02020603050405020304" pitchFamily="18" charset="0"/>
                <a:ea typeface="Calibri" panose="020F0502020204030204" pitchFamily="34" charset="0"/>
              </a:rPr>
              <a:t> </a:t>
            </a:r>
            <a:r>
              <a:rPr lang="pt-BR" sz="1800" b="1" dirty="0">
                <a:effectLst/>
                <a:latin typeface="+mn-lt"/>
                <a:ea typeface="Calibri" panose="020F0502020204030204" pitchFamily="34" charset="0"/>
              </a:rPr>
              <a:t>Região Norte </a:t>
            </a:r>
          </a:p>
          <a:p>
            <a:pPr marL="285750" indent="-285750">
              <a:buFont typeface="Arial" panose="020B0604020202020204" pitchFamily="34" charset="0"/>
              <a:buChar char="•"/>
            </a:pPr>
            <a:r>
              <a:rPr lang="pt-BR" dirty="0">
                <a:latin typeface="+mn-lt"/>
                <a:ea typeface="Calibri" panose="020F0502020204030204" pitchFamily="34" charset="0"/>
              </a:rPr>
              <a:t>A</a:t>
            </a:r>
            <a:r>
              <a:rPr lang="pt-BR" sz="1800" dirty="0">
                <a:effectLst/>
                <a:latin typeface="+mn-lt"/>
                <a:ea typeface="Calibri" panose="020F0502020204030204" pitchFamily="34" charset="0"/>
              </a:rPr>
              <a:t>inda há uma grande dificuldade de trazer a sociedade civil para dentro dos conselhos. Uma vez que a população não tem o conhecimento, que lhe falta interesse na participação nesse conselho.</a:t>
            </a:r>
            <a:r>
              <a:rPr lang="pt-BR" sz="1800" dirty="0">
                <a:effectLst/>
                <a:latin typeface="+mn-lt"/>
                <a:ea typeface="Times New Roman" panose="02020603050405020304" pitchFamily="18" charset="0"/>
              </a:rPr>
              <a:t> </a:t>
            </a:r>
            <a:r>
              <a:rPr lang="pt-BR" sz="1800" dirty="0">
                <a:effectLst/>
                <a:latin typeface="+mn-lt"/>
                <a:ea typeface="Calibri" panose="020F0502020204030204" pitchFamily="34" charset="0"/>
              </a:rPr>
              <a:t>E nos municípios de pequeno porte, não tem representantes da sociedade civil, acabando sendo os mesmos representantes. Faltam mais iniciativas e capacitações dentro da própria instituição da sociedade civil, que promova o conhecimento e fortaleça o controle social no SUAS municipais</a:t>
            </a:r>
          </a:p>
          <a:p>
            <a:pPr marL="285750" indent="-285750">
              <a:buFont typeface="Arial" panose="020B0604020202020204" pitchFamily="34" charset="0"/>
              <a:buChar char="•"/>
            </a:pPr>
            <a:r>
              <a:rPr lang="pt-BR" sz="1800" dirty="0">
                <a:effectLst/>
                <a:latin typeface="+mn-lt"/>
                <a:ea typeface="Calibri" panose="020F0502020204030204" pitchFamily="34" charset="0"/>
              </a:rPr>
              <a:t>Efetivação da validação de apoio técnico para os CMAS.</a:t>
            </a:r>
            <a:endParaRPr lang="pt-BR" dirty="0">
              <a:latin typeface="+mn-lt"/>
              <a:ea typeface="Calibri" panose="020F0502020204030204" pitchFamily="34" charset="0"/>
            </a:endParaRPr>
          </a:p>
          <a:p>
            <a:pPr marL="285750" indent="-285750">
              <a:buFont typeface="Arial" panose="020B0604020202020204" pitchFamily="34" charset="0"/>
              <a:buChar char="•"/>
            </a:pPr>
            <a:r>
              <a:rPr lang="pt-BR" sz="1800" dirty="0">
                <a:effectLst/>
                <a:latin typeface="+mn-lt"/>
                <a:ea typeface="Calibri" panose="020F0502020204030204" pitchFamily="34" charset="0"/>
              </a:rPr>
              <a:t>Ausência na participação dos conselhos em comissões internas de trabalho.</a:t>
            </a:r>
          </a:p>
          <a:p>
            <a:pPr marL="285750" indent="-285750">
              <a:buFont typeface="Arial" panose="020B0604020202020204" pitchFamily="34" charset="0"/>
              <a:buChar char="•"/>
            </a:pPr>
            <a:r>
              <a:rPr lang="pt-BR" sz="1800" dirty="0">
                <a:effectLst/>
                <a:latin typeface="+mn-lt"/>
                <a:ea typeface="Calibri" panose="020F0502020204030204" pitchFamily="34" charset="0"/>
              </a:rPr>
              <a:t>Discussão para garantia de efetividade entre governo e sociedade civil, considerando a situação de paridade e capacitação dos membros da sociedade civil.</a:t>
            </a:r>
            <a:endParaRPr lang="pt-BR" dirty="0">
              <a:latin typeface="+mn-lt"/>
              <a:ea typeface="Calibri" panose="020F0502020204030204" pitchFamily="34" charset="0"/>
            </a:endParaRPr>
          </a:p>
          <a:p>
            <a:pPr marL="285750" indent="-285750">
              <a:buFont typeface="Arial" panose="020B0604020202020204" pitchFamily="34" charset="0"/>
              <a:buChar char="•"/>
            </a:pPr>
            <a:r>
              <a:rPr lang="pt-BR" sz="1800" dirty="0">
                <a:effectLst/>
                <a:latin typeface="+mn-lt"/>
                <a:ea typeface="Calibri" panose="020F0502020204030204" pitchFamily="34" charset="0"/>
              </a:rPr>
              <a:t>Necessidade do CMAS definir tempo para garantir a adequação da lei.</a:t>
            </a:r>
          </a:p>
          <a:p>
            <a:pPr marL="285750" indent="-285750">
              <a:buFont typeface="Arial" panose="020B0604020202020204" pitchFamily="34" charset="0"/>
              <a:buChar char="•"/>
            </a:pPr>
            <a:r>
              <a:rPr lang="pt-BR" sz="1800" dirty="0">
                <a:effectLst/>
                <a:latin typeface="+mn-lt"/>
                <a:ea typeface="Calibri" panose="020F0502020204030204" pitchFamily="34" charset="0"/>
              </a:rPr>
              <a:t>Garantir as normativas que as  organizações de trabalhadores de âmbito estadual possam ter assento nos conselhos municipais. </a:t>
            </a:r>
          </a:p>
          <a:p>
            <a:pPr marL="285750" indent="-285750">
              <a:buFont typeface="Arial" panose="020B0604020202020204" pitchFamily="34" charset="0"/>
              <a:buChar char="•"/>
            </a:pPr>
            <a:r>
              <a:rPr lang="pt-BR" sz="1800" dirty="0">
                <a:effectLst/>
                <a:latin typeface="+mn-lt"/>
                <a:ea typeface="Calibri" panose="020F0502020204030204" pitchFamily="34" charset="0"/>
              </a:rPr>
              <a:t>Pensar em sanções administrativas de incentivos para os conselhos que atuam fora das normativas previstas como a resolução 100.</a:t>
            </a:r>
            <a:r>
              <a:rPr lang="pt-BR" sz="1800" dirty="0">
                <a:effectLst/>
                <a:latin typeface="+mn-lt"/>
                <a:ea typeface="Times New Roman" panose="02020603050405020304" pitchFamily="18" charset="0"/>
              </a:rPr>
              <a:t> </a:t>
            </a:r>
            <a:endParaRPr lang="pt-BR" dirty="0">
              <a:latin typeface="+mn-lt"/>
              <a:ea typeface="Times New Roman" panose="02020603050405020304" pitchFamily="18" charset="0"/>
            </a:endParaRPr>
          </a:p>
          <a:p>
            <a:pPr marL="285750" indent="-285750">
              <a:buFont typeface="Arial" panose="020B0604020202020204" pitchFamily="34" charset="0"/>
              <a:buChar char="•"/>
            </a:pPr>
            <a:r>
              <a:rPr lang="pt-BR" sz="1800" dirty="0">
                <a:effectLst/>
                <a:latin typeface="+mn-lt"/>
                <a:ea typeface="Calibri" panose="020F0502020204030204" pitchFamily="34" charset="0"/>
              </a:rPr>
              <a:t>As leis reformuladas são de grande apoio ao controle social nos SUAS.</a:t>
            </a:r>
          </a:p>
          <a:p>
            <a:pPr marL="285750" indent="-285750">
              <a:buFont typeface="Arial" panose="020B0604020202020204" pitchFamily="34" charset="0"/>
              <a:buChar char="•"/>
            </a:pPr>
            <a:r>
              <a:rPr lang="pt-BR" sz="1800" dirty="0">
                <a:effectLst/>
                <a:latin typeface="+mn-lt"/>
                <a:ea typeface="Calibri" panose="020F0502020204030204" pitchFamily="34" charset="0"/>
              </a:rPr>
              <a:t>Definir uma equipe mínima para a Secretaria Executiva dos Conselhos de Assistência Social.</a:t>
            </a:r>
          </a:p>
          <a:p>
            <a:pPr marL="285750" indent="-285750">
              <a:buFont typeface="Arial" panose="020B0604020202020204" pitchFamily="34" charset="0"/>
              <a:buChar char="•"/>
            </a:pPr>
            <a:r>
              <a:rPr lang="pt-BR" sz="1800" dirty="0">
                <a:effectLst/>
                <a:latin typeface="Times New Roman" panose="02020603050405020304" pitchFamily="18" charset="0"/>
                <a:ea typeface="Calibri" panose="020F0502020204030204" pitchFamily="34" charset="0"/>
              </a:rPr>
              <a:t>Definir uma estrutura física padrão dos Conselhos de Assistência Social.</a:t>
            </a:r>
            <a:endParaRPr lang="pt-BR" dirty="0">
              <a:latin typeface="+mn-lt"/>
            </a:endParaRPr>
          </a:p>
        </p:txBody>
      </p:sp>
    </p:spTree>
    <p:extLst>
      <p:ext uri="{BB962C8B-B14F-4D97-AF65-F5344CB8AC3E}">
        <p14:creationId xmlns:p14="http://schemas.microsoft.com/office/powerpoint/2010/main" val="5622490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2E7D06B1-DC03-B3F3-D0DC-523554F90B32}"/>
            </a:ext>
          </a:extLst>
        </p:cNvPr>
        <p:cNvGrpSpPr/>
        <p:nvPr/>
      </p:nvGrpSpPr>
      <p:grpSpPr>
        <a:xfrm>
          <a:off x="0" y="0"/>
          <a:ext cx="0" cy="0"/>
          <a:chOff x="0" y="0"/>
          <a:chExt cx="0" cy="0"/>
        </a:xfrm>
      </p:grpSpPr>
      <p:sp>
        <p:nvSpPr>
          <p:cNvPr id="3" name="CaixaDeTexto 2">
            <a:extLst>
              <a:ext uri="{FF2B5EF4-FFF2-40B4-BE49-F238E27FC236}">
                <a16:creationId xmlns:a16="http://schemas.microsoft.com/office/drawing/2014/main" id="{7A1275FD-2DAE-5B73-B259-72B24B2951F2}"/>
              </a:ext>
            </a:extLst>
          </p:cNvPr>
          <p:cNvSpPr txBox="1"/>
          <p:nvPr/>
        </p:nvSpPr>
        <p:spPr>
          <a:xfrm>
            <a:off x="685800" y="1371600"/>
            <a:ext cx="10892790" cy="2985433"/>
          </a:xfrm>
          <a:prstGeom prst="rect">
            <a:avLst/>
          </a:prstGeom>
          <a:noFill/>
        </p:spPr>
        <p:txBody>
          <a:bodyPr wrap="square">
            <a:spAutoFit/>
          </a:bodyPr>
          <a:lstStyle/>
          <a:p>
            <a:r>
              <a:rPr lang="pt-BR" sz="2800" b="1" dirty="0"/>
              <a:t>Inclusão e atualização de Cadastros de Beneficiários do BPC no </a:t>
            </a:r>
            <a:r>
              <a:rPr lang="pt-BR" sz="2800" b="1" dirty="0" err="1"/>
              <a:t>CadÚnico</a:t>
            </a:r>
            <a:r>
              <a:rPr lang="pt-BR" sz="2800" b="1" dirty="0"/>
              <a:t>: Aspectos normativos e operacionalização nos municípios; </a:t>
            </a:r>
          </a:p>
          <a:p>
            <a:endParaRPr lang="pt-BR" sz="2800" b="1" dirty="0"/>
          </a:p>
          <a:p>
            <a:pPr marL="457200" indent="-457200">
              <a:buFont typeface="Arial" panose="020B0604020202020204" pitchFamily="34" charset="0"/>
              <a:buChar char="•"/>
            </a:pPr>
            <a:r>
              <a:rPr lang="pt-BR" sz="2800" dirty="0"/>
              <a:t>Trouxeram os seguintes resultados das Reuniões Regionais de Assistência Social</a:t>
            </a:r>
            <a:r>
              <a:rPr lang="pt-BR" sz="4800" dirty="0"/>
              <a:t>.</a:t>
            </a:r>
          </a:p>
          <a:p>
            <a:endParaRPr lang="pt-BR" sz="2800" b="1" dirty="0"/>
          </a:p>
        </p:txBody>
      </p:sp>
    </p:spTree>
    <p:extLst>
      <p:ext uri="{BB962C8B-B14F-4D97-AF65-F5344CB8AC3E}">
        <p14:creationId xmlns:p14="http://schemas.microsoft.com/office/powerpoint/2010/main" val="12842595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075" name="Retângulo 5"/>
          <p:cNvSpPr>
            <a:spLocks noChangeArrowheads="1"/>
          </p:cNvSpPr>
          <p:nvPr/>
        </p:nvSpPr>
        <p:spPr bwMode="auto">
          <a:xfrm>
            <a:off x="365760" y="-228600"/>
            <a:ext cx="9269730" cy="1337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l" defTabSz="914400" rtl="0" eaLnBrk="1" fontAlgn="base" latinLnBrk="0" hangingPunct="1">
              <a:lnSpc>
                <a:spcPct val="107000"/>
              </a:lnSpc>
              <a:spcBef>
                <a:spcPct val="0"/>
              </a:spcBef>
              <a:spcAft>
                <a:spcPts val="800"/>
              </a:spcAft>
              <a:buClrTx/>
              <a:buSzTx/>
              <a:buFontTx/>
              <a:buNone/>
              <a:tabLst/>
              <a:defRPr/>
            </a:pPr>
            <a:endParaRPr kumimoji="0" lang="pt-BR" altLang="pt-BR" sz="32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ctr" defTabSz="914400" rtl="0" eaLnBrk="1" fontAlgn="base" latinLnBrk="0" hangingPunct="1">
              <a:lnSpc>
                <a:spcPct val="100000"/>
              </a:lnSpc>
              <a:spcBef>
                <a:spcPct val="0"/>
              </a:spcBef>
              <a:spcAft>
                <a:spcPts val="800"/>
              </a:spcAft>
              <a:buClrTx/>
              <a:buSzTx/>
              <a:buFontTx/>
              <a:buNone/>
              <a:tabLst/>
              <a:defRPr/>
            </a:pPr>
            <a:r>
              <a:rPr lang="pt-BR" sz="2000" b="1" dirty="0"/>
              <a:t>Oficina 2: Inclusão e atualização de Cadastros de Beneficiários do BPC no </a:t>
            </a:r>
            <a:r>
              <a:rPr lang="pt-BR" sz="2000" b="1" dirty="0" err="1"/>
              <a:t>CadÚnico</a:t>
            </a:r>
            <a:r>
              <a:rPr lang="pt-BR" sz="2000" b="1" dirty="0"/>
              <a:t>: Aspectos normativos e operacionalização nos municípios.</a:t>
            </a:r>
            <a:endParaRPr kumimoji="0" lang="pt-BR" altLang="pt-BR"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2" name="CaixaDeTexto 1"/>
          <p:cNvSpPr txBox="1"/>
          <p:nvPr/>
        </p:nvSpPr>
        <p:spPr>
          <a:xfrm>
            <a:off x="777240" y="1303020"/>
            <a:ext cx="10888085" cy="6478697"/>
          </a:xfrm>
          <a:prstGeom prst="rect">
            <a:avLst/>
          </a:prstGeom>
          <a:noFill/>
        </p:spPr>
        <p:txBody>
          <a:bodyPr wrap="square" rtlCol="0">
            <a:spAutoFit/>
          </a:bodyPr>
          <a:lstStyle/>
          <a:p>
            <a:pPr marL="0" marR="0" lvl="0" indent="0" algn="l" defTabSz="914400" rtl="0" eaLnBrk="0" fontAlgn="base" latinLnBrk="0" hangingPunct="0">
              <a:lnSpc>
                <a:spcPct val="100000"/>
              </a:lnSpc>
              <a:spcBef>
                <a:spcPts val="600"/>
              </a:spcBef>
              <a:spcAft>
                <a:spcPts val="600"/>
              </a:spcAft>
              <a:buClrTx/>
              <a:buSzTx/>
              <a:buFontTx/>
              <a:buNone/>
              <a:tabLst/>
              <a:defRPr/>
            </a:pPr>
            <a:r>
              <a:rPr lang="pt-BR" sz="2800" b="1" dirty="0">
                <a:solidFill>
                  <a:prstClr val="black"/>
                </a:solidFill>
              </a:rPr>
              <a:t>Desafios : Região Centro Oeste</a:t>
            </a:r>
          </a:p>
          <a:p>
            <a:pPr marL="342900" marR="0" lvl="0" indent="-3429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24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Interferência do tensionamento do Estado Fiscal na Política Nacional de Assistência Social – PNAS, submetendo processos de revisão e averiguação de beneficiários do Benefício de Prestação Continuada - BPC para atender a cortes para um reajuste fiscal por eles desejado. </a:t>
            </a:r>
          </a:p>
          <a:p>
            <a:pPr marL="457200" marR="0" lvl="0" indent="-457200" algn="just"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24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Fragilizações protetivas da operacionalização da inclusão e atualização de Cadastros de Beneficiários do Benefício de Prestação Continuada – BPC no CAD Único pelos municípios, agravada pela discrepância do financiamento dos serviços [R$ 2bi700mi] em detrimento ao montante destinado a benefícios socioassistenciais [R$ 300bi].</a:t>
            </a:r>
          </a:p>
          <a:p>
            <a:pPr marL="457200" marR="0" lvl="0" indent="-457200" algn="just"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endParaRPr kumimoji="0" lang="pt-BR" sz="24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457200" marR="0" lvl="0" indent="-457200" algn="just"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endParaRPr kumimoji="0" lang="pt-BR" sz="24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endParaRPr kumimoji="0" lang="pt-BR"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endParaRPr kumimoji="0" lang="pt-B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pt-B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2458200511"/>
      </p:ext>
    </p:extLst>
  </p:cSld>
  <p:clrMapOvr>
    <a:masterClrMapping/>
  </p:clrMapOvr>
  <p:extLst>
    <p:ext uri="{6950BFC3-D8DA-4A85-94F7-54DA5524770B}">
      <p188:commentRel xmlns:p188="http://schemas.microsoft.com/office/powerpoint/2018/8/main" r:id="rId2"/>
    </p:ext>
  </p:extLst>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18EDE0AB-B647-4307-2C80-FDA539AF3AEE}"/>
            </a:ext>
          </a:extLst>
        </p:cNvPr>
        <p:cNvGrpSpPr/>
        <p:nvPr/>
      </p:nvGrpSpPr>
      <p:grpSpPr>
        <a:xfrm>
          <a:off x="0" y="0"/>
          <a:ext cx="0" cy="0"/>
          <a:chOff x="0" y="0"/>
          <a:chExt cx="0" cy="0"/>
        </a:xfrm>
      </p:grpSpPr>
      <p:sp>
        <p:nvSpPr>
          <p:cNvPr id="3075" name="Retângulo 5">
            <a:extLst>
              <a:ext uri="{FF2B5EF4-FFF2-40B4-BE49-F238E27FC236}">
                <a16:creationId xmlns:a16="http://schemas.microsoft.com/office/drawing/2014/main" id="{990F2A09-2A0C-486A-D8E5-D6E0ED0568EC}"/>
              </a:ext>
            </a:extLst>
          </p:cNvPr>
          <p:cNvSpPr>
            <a:spLocks noChangeArrowheads="1"/>
          </p:cNvSpPr>
          <p:nvPr/>
        </p:nvSpPr>
        <p:spPr bwMode="auto">
          <a:xfrm>
            <a:off x="330981" y="-520605"/>
            <a:ext cx="10721077" cy="1275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l" defTabSz="914400" rtl="0" eaLnBrk="1" fontAlgn="base" latinLnBrk="0" hangingPunct="1">
              <a:lnSpc>
                <a:spcPct val="107000"/>
              </a:lnSpc>
              <a:spcBef>
                <a:spcPct val="0"/>
              </a:spcBef>
              <a:spcAft>
                <a:spcPts val="800"/>
              </a:spcAft>
              <a:buClrTx/>
              <a:buSzTx/>
              <a:buFontTx/>
              <a:buNone/>
              <a:tabLst/>
              <a:defRPr/>
            </a:pPr>
            <a:endParaRPr kumimoji="0" lang="pt-BR" altLang="pt-BR" sz="32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ctr" defTabSz="914400" rtl="0" eaLnBrk="1" fontAlgn="base" latinLnBrk="0" hangingPunct="1">
              <a:lnSpc>
                <a:spcPct val="100000"/>
              </a:lnSpc>
              <a:spcBef>
                <a:spcPct val="0"/>
              </a:spcBef>
              <a:spcAft>
                <a:spcPts val="800"/>
              </a:spcAft>
              <a:buClrTx/>
              <a:buSzTx/>
              <a:buFontTx/>
              <a:buNone/>
              <a:tabLst/>
              <a:defRPr/>
            </a:pPr>
            <a:endParaRPr kumimoji="0" lang="pt-BR" altLang="pt-BR" sz="3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2" name="CaixaDeTexto 1">
            <a:extLst>
              <a:ext uri="{FF2B5EF4-FFF2-40B4-BE49-F238E27FC236}">
                <a16:creationId xmlns:a16="http://schemas.microsoft.com/office/drawing/2014/main" id="{FB91606B-8F4C-8C28-E146-0D41CE15BAA4}"/>
              </a:ext>
            </a:extLst>
          </p:cNvPr>
          <p:cNvSpPr txBox="1"/>
          <p:nvPr/>
        </p:nvSpPr>
        <p:spPr>
          <a:xfrm>
            <a:off x="1005840" y="160020"/>
            <a:ext cx="10447020" cy="6986528"/>
          </a:xfrm>
          <a:prstGeom prst="rect">
            <a:avLst/>
          </a:prstGeom>
          <a:noFill/>
        </p:spPr>
        <p:txBody>
          <a:bodyPr wrap="square" rtlCol="0">
            <a:spAutoFit/>
          </a:bodyPr>
          <a:lstStyle/>
          <a:p>
            <a:pPr marL="0" marR="0" lvl="0" indent="0" algn="l" defTabSz="914400" rtl="0" eaLnBrk="0" fontAlgn="base" latinLnBrk="0" hangingPunct="0">
              <a:lnSpc>
                <a:spcPct val="100000"/>
              </a:lnSpc>
              <a:spcBef>
                <a:spcPts val="600"/>
              </a:spcBef>
              <a:spcAft>
                <a:spcPts val="600"/>
              </a:spcAft>
              <a:buClrTx/>
              <a:buSzTx/>
              <a:buFontTx/>
              <a:buNone/>
              <a:tabLst/>
              <a:defRPr/>
            </a:pPr>
            <a:r>
              <a:rPr kumimoji="0" lang="pt-BR" sz="32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Potencialidades:</a:t>
            </a:r>
            <a:r>
              <a:rPr lang="pt-BR" sz="3200" b="1" dirty="0">
                <a:solidFill>
                  <a:prstClr val="black"/>
                </a:solidFill>
              </a:rPr>
              <a:t> Região Centro Oeste                                        </a:t>
            </a:r>
            <a:r>
              <a:rPr kumimoji="0" lang="pt-BR"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(possíveis caminhos a serem percorridos na região</a:t>
            </a:r>
            <a:r>
              <a:rPr kumimoji="0" lang="pt-BR"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p>
          <a:p>
            <a:pPr marL="457200" marR="0" lvl="0" indent="-457200" algn="just"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20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Ações estratégicas de acordo com as condições estruturais da realidade local, por meio de divulgação, campanhas de atualização e utilização do IGD/PBF – Índice de Gestão Descentralizada do Programa Bolsa Família e Programa de Fortalecimento do Cadastro Único – PROCAD/SUAS. </a:t>
            </a:r>
          </a:p>
          <a:p>
            <a:pPr marL="457200" marR="0" lvl="0" indent="-457200" algn="just"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20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Incidência do acompanhamento dos Beneficiários em lacuna protetiva também pelas Comissões de Acompanhamento de Benefícios Socioassistenciais nos Conselhos municipais e estaduais de assistência social locais, comitê gestor do BPC, como forma de monitoramento das planilhas de beneficiários em situação de bloqueio, possibilitando identificar intervenções possíveis às reais necessidades da população. </a:t>
            </a:r>
          </a:p>
          <a:p>
            <a:pPr marL="457200" marR="0" lvl="0" indent="-457200" algn="just"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20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Qualificar o PROCAD SUAS para atender os direitos da população em situação de rua com ênfase na busca ativa do usuário pela equipe contratada.</a:t>
            </a:r>
          </a:p>
          <a:p>
            <a:pPr marL="457200" indent="-457200" algn="just">
              <a:spcBef>
                <a:spcPts val="600"/>
              </a:spcBef>
              <a:spcAft>
                <a:spcPts val="600"/>
              </a:spcAft>
              <a:buFont typeface="Arial" panose="020B0604020202020204" pitchFamily="34" charset="0"/>
              <a:buChar char="•"/>
              <a:defRPr/>
            </a:pPr>
            <a:r>
              <a:rPr kumimoji="0" lang="pt-BR" sz="20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Debate do CNAS com os CEAS, CAS/DF e CMAS sobre os critérios de repasse e utilização do recurso PROCAD SUAS. </a:t>
            </a:r>
          </a:p>
          <a:p>
            <a:pPr marL="457200" marR="0" lvl="0" indent="-457200" algn="just"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endParaRPr kumimoji="0" lang="pt-BR" sz="20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457200" marR="0" lvl="0" indent="-457200" algn="just"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endParaRPr kumimoji="0" lang="pt-BR" sz="20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l" defTabSz="914400" rtl="0" eaLnBrk="0" fontAlgn="base" latinLnBrk="0" hangingPunct="0">
              <a:lnSpc>
                <a:spcPct val="100000"/>
              </a:lnSpc>
              <a:spcBef>
                <a:spcPts val="600"/>
              </a:spcBef>
              <a:spcAft>
                <a:spcPts val="600"/>
              </a:spcAft>
              <a:buClrTx/>
              <a:buSzTx/>
              <a:buFontTx/>
              <a:buNone/>
              <a:tabLst/>
              <a:defRPr/>
            </a:pPr>
            <a:r>
              <a:rPr kumimoji="0" lang="pt-B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p>
        </p:txBody>
      </p:sp>
    </p:spTree>
    <p:extLst>
      <p:ext uri="{BB962C8B-B14F-4D97-AF65-F5344CB8AC3E}">
        <p14:creationId xmlns:p14="http://schemas.microsoft.com/office/powerpoint/2010/main" val="1690205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075" name="Retângulo 5"/>
          <p:cNvSpPr>
            <a:spLocks noChangeArrowheads="1"/>
          </p:cNvSpPr>
          <p:nvPr/>
        </p:nvSpPr>
        <p:spPr bwMode="auto">
          <a:xfrm>
            <a:off x="330981" y="-520605"/>
            <a:ext cx="9647409" cy="1337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l" defTabSz="914400" rtl="0" eaLnBrk="1" fontAlgn="base" latinLnBrk="0" hangingPunct="1">
              <a:lnSpc>
                <a:spcPct val="107000"/>
              </a:lnSpc>
              <a:spcBef>
                <a:spcPct val="0"/>
              </a:spcBef>
              <a:spcAft>
                <a:spcPts val="800"/>
              </a:spcAft>
              <a:buClrTx/>
              <a:buSzTx/>
              <a:buFontTx/>
              <a:buNone/>
              <a:tabLst/>
              <a:defRPr/>
            </a:pPr>
            <a:endParaRPr kumimoji="0" lang="pt-BR" altLang="pt-BR" sz="32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ctr" defTabSz="914400" rtl="0" eaLnBrk="1" fontAlgn="base" latinLnBrk="0" hangingPunct="1">
              <a:lnSpc>
                <a:spcPct val="100000"/>
              </a:lnSpc>
              <a:spcBef>
                <a:spcPct val="0"/>
              </a:spcBef>
              <a:spcAft>
                <a:spcPts val="800"/>
              </a:spcAft>
              <a:buClrTx/>
              <a:buSzTx/>
              <a:buFontTx/>
              <a:buNone/>
              <a:tabLst/>
              <a:defRPr/>
            </a:pPr>
            <a:r>
              <a:rPr lang="pt-BR" sz="2000" b="1" dirty="0"/>
              <a:t>Oficina 2: Inclusão e atualização de Cadastros de Beneficiários do BPC no </a:t>
            </a:r>
            <a:r>
              <a:rPr lang="pt-BR" sz="2000" b="1" dirty="0" err="1"/>
              <a:t>CadÚnico</a:t>
            </a:r>
            <a:r>
              <a:rPr lang="pt-BR" sz="2000" b="1" dirty="0"/>
              <a:t>: Aspectos normativos e operacionalização nos municípios.</a:t>
            </a:r>
            <a:endParaRPr kumimoji="0" lang="pt-BR" altLang="pt-BR"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2" name="CaixaDeTexto 1"/>
          <p:cNvSpPr txBox="1"/>
          <p:nvPr/>
        </p:nvSpPr>
        <p:spPr>
          <a:xfrm>
            <a:off x="662940" y="939923"/>
            <a:ext cx="11029950" cy="5093702"/>
          </a:xfrm>
          <a:prstGeom prst="rect">
            <a:avLst/>
          </a:prstGeom>
          <a:noFill/>
        </p:spPr>
        <p:txBody>
          <a:bodyPr wrap="square" rtlCol="0">
            <a:spAutoFit/>
          </a:bodyPr>
          <a:lstStyle/>
          <a:p>
            <a:pPr marL="0" marR="0" lvl="0" indent="0" algn="l" defTabSz="914400" rtl="0" eaLnBrk="0" fontAlgn="base" latinLnBrk="0" hangingPunct="0">
              <a:lnSpc>
                <a:spcPct val="100000"/>
              </a:lnSpc>
              <a:spcBef>
                <a:spcPts val="600"/>
              </a:spcBef>
              <a:spcAft>
                <a:spcPts val="600"/>
              </a:spcAft>
              <a:buClrTx/>
              <a:buSzTx/>
              <a:buFontTx/>
              <a:buNone/>
              <a:tabLst/>
              <a:defRPr/>
            </a:pPr>
            <a:r>
              <a:rPr kumimoji="0" lang="pt-BR" sz="24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Desafios:</a:t>
            </a:r>
            <a:r>
              <a:rPr kumimoji="0" lang="pt-BR" sz="24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r>
              <a:rPr kumimoji="0" lang="pt-BR" sz="24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Região norte</a:t>
            </a:r>
            <a:endParaRPr kumimoji="0" lang="pt-BR" sz="24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lang="pt-BR" dirty="0">
                <a:latin typeface="+mn-lt"/>
                <a:ea typeface="Calibri" panose="020F0502020204030204" pitchFamily="34" charset="0"/>
              </a:rPr>
              <a:t>A</a:t>
            </a:r>
            <a:r>
              <a:rPr lang="pt-BR" dirty="0">
                <a:effectLst/>
                <a:latin typeface="+mn-lt"/>
                <a:ea typeface="Calibri" panose="020F0502020204030204" pitchFamily="34" charset="0"/>
              </a:rPr>
              <a:t> necessidade de qualificação dos trabalhadores que atuam na ponta, de maneira sanar os regramentos, o esclarecimento de funcionamento e elegibilidade desse BPC, do Programa Bolsa Família, do Benefício de Prestação Continuada, e também do BPC.</a:t>
            </a:r>
            <a:r>
              <a:rPr kumimoji="0" lang="pt-BR" b="0" i="0" u="none" strike="noStrike" kern="1200" cap="none" spc="0" normalizeH="0" baseline="0" noProof="0" dirty="0">
                <a:ln>
                  <a:noFill/>
                </a:ln>
                <a:solidFill>
                  <a:prstClr val="black"/>
                </a:solidFill>
                <a:effectLst/>
                <a:uLnTx/>
                <a:uFillTx/>
                <a:latin typeface="+mn-lt"/>
                <a:ea typeface="+mn-ea"/>
                <a:cs typeface="+mn-cs"/>
              </a:rPr>
              <a:t>..</a:t>
            </a: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lang="pt-BR" dirty="0">
                <a:latin typeface="+mn-lt"/>
                <a:ea typeface="Calibri" panose="020F0502020204030204" pitchFamily="34" charset="0"/>
              </a:rPr>
              <a:t>E</a:t>
            </a:r>
            <a:r>
              <a:rPr lang="pt-BR" sz="1800" dirty="0">
                <a:effectLst/>
                <a:latin typeface="+mn-lt"/>
                <a:ea typeface="Calibri" panose="020F0502020204030204" pitchFamily="34" charset="0"/>
              </a:rPr>
              <a:t>m relação ao critério de até 1/4 do salário mínimo, se existe muita dificuldade em proceder com a solicitação do deferimento do BPC, pois a renda per capita declarada no CRAS, e isso quando o interessado ao benefício procura o CRAS, ela declara o recurso que recebe, e esse recurso declarado não condiz com os dados previstos no sistema, o que leva em indeferimento da solicitação.</a:t>
            </a: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lang="pt-BR" dirty="0">
                <a:latin typeface="+mn-lt"/>
                <a:ea typeface="Calibri" panose="020F0502020204030204" pitchFamily="34" charset="0"/>
              </a:rPr>
              <a:t> A </a:t>
            </a:r>
            <a:r>
              <a:rPr lang="pt-BR" sz="1800" dirty="0">
                <a:effectLst/>
                <a:latin typeface="+mn-lt"/>
                <a:ea typeface="Calibri" panose="020F0502020204030204" pitchFamily="34" charset="0"/>
              </a:rPr>
              <a:t>necessidade de qualificação dos trabalhadores que atuam na ponta, de maneira sanar os regramentos, o esclarecimento de funcionamento e elegibilidade desse BPC, do Programa Bolsa Família, do Benefício de Prestação Continuada, e também do BPC.</a:t>
            </a: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lang="pt-BR" dirty="0">
                <a:latin typeface="+mn-lt"/>
                <a:ea typeface="Calibri" panose="020F0502020204030204" pitchFamily="34" charset="0"/>
              </a:rPr>
              <a:t>A </a:t>
            </a:r>
            <a:r>
              <a:rPr lang="pt-BR" sz="1800" dirty="0">
                <a:effectLst/>
                <a:latin typeface="+mn-lt"/>
                <a:ea typeface="Calibri" panose="020F0502020204030204" pitchFamily="34" charset="0"/>
              </a:rPr>
              <a:t>população não tem informação e, quando a tem, não consegue fazer essa triagem da informação adequada. Isso acaba expressando uma das desigualdades, o acesso à informação, e essa desinformação e a exclusão levam a um outro ponto, que é como acessar o benefício.</a:t>
            </a:r>
            <a:endParaRPr kumimoji="0" lang="pt-BR"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pt-B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40331843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4DEC5C14-560E-9532-7C75-D2C0E4A6E97C}"/>
            </a:ext>
          </a:extLst>
        </p:cNvPr>
        <p:cNvGrpSpPr/>
        <p:nvPr/>
      </p:nvGrpSpPr>
      <p:grpSpPr>
        <a:xfrm>
          <a:off x="0" y="0"/>
          <a:ext cx="0" cy="0"/>
          <a:chOff x="0" y="0"/>
          <a:chExt cx="0" cy="0"/>
        </a:xfrm>
      </p:grpSpPr>
      <p:sp>
        <p:nvSpPr>
          <p:cNvPr id="4" name="CaixaDeTexto 3">
            <a:extLst>
              <a:ext uri="{FF2B5EF4-FFF2-40B4-BE49-F238E27FC236}">
                <a16:creationId xmlns:a16="http://schemas.microsoft.com/office/drawing/2014/main" id="{B25D602A-8A64-B0E1-4E6A-49EDA22FEA27}"/>
              </a:ext>
            </a:extLst>
          </p:cNvPr>
          <p:cNvSpPr txBox="1"/>
          <p:nvPr/>
        </p:nvSpPr>
        <p:spPr>
          <a:xfrm>
            <a:off x="514350" y="1600200"/>
            <a:ext cx="10972800" cy="3416320"/>
          </a:xfrm>
          <a:prstGeom prst="rect">
            <a:avLst/>
          </a:prstGeom>
          <a:noFill/>
        </p:spPr>
        <p:txBody>
          <a:bodyPr wrap="square">
            <a:spAutoFit/>
          </a:bodyPr>
          <a:lstStyle/>
          <a:p>
            <a:pPr marL="285750" indent="-285750">
              <a:buFont typeface="Arial" panose="020B0604020202020204" pitchFamily="34" charset="0"/>
              <a:buChar char="•"/>
            </a:pPr>
            <a:r>
              <a:rPr lang="pt-BR" dirty="0">
                <a:latin typeface="+mn-lt"/>
                <a:ea typeface="Calibri" panose="020F0502020204030204" pitchFamily="34" charset="0"/>
              </a:rPr>
              <a:t>E </a:t>
            </a:r>
            <a:r>
              <a:rPr lang="pt-BR" sz="1800" dirty="0">
                <a:effectLst/>
                <a:latin typeface="+mn-lt"/>
                <a:ea typeface="Calibri" panose="020F0502020204030204" pitchFamily="34" charset="0"/>
              </a:rPr>
              <a:t>m situação imigratória de refugiados, que elas tendem a procurar intermediários, como não há um esclarecimento de que é um direito, direito constitucional que também está na Constituição Federal, muitos possíveis usuários que têm um perfil acabam procurando advogados que fazem essa mediação e com uma variável, esse possível usuário já adentra o benefício com o endividamento de 30%, 50% a 80%, extremamente abusiva.</a:t>
            </a:r>
            <a:r>
              <a:rPr lang="pt-BR" sz="1800" dirty="0">
                <a:effectLst/>
                <a:latin typeface="+mn-lt"/>
                <a:ea typeface="Times New Roman" panose="02020603050405020304" pitchFamily="18" charset="0"/>
              </a:rPr>
              <a:t> </a:t>
            </a:r>
          </a:p>
          <a:p>
            <a:pPr marL="285750" indent="-285750">
              <a:buFont typeface="Arial" panose="020B0604020202020204" pitchFamily="34" charset="0"/>
              <a:buChar char="•"/>
            </a:pPr>
            <a:r>
              <a:rPr lang="pt-BR" sz="1800" dirty="0">
                <a:effectLst/>
                <a:latin typeface="+mn-lt"/>
                <a:ea typeface="Calibri" panose="020F0502020204030204" pitchFamily="34" charset="0"/>
              </a:rPr>
              <a:t>Existe uma confusão na operacionalização do Benefício de Prestação Continuada e do Programa Bolsa Família. Os dois programas, o BPC e o Bolsa Família, têm regras específicas que valem para uma e que não valem para a outra. A Renda Per Capita por Benefício de Prestação Continuada tem regras específicas e regras específicas, distintas também.</a:t>
            </a:r>
          </a:p>
          <a:p>
            <a:pPr marL="285750" indent="-285750">
              <a:buFont typeface="Arial" panose="020B0604020202020204" pitchFamily="34" charset="0"/>
              <a:buChar char="•"/>
            </a:pPr>
            <a:r>
              <a:rPr lang="pt-BR" sz="1800" dirty="0">
                <a:effectLst/>
                <a:latin typeface="+mn-lt"/>
                <a:ea typeface="Calibri" panose="020F0502020204030204" pitchFamily="34" charset="0"/>
              </a:rPr>
              <a:t>O outro documento que essa lei trouxe é a Carteira de Habilitação, que também recebe biometria. Mas o nosso usuário do BPC nem sempre tem essas carteiras de habilitação, pois, é muito difícil tirar essa Carteira de Identificação Nacional.</a:t>
            </a:r>
            <a:r>
              <a:rPr lang="pt-BR" sz="1800" dirty="0">
                <a:effectLst/>
                <a:latin typeface="+mn-lt"/>
                <a:ea typeface="Times New Roman" panose="02020603050405020304" pitchFamily="18" charset="0"/>
              </a:rPr>
              <a:t> </a:t>
            </a:r>
            <a:endParaRPr lang="pt-BR" dirty="0">
              <a:latin typeface="+mn-lt"/>
            </a:endParaRPr>
          </a:p>
        </p:txBody>
      </p:sp>
      <p:sp>
        <p:nvSpPr>
          <p:cNvPr id="6" name="CaixaDeTexto 5">
            <a:extLst>
              <a:ext uri="{FF2B5EF4-FFF2-40B4-BE49-F238E27FC236}">
                <a16:creationId xmlns:a16="http://schemas.microsoft.com/office/drawing/2014/main" id="{61DEEE5B-FF00-BB7E-940C-D2F5FE936E29}"/>
              </a:ext>
            </a:extLst>
          </p:cNvPr>
          <p:cNvSpPr txBox="1"/>
          <p:nvPr/>
        </p:nvSpPr>
        <p:spPr>
          <a:xfrm>
            <a:off x="834390" y="617220"/>
            <a:ext cx="8312467" cy="523220"/>
          </a:xfrm>
          <a:prstGeom prst="rect">
            <a:avLst/>
          </a:prstGeom>
          <a:noFill/>
        </p:spPr>
        <p:txBody>
          <a:bodyPr wrap="square">
            <a:spAutoFit/>
          </a:bodyPr>
          <a:lstStyle/>
          <a:p>
            <a:pPr marL="0" marR="0" lvl="0" indent="0" algn="l" defTabSz="914400" rtl="0" eaLnBrk="0" fontAlgn="base" latinLnBrk="0" hangingPunct="0">
              <a:lnSpc>
                <a:spcPct val="100000"/>
              </a:lnSpc>
              <a:spcBef>
                <a:spcPts val="600"/>
              </a:spcBef>
              <a:spcAft>
                <a:spcPts val="600"/>
              </a:spcAft>
              <a:buClrTx/>
              <a:buSzTx/>
              <a:buFontTx/>
              <a:buNone/>
              <a:tabLst/>
              <a:defRPr/>
            </a:pPr>
            <a:r>
              <a:rPr kumimoji="0" lang="pt-BR" sz="28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Desafios:</a:t>
            </a:r>
            <a:r>
              <a:rPr kumimoji="0" lang="pt-BR"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r>
              <a:rPr kumimoji="0" lang="pt-BR" sz="28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Região norte</a:t>
            </a:r>
            <a:endParaRPr kumimoji="0" lang="pt-BR"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21577262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4DEC5C14-560E-9532-7C75-D2C0E4A6E97C}"/>
            </a:ext>
          </a:extLst>
        </p:cNvPr>
        <p:cNvGrpSpPr/>
        <p:nvPr/>
      </p:nvGrpSpPr>
      <p:grpSpPr>
        <a:xfrm>
          <a:off x="0" y="0"/>
          <a:ext cx="0" cy="0"/>
          <a:chOff x="0" y="0"/>
          <a:chExt cx="0" cy="0"/>
        </a:xfrm>
      </p:grpSpPr>
      <p:sp>
        <p:nvSpPr>
          <p:cNvPr id="4" name="CaixaDeTexto 3">
            <a:extLst>
              <a:ext uri="{FF2B5EF4-FFF2-40B4-BE49-F238E27FC236}">
                <a16:creationId xmlns:a16="http://schemas.microsoft.com/office/drawing/2014/main" id="{B25D602A-8A64-B0E1-4E6A-49EDA22FEA27}"/>
              </a:ext>
            </a:extLst>
          </p:cNvPr>
          <p:cNvSpPr txBox="1"/>
          <p:nvPr/>
        </p:nvSpPr>
        <p:spPr>
          <a:xfrm>
            <a:off x="548640" y="941726"/>
            <a:ext cx="11052810" cy="2862322"/>
          </a:xfrm>
          <a:prstGeom prst="rect">
            <a:avLst/>
          </a:prstGeom>
          <a:noFill/>
        </p:spPr>
        <p:txBody>
          <a:bodyPr wrap="square">
            <a:spAutoFit/>
          </a:bodyPr>
          <a:lstStyle/>
          <a:p>
            <a:pPr marL="285750" indent="-285750">
              <a:buFont typeface="Arial" panose="020B0604020202020204" pitchFamily="34" charset="0"/>
              <a:buChar char="•"/>
            </a:pPr>
            <a:r>
              <a:rPr lang="pt-BR" sz="1800" dirty="0">
                <a:effectLst/>
                <a:latin typeface="+mn-lt"/>
                <a:ea typeface="Calibri" panose="020F0502020204030204" pitchFamily="34" charset="0"/>
              </a:rPr>
              <a:t>A constituição de 88, a nossa conhecida Constituição cidadã, ela prevê que o Brasil deve dar apoio a todos os estrangeiros que vêm </a:t>
            </a:r>
            <a:r>
              <a:rPr lang="pt-BR" dirty="0">
                <a:latin typeface="+mn-lt"/>
                <a:ea typeface="Calibri" panose="020F0502020204030204" pitchFamily="34" charset="0"/>
              </a:rPr>
              <a:t>para o </a:t>
            </a:r>
            <a:r>
              <a:rPr lang="pt-BR" sz="1800" dirty="0">
                <a:effectLst/>
                <a:latin typeface="+mn-lt"/>
                <a:ea typeface="Calibri" panose="020F0502020204030204" pitchFamily="34" charset="0"/>
              </a:rPr>
              <a:t> Brasil</a:t>
            </a:r>
            <a:r>
              <a:rPr lang="pt-BR" dirty="0">
                <a:latin typeface="+mn-lt"/>
                <a:ea typeface="Calibri" panose="020F0502020204030204" pitchFamily="34" charset="0"/>
              </a:rPr>
              <a:t>, na qual </a:t>
            </a:r>
            <a:r>
              <a:rPr lang="pt-BR" sz="1800" dirty="0">
                <a:effectLst/>
                <a:latin typeface="+mn-lt"/>
                <a:ea typeface="Calibri" panose="020F0502020204030204" pitchFamily="34" charset="0"/>
              </a:rPr>
              <a:t> ele tem os mesmos benefícios que é concedido aos nacionais e por isso o Brasil é reconhecido a nível mundial por esse jeito, por esse acolhimento, pelos direitos humanos que é respeitado no país.</a:t>
            </a:r>
            <a:endParaRPr lang="pt-BR" dirty="0">
              <a:latin typeface="+mn-lt"/>
            </a:endParaRPr>
          </a:p>
          <a:p>
            <a:pPr marL="285750" indent="-285750">
              <a:buFont typeface="Arial" panose="020B0604020202020204" pitchFamily="34" charset="0"/>
              <a:buChar char="•"/>
            </a:pPr>
            <a:r>
              <a:rPr lang="pt-BR" sz="1800" dirty="0">
                <a:effectLst/>
                <a:latin typeface="+mn-lt"/>
                <a:ea typeface="Calibri" panose="020F0502020204030204" pitchFamily="34" charset="0"/>
              </a:rPr>
              <a:t>Se as agências do INSS e outros equipamentos públicos estão negando o direito, busque as defensorias para se defenderem.</a:t>
            </a:r>
          </a:p>
          <a:p>
            <a:pPr marL="285750" indent="-285750">
              <a:buFont typeface="Arial" panose="020B0604020202020204" pitchFamily="34" charset="0"/>
              <a:buChar char="•"/>
            </a:pPr>
            <a:r>
              <a:rPr lang="pt-BR" sz="1800" dirty="0">
                <a:effectLst/>
                <a:latin typeface="+mn-lt"/>
                <a:ea typeface="Calibri" panose="020F0502020204030204" pitchFamily="34" charset="0"/>
              </a:rPr>
              <a:t>Uma das sugestões da Polícia Federal foi exatamente fazer a identificação biométrica para todos, requerente tanto do BPC como do benefício previdenciário. Então, a partir daí... </a:t>
            </a:r>
            <a:r>
              <a:rPr lang="pt-BR" dirty="0">
                <a:latin typeface="+mn-lt"/>
                <a:ea typeface="Calibri" panose="020F0502020204030204" pitchFamily="34" charset="0"/>
              </a:rPr>
              <a:t>surgiu</a:t>
            </a:r>
            <a:r>
              <a:rPr lang="pt-BR" sz="1800" dirty="0">
                <a:effectLst/>
                <a:latin typeface="+mn-lt"/>
                <a:ea typeface="Calibri" panose="020F0502020204030204" pitchFamily="34" charset="0"/>
              </a:rPr>
              <a:t> obrigatoriedade de novos requerimentos do BPC ter identificação biométrica.</a:t>
            </a:r>
            <a:r>
              <a:rPr lang="pt-BR" sz="1800" dirty="0">
                <a:effectLst/>
                <a:latin typeface="+mn-lt"/>
                <a:ea typeface="Times New Roman" panose="02020603050405020304" pitchFamily="18" charset="0"/>
              </a:rPr>
              <a:t> </a:t>
            </a:r>
            <a:r>
              <a:rPr lang="pt-BR" sz="1800" dirty="0">
                <a:effectLst/>
                <a:latin typeface="+mn-lt"/>
                <a:ea typeface="Calibri" panose="020F0502020204030204" pitchFamily="34" charset="0"/>
              </a:rPr>
              <a:t>Se aquelas pessoas não tiveram identificação biométrica, o seu representante legal, sua mãe ou seu pai, tem que ter a identificação biométrica. </a:t>
            </a:r>
            <a:endParaRPr lang="pt-BR" dirty="0">
              <a:latin typeface="+mn-lt"/>
            </a:endParaRPr>
          </a:p>
        </p:txBody>
      </p:sp>
      <p:sp>
        <p:nvSpPr>
          <p:cNvPr id="6" name="CaixaDeTexto 5">
            <a:extLst>
              <a:ext uri="{FF2B5EF4-FFF2-40B4-BE49-F238E27FC236}">
                <a16:creationId xmlns:a16="http://schemas.microsoft.com/office/drawing/2014/main" id="{61DEEE5B-FF00-BB7E-940C-D2F5FE936E29}"/>
              </a:ext>
            </a:extLst>
          </p:cNvPr>
          <p:cNvSpPr txBox="1"/>
          <p:nvPr/>
        </p:nvSpPr>
        <p:spPr>
          <a:xfrm>
            <a:off x="857250" y="480060"/>
            <a:ext cx="8289607" cy="461665"/>
          </a:xfrm>
          <a:prstGeom prst="rect">
            <a:avLst/>
          </a:prstGeom>
          <a:noFill/>
        </p:spPr>
        <p:txBody>
          <a:bodyPr wrap="square">
            <a:spAutoFit/>
          </a:bodyPr>
          <a:lstStyle/>
          <a:p>
            <a:pPr marL="0" marR="0" lvl="0" indent="0" algn="l" defTabSz="914400" rtl="0" eaLnBrk="0" fontAlgn="base" latinLnBrk="0" hangingPunct="0">
              <a:lnSpc>
                <a:spcPct val="100000"/>
              </a:lnSpc>
              <a:spcBef>
                <a:spcPts val="600"/>
              </a:spcBef>
              <a:spcAft>
                <a:spcPts val="600"/>
              </a:spcAft>
              <a:buClrTx/>
              <a:buSzTx/>
              <a:buFontTx/>
              <a:buNone/>
              <a:tabLst/>
              <a:defRPr/>
            </a:pPr>
            <a:r>
              <a:rPr kumimoji="0" lang="pt-BR" sz="24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Potencialidade:</a:t>
            </a:r>
            <a:r>
              <a:rPr kumimoji="0" lang="pt-BR" sz="24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r>
              <a:rPr kumimoji="0" lang="pt-BR" sz="24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Região norte</a:t>
            </a:r>
            <a:endParaRPr kumimoji="0" lang="pt-BR" sz="24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19858120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075" name="Retângulo 5"/>
          <p:cNvSpPr>
            <a:spLocks noChangeArrowheads="1"/>
          </p:cNvSpPr>
          <p:nvPr/>
        </p:nvSpPr>
        <p:spPr bwMode="auto">
          <a:xfrm>
            <a:off x="330981" y="-520605"/>
            <a:ext cx="10721077" cy="1275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l" defTabSz="914400" rtl="0" eaLnBrk="1" fontAlgn="base" latinLnBrk="0" hangingPunct="1">
              <a:lnSpc>
                <a:spcPct val="107000"/>
              </a:lnSpc>
              <a:spcBef>
                <a:spcPct val="0"/>
              </a:spcBef>
              <a:spcAft>
                <a:spcPts val="800"/>
              </a:spcAft>
              <a:buClrTx/>
              <a:buSzTx/>
              <a:buFontTx/>
              <a:buNone/>
              <a:tabLst/>
              <a:defRPr/>
            </a:pPr>
            <a:endParaRPr kumimoji="0" lang="pt-BR" altLang="pt-BR" sz="32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ctr" defTabSz="914400" rtl="0" eaLnBrk="1" fontAlgn="base" latinLnBrk="0" hangingPunct="1">
              <a:lnSpc>
                <a:spcPct val="100000"/>
              </a:lnSpc>
              <a:spcBef>
                <a:spcPct val="0"/>
              </a:spcBef>
              <a:spcAft>
                <a:spcPts val="800"/>
              </a:spcAft>
              <a:buClrTx/>
              <a:buSzTx/>
              <a:buFontTx/>
              <a:buNone/>
              <a:tabLst/>
              <a:defRPr/>
            </a:pPr>
            <a:endParaRPr kumimoji="0" lang="pt-BR" altLang="pt-BR" sz="3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2" name="CaixaDeTexto 1"/>
          <p:cNvSpPr txBox="1"/>
          <p:nvPr/>
        </p:nvSpPr>
        <p:spPr>
          <a:xfrm>
            <a:off x="1174515" y="529479"/>
            <a:ext cx="10171053" cy="7125027"/>
          </a:xfrm>
          <a:prstGeom prst="rect">
            <a:avLst/>
          </a:prstGeom>
          <a:noFill/>
        </p:spPr>
        <p:txBody>
          <a:bodyPr wrap="square" rtlCol="0">
            <a:spAutoFit/>
          </a:bodyPr>
          <a:lstStyle/>
          <a:p>
            <a:pPr marL="0" marR="0" lvl="0" indent="0" algn="l" defTabSz="914400" rtl="0" eaLnBrk="0" fontAlgn="base" latinLnBrk="0" hangingPunct="0">
              <a:lnSpc>
                <a:spcPct val="100000"/>
              </a:lnSpc>
              <a:spcBef>
                <a:spcPts val="600"/>
              </a:spcBef>
              <a:spcAft>
                <a:spcPts val="600"/>
              </a:spcAft>
              <a:buClrTx/>
              <a:buSzTx/>
              <a:buFontTx/>
              <a:buNone/>
              <a:tabLst/>
              <a:defRPr/>
            </a:pPr>
            <a:r>
              <a:rPr kumimoji="0" lang="pt-BR" sz="24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Desafios: Região Nordeste </a:t>
            </a:r>
          </a:p>
          <a:p>
            <a:pPr marL="0" marR="0" lvl="0" indent="0" algn="l" defTabSz="914400" rtl="0" eaLnBrk="0" fontAlgn="base" latinLnBrk="0" hangingPunct="0">
              <a:lnSpc>
                <a:spcPct val="100000"/>
              </a:lnSpc>
              <a:spcBef>
                <a:spcPts val="600"/>
              </a:spcBef>
              <a:spcAft>
                <a:spcPts val="600"/>
              </a:spcAft>
              <a:buClrTx/>
              <a:buSzTx/>
              <a:buFontTx/>
              <a:buNone/>
              <a:tabLst/>
              <a:defRPr/>
            </a:pPr>
            <a:r>
              <a:rPr kumimoji="0" lang="pt-BR"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a:t>
            </a:r>
            <a:r>
              <a:rPr kumimoji="0" lang="pt-BR" sz="24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a serem vencidos na região) </a:t>
            </a: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24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Atualização  dos cadastros mais rápidos; Uso da tecnologia  (tablets) nos cadastros;</a:t>
            </a: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24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Um número 0800 para desbloqueio? </a:t>
            </a: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24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Fragilidade na equipe cadastrais; os trabalhadores serem  informando antes do recadastramento. </a:t>
            </a: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24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Cooperação dos três entes federativos; Com mais contratação</a:t>
            </a: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24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Controle social no acompanhamento dos cadastros; na forma fiscalizadora</a:t>
            </a: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24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O olhar do INSS com o ministério mais ampliado;  </a:t>
            </a: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24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Processo de triagem, escala de visitas com um carro e visitador; </a:t>
            </a:r>
          </a:p>
          <a:p>
            <a:pPr marL="0" marR="0" lvl="0" indent="0" algn="l" defTabSz="914400" rtl="0" eaLnBrk="0" fontAlgn="base" latinLnBrk="0" hangingPunct="0">
              <a:lnSpc>
                <a:spcPct val="100000"/>
              </a:lnSpc>
              <a:spcBef>
                <a:spcPts val="600"/>
              </a:spcBef>
              <a:spcAft>
                <a:spcPts val="600"/>
              </a:spcAft>
              <a:buClrTx/>
              <a:buSzTx/>
              <a:buFontTx/>
              <a:buNone/>
              <a:tabLst/>
              <a:defRPr/>
            </a:pPr>
            <a:endParaRPr kumimoji="0" lang="pt-BR" sz="24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endParaRPr kumimoji="0" lang="pt-BR" sz="24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endParaRPr kumimoji="0" lang="pt-B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pt-B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1054326097"/>
      </p:ext>
    </p:extLst>
  </p:cSld>
  <p:clrMapOvr>
    <a:masterClrMapping/>
  </p:clrMapOvr>
  <p:extLst>
    <p:ext uri="{6950BFC3-D8DA-4A85-94F7-54DA5524770B}">
      <p188:commentRel xmlns:p188="http://schemas.microsoft.com/office/powerpoint/2018/8/main" r:id="rId2"/>
    </p:ext>
  </p:extLst>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075" name="Retângulo 5"/>
          <p:cNvSpPr>
            <a:spLocks noChangeArrowheads="1"/>
          </p:cNvSpPr>
          <p:nvPr/>
        </p:nvSpPr>
        <p:spPr bwMode="auto">
          <a:xfrm>
            <a:off x="1131570" y="226040"/>
            <a:ext cx="992048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lvl="0">
              <a:spcBef>
                <a:spcPts val="600"/>
              </a:spcBef>
              <a:spcAft>
                <a:spcPts val="600"/>
              </a:spcAft>
              <a:defRPr/>
            </a:pPr>
            <a:r>
              <a:rPr lang="pt-BR" sz="2800" b="1" dirty="0">
                <a:solidFill>
                  <a:prstClr val="black"/>
                </a:solidFill>
              </a:rPr>
              <a:t>Desafios: Região </a:t>
            </a:r>
            <a:r>
              <a:rPr lang="pt-BR" sz="2800" b="1">
                <a:solidFill>
                  <a:prstClr val="black"/>
                </a:solidFill>
              </a:rPr>
              <a:t>Nordeste       </a:t>
            </a:r>
            <a:endParaRPr lang="pt-BR" sz="2800" b="1" dirty="0">
              <a:solidFill>
                <a:prstClr val="black"/>
              </a:solidFill>
            </a:endParaRPr>
          </a:p>
        </p:txBody>
      </p:sp>
      <p:sp>
        <p:nvSpPr>
          <p:cNvPr id="3" name="Espaço Reservado para Conteúdo 2">
            <a:extLst>
              <a:ext uri="{FF2B5EF4-FFF2-40B4-BE49-F238E27FC236}">
                <a16:creationId xmlns:a16="http://schemas.microsoft.com/office/drawing/2014/main" id="{C53611E1-5AFE-A118-92F1-6B08E8B66B66}"/>
              </a:ext>
            </a:extLst>
          </p:cNvPr>
          <p:cNvSpPr txBox="1">
            <a:spLocks/>
          </p:cNvSpPr>
          <p:nvPr/>
        </p:nvSpPr>
        <p:spPr bwMode="auto">
          <a:xfrm>
            <a:off x="1287905" y="938537"/>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defTabSz="685800" rtl="0" eaLnBrk="0" fontAlgn="base" hangingPunct="0">
              <a:lnSpc>
                <a:spcPct val="90000"/>
              </a:lnSpc>
              <a:spcBef>
                <a:spcPts val="750"/>
              </a:spcBef>
              <a:spcAft>
                <a:spcPct val="0"/>
              </a:spcAft>
              <a:buFont typeface="Arial" panose="020B0604020202020204" pitchFamily="34" charset="0"/>
              <a:buNone/>
              <a:defRPr sz="1800" kern="1200">
                <a:solidFill>
                  <a:schemeClr val="tx1"/>
                </a:solidFill>
                <a:latin typeface="+mn-lt"/>
                <a:ea typeface="+mn-ea"/>
                <a:cs typeface="+mn-cs"/>
              </a:defRPr>
            </a:lvl1pPr>
            <a:lvl2pPr marL="342900" indent="0" algn="ctr" defTabSz="685800" rtl="0" eaLnBrk="0" fontAlgn="base" hangingPunct="0">
              <a:lnSpc>
                <a:spcPct val="90000"/>
              </a:lnSpc>
              <a:spcBef>
                <a:spcPts val="375"/>
              </a:spcBef>
              <a:spcAft>
                <a:spcPct val="0"/>
              </a:spcAft>
              <a:buFont typeface="Arial" panose="020B0604020202020204" pitchFamily="34" charset="0"/>
              <a:buNone/>
              <a:defRPr sz="1500" kern="1200">
                <a:solidFill>
                  <a:schemeClr val="tx1"/>
                </a:solidFill>
                <a:latin typeface="+mn-lt"/>
                <a:ea typeface="+mn-ea"/>
                <a:cs typeface="+mn-cs"/>
              </a:defRPr>
            </a:lvl2pPr>
            <a:lvl3pPr marL="685800" indent="0" algn="ctr" defTabSz="685800" rtl="0" eaLnBrk="0" fontAlgn="base" hangingPunct="0">
              <a:lnSpc>
                <a:spcPct val="90000"/>
              </a:lnSpc>
              <a:spcBef>
                <a:spcPts val="375"/>
              </a:spcBef>
              <a:spcAft>
                <a:spcPct val="0"/>
              </a:spcAft>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0" fontAlgn="base" hangingPunct="0">
              <a:lnSpc>
                <a:spcPct val="90000"/>
              </a:lnSpc>
              <a:spcBef>
                <a:spcPts val="375"/>
              </a:spcBef>
              <a:spcAft>
                <a:spcPct val="0"/>
              </a:spcAft>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0" fontAlgn="base" hangingPunct="0">
              <a:lnSpc>
                <a:spcPct val="90000"/>
              </a:lnSpc>
              <a:spcBef>
                <a:spcPts val="375"/>
              </a:spcBef>
              <a:spcAft>
                <a:spcPct val="0"/>
              </a:spcAft>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marL="0" marR="0" lvl="0" indent="0" algn="just" defTabSz="685800" rtl="0" eaLnBrk="0" fontAlgn="base" latinLnBrk="0" hangingPunct="0">
              <a:lnSpc>
                <a:spcPct val="90000"/>
              </a:lnSpc>
              <a:spcBef>
                <a:spcPts val="750"/>
              </a:spcBef>
              <a:spcAft>
                <a:spcPct val="0"/>
              </a:spcAft>
              <a:buClrTx/>
              <a:buSzTx/>
              <a:buFont typeface="Arial" panose="020B0604020202020204" pitchFamily="34" charset="0"/>
              <a:buNone/>
              <a:tabLst/>
              <a:defRPr/>
            </a:pPr>
            <a:r>
              <a:rPr kumimoji="0" lang="pt-BR" sz="2000" b="1" i="0" u="none" strike="noStrike" kern="1200" cap="none" spc="0" normalizeH="0" baseline="0" noProof="0" dirty="0">
                <a:ln>
                  <a:noFill/>
                </a:ln>
                <a:solidFill>
                  <a:prstClr val="black"/>
                </a:solidFill>
                <a:effectLst/>
                <a:uLnTx/>
                <a:uFillTx/>
                <a:latin typeface="Calibri"/>
                <a:ea typeface="+mn-ea"/>
                <a:cs typeface="+mn-cs"/>
              </a:rPr>
              <a:t> </a:t>
            </a:r>
            <a:r>
              <a:rPr kumimoji="0" lang="pt-BR" sz="2000" i="0" u="none" strike="noStrike" kern="1200" cap="none" spc="0" normalizeH="0" baseline="0" noProof="0" dirty="0">
                <a:ln>
                  <a:noFill/>
                </a:ln>
                <a:solidFill>
                  <a:prstClr val="black"/>
                </a:solidFill>
                <a:effectLst/>
                <a:uLnTx/>
                <a:uFillTx/>
                <a:latin typeface="Calibri"/>
                <a:ea typeface="+mn-ea"/>
                <a:cs typeface="+mn-cs"/>
              </a:rPr>
              <a:t>Uma linguagem melhor (simples)  para os questionários;</a:t>
            </a:r>
          </a:p>
          <a:p>
            <a:pPr marL="0" marR="0" lvl="0" indent="0" algn="just" defTabSz="685800" rtl="0" eaLnBrk="0" fontAlgn="base" latinLnBrk="0" hangingPunct="0">
              <a:lnSpc>
                <a:spcPct val="90000"/>
              </a:lnSpc>
              <a:spcBef>
                <a:spcPts val="750"/>
              </a:spcBef>
              <a:spcAft>
                <a:spcPct val="0"/>
              </a:spcAft>
              <a:buClrTx/>
              <a:buSzTx/>
              <a:buFont typeface="Arial" panose="020B0604020202020204" pitchFamily="34" charset="0"/>
              <a:buNone/>
              <a:tabLst/>
              <a:defRPr/>
            </a:pPr>
            <a:r>
              <a:rPr kumimoji="0" lang="pt-BR" sz="2000" i="0" u="none" strike="noStrike" kern="1200" cap="none" spc="0" normalizeH="0" baseline="0" noProof="0" dirty="0">
                <a:ln>
                  <a:noFill/>
                </a:ln>
                <a:solidFill>
                  <a:prstClr val="black"/>
                </a:solidFill>
                <a:effectLst/>
                <a:uLnTx/>
                <a:uFillTx/>
                <a:latin typeface="Calibri"/>
                <a:ea typeface="+mn-ea"/>
                <a:cs typeface="+mn-cs"/>
              </a:rPr>
              <a:t>Capacitação continuada,  </a:t>
            </a:r>
          </a:p>
          <a:p>
            <a:pPr marL="0" marR="0" lvl="0" indent="0" algn="just" defTabSz="685800" rtl="0" eaLnBrk="0" fontAlgn="base" latinLnBrk="0" hangingPunct="0">
              <a:lnSpc>
                <a:spcPct val="90000"/>
              </a:lnSpc>
              <a:spcBef>
                <a:spcPts val="750"/>
              </a:spcBef>
              <a:spcAft>
                <a:spcPct val="0"/>
              </a:spcAft>
              <a:buClrTx/>
              <a:buSzTx/>
              <a:buFont typeface="Arial" panose="020B0604020202020204" pitchFamily="34" charset="0"/>
              <a:buNone/>
              <a:tabLst/>
              <a:defRPr/>
            </a:pPr>
            <a:r>
              <a:rPr kumimoji="0" lang="pt-BR" sz="2000" i="0" u="none" strike="noStrike" kern="1200" cap="none" spc="0" normalizeH="0" baseline="0" noProof="0" dirty="0">
                <a:ln>
                  <a:noFill/>
                </a:ln>
                <a:solidFill>
                  <a:prstClr val="black"/>
                </a:solidFill>
                <a:effectLst/>
                <a:uLnTx/>
                <a:uFillTx/>
                <a:latin typeface="Calibri"/>
                <a:ea typeface="+mn-ea"/>
                <a:cs typeface="+mn-cs"/>
              </a:rPr>
              <a:t> Concurso público para os CRAS ; uma equipe permanente;</a:t>
            </a:r>
          </a:p>
          <a:p>
            <a:pPr marL="0" marR="0" lvl="0" indent="0" algn="just" defTabSz="685800" rtl="0" eaLnBrk="0" fontAlgn="base" latinLnBrk="0" hangingPunct="0">
              <a:lnSpc>
                <a:spcPct val="90000"/>
              </a:lnSpc>
              <a:spcBef>
                <a:spcPts val="750"/>
              </a:spcBef>
              <a:spcAft>
                <a:spcPct val="0"/>
              </a:spcAft>
              <a:buClrTx/>
              <a:buSzTx/>
              <a:buFont typeface="Arial" panose="020B0604020202020204" pitchFamily="34" charset="0"/>
              <a:buNone/>
              <a:tabLst/>
              <a:defRPr/>
            </a:pPr>
            <a:r>
              <a:rPr kumimoji="0" lang="pt-BR" sz="2000" i="0" u="none" strike="noStrike" kern="1200" cap="none" spc="0" normalizeH="0" baseline="0" noProof="0" dirty="0">
                <a:ln>
                  <a:noFill/>
                </a:ln>
                <a:solidFill>
                  <a:prstClr val="black"/>
                </a:solidFill>
                <a:effectLst/>
                <a:uLnTx/>
                <a:uFillTx/>
                <a:latin typeface="Calibri"/>
                <a:ea typeface="+mn-ea"/>
                <a:cs typeface="+mn-cs"/>
              </a:rPr>
              <a:t>Dificuldade pela equipe do cálculo da renda do BPC;</a:t>
            </a:r>
          </a:p>
          <a:p>
            <a:pPr marL="0" marR="0" lvl="0" indent="0" algn="just" defTabSz="685800" rtl="0" eaLnBrk="0" fontAlgn="base" latinLnBrk="0" hangingPunct="0">
              <a:lnSpc>
                <a:spcPct val="90000"/>
              </a:lnSpc>
              <a:spcBef>
                <a:spcPts val="750"/>
              </a:spcBef>
              <a:spcAft>
                <a:spcPct val="0"/>
              </a:spcAft>
              <a:buClrTx/>
              <a:buSzTx/>
              <a:buFont typeface="Arial" panose="020B0604020202020204" pitchFamily="34" charset="0"/>
              <a:buNone/>
              <a:tabLst/>
              <a:defRPr/>
            </a:pPr>
            <a:r>
              <a:rPr kumimoji="0" lang="pt-BR" sz="2000" i="0" u="none" strike="noStrike" kern="1200" cap="none" spc="0" normalizeH="0" baseline="0" noProof="0" dirty="0">
                <a:ln>
                  <a:noFill/>
                </a:ln>
                <a:solidFill>
                  <a:prstClr val="black"/>
                </a:solidFill>
                <a:effectLst/>
                <a:uLnTx/>
                <a:uFillTx/>
                <a:latin typeface="Calibri"/>
                <a:ea typeface="+mn-ea"/>
                <a:cs typeface="+mn-cs"/>
              </a:rPr>
              <a:t> Famílias unipessoais pós pandemia ; </a:t>
            </a:r>
          </a:p>
          <a:p>
            <a:pPr marL="0" marR="0" lvl="0" indent="0" algn="just" defTabSz="685800" rtl="0" eaLnBrk="0" fontAlgn="base" latinLnBrk="0" hangingPunct="0">
              <a:lnSpc>
                <a:spcPct val="90000"/>
              </a:lnSpc>
              <a:spcBef>
                <a:spcPts val="750"/>
              </a:spcBef>
              <a:spcAft>
                <a:spcPct val="0"/>
              </a:spcAft>
              <a:buClrTx/>
              <a:buSzTx/>
              <a:buFont typeface="Arial" panose="020B0604020202020204" pitchFamily="34" charset="0"/>
              <a:buNone/>
              <a:tabLst/>
              <a:defRPr/>
            </a:pPr>
            <a:r>
              <a:rPr kumimoji="0" lang="pt-BR" sz="2000" i="0" u="none" strike="noStrike" kern="1200" cap="none" spc="0" normalizeH="0" baseline="0" noProof="0" dirty="0">
                <a:ln>
                  <a:noFill/>
                </a:ln>
                <a:solidFill>
                  <a:prstClr val="black"/>
                </a:solidFill>
                <a:effectLst/>
                <a:uLnTx/>
                <a:uFillTx/>
                <a:latin typeface="Calibri"/>
                <a:ea typeface="+mn-ea"/>
                <a:cs typeface="+mn-cs"/>
              </a:rPr>
              <a:t>Bolsa família “cortado” </a:t>
            </a:r>
          </a:p>
          <a:p>
            <a:pPr marL="0" marR="0" lvl="0" indent="0" algn="just" defTabSz="685800" rtl="0" eaLnBrk="0" fontAlgn="base" latinLnBrk="0" hangingPunct="0">
              <a:lnSpc>
                <a:spcPct val="90000"/>
              </a:lnSpc>
              <a:spcBef>
                <a:spcPts val="750"/>
              </a:spcBef>
              <a:spcAft>
                <a:spcPct val="0"/>
              </a:spcAft>
              <a:buClrTx/>
              <a:buSzTx/>
              <a:buFont typeface="Arial" panose="020B0604020202020204" pitchFamily="34" charset="0"/>
              <a:buNone/>
              <a:tabLst/>
              <a:defRPr/>
            </a:pPr>
            <a:r>
              <a:rPr kumimoji="0" lang="pt-BR" sz="2000" i="0" u="none" strike="noStrike" kern="1200" cap="none" spc="0" normalizeH="0" baseline="0" noProof="0" dirty="0">
                <a:ln>
                  <a:noFill/>
                </a:ln>
                <a:solidFill>
                  <a:prstClr val="black"/>
                </a:solidFill>
                <a:effectLst/>
                <a:uLnTx/>
                <a:uFillTx/>
                <a:latin typeface="Calibri"/>
                <a:ea typeface="+mn-ea"/>
                <a:cs typeface="+mn-cs"/>
              </a:rPr>
              <a:t>Necessidade retornar programas já existentes como  BPC na escola e BPC trabalho para  pessoas deficiência;</a:t>
            </a:r>
          </a:p>
          <a:p>
            <a:pPr marL="0" marR="0" lvl="0" indent="0" algn="just" defTabSz="685800" rtl="0" eaLnBrk="0" fontAlgn="base" latinLnBrk="0" hangingPunct="0">
              <a:lnSpc>
                <a:spcPct val="90000"/>
              </a:lnSpc>
              <a:spcBef>
                <a:spcPts val="750"/>
              </a:spcBef>
              <a:spcAft>
                <a:spcPct val="0"/>
              </a:spcAft>
              <a:buClrTx/>
              <a:buSzTx/>
              <a:buFont typeface="Arial" panose="020B0604020202020204" pitchFamily="34" charset="0"/>
              <a:buNone/>
              <a:tabLst/>
              <a:defRPr/>
            </a:pPr>
            <a:r>
              <a:rPr kumimoji="0" lang="pt-BR" sz="2000" i="0" u="none" strike="noStrike" kern="1200" cap="none" spc="0" normalizeH="0" baseline="0" noProof="0" dirty="0">
                <a:ln>
                  <a:noFill/>
                </a:ln>
                <a:solidFill>
                  <a:prstClr val="black"/>
                </a:solidFill>
                <a:effectLst/>
                <a:uLnTx/>
                <a:uFillTx/>
                <a:latin typeface="Calibri"/>
                <a:ea typeface="+mn-ea"/>
                <a:cs typeface="+mn-cs"/>
              </a:rPr>
              <a:t>Fortalecimento da rede para a política de acessibilidade; comunicação entre os entes federativos.</a:t>
            </a:r>
          </a:p>
          <a:p>
            <a:pPr marL="0" marR="0" lvl="0" indent="0" algn="just" defTabSz="685800" rtl="0" eaLnBrk="0" fontAlgn="base" latinLnBrk="0" hangingPunct="0">
              <a:lnSpc>
                <a:spcPct val="90000"/>
              </a:lnSpc>
              <a:spcBef>
                <a:spcPts val="750"/>
              </a:spcBef>
              <a:spcAft>
                <a:spcPct val="0"/>
              </a:spcAft>
              <a:buClrTx/>
              <a:buSzTx/>
              <a:buFont typeface="Arial" panose="020B0604020202020204" pitchFamily="34" charset="0"/>
              <a:buNone/>
              <a:tabLst/>
              <a:defRPr/>
            </a:pPr>
            <a:r>
              <a:rPr kumimoji="0" lang="pt-BR" sz="2000" i="0" u="none" strike="noStrike" kern="1200" cap="none" spc="0" normalizeH="0" baseline="0" noProof="0" dirty="0">
                <a:ln>
                  <a:noFill/>
                </a:ln>
                <a:solidFill>
                  <a:prstClr val="black"/>
                </a:solidFill>
                <a:effectLst/>
                <a:uLnTx/>
                <a:uFillTx/>
                <a:latin typeface="Calibri"/>
                <a:ea typeface="+mn-ea"/>
                <a:cs typeface="+mn-cs"/>
              </a:rPr>
              <a:t>Conselhos pode pedir as relatórios no bolsa família; usar os 3% ; denúncias ; habilitar no sistema sem depender das prefeituras; </a:t>
            </a:r>
          </a:p>
          <a:p>
            <a:pPr marL="0" marR="0" lvl="0" indent="0" algn="just" defTabSz="685800" rtl="0" eaLnBrk="0" fontAlgn="base" latinLnBrk="0" hangingPunct="0">
              <a:lnSpc>
                <a:spcPct val="90000"/>
              </a:lnSpc>
              <a:spcBef>
                <a:spcPts val="750"/>
              </a:spcBef>
              <a:spcAft>
                <a:spcPct val="0"/>
              </a:spcAft>
              <a:buClrTx/>
              <a:buSzTx/>
              <a:buFont typeface="Arial" panose="020B0604020202020204" pitchFamily="34" charset="0"/>
              <a:buNone/>
              <a:tabLst/>
              <a:defRPr/>
            </a:pPr>
            <a:r>
              <a:rPr kumimoji="0" lang="pt-BR" sz="2000" i="0" u="none" strike="noStrike" kern="1200" cap="none" spc="0" normalizeH="0" baseline="0" noProof="0" dirty="0">
                <a:ln>
                  <a:noFill/>
                </a:ln>
                <a:solidFill>
                  <a:prstClr val="black"/>
                </a:solidFill>
                <a:effectLst/>
                <a:uLnTx/>
                <a:uFillTx/>
                <a:latin typeface="Calibri"/>
                <a:ea typeface="+mn-ea"/>
                <a:cs typeface="+mn-cs"/>
              </a:rPr>
              <a:t>Omissão de informações nos cadastros , por sobrevivência;</a:t>
            </a:r>
          </a:p>
          <a:p>
            <a:pPr marL="0" marR="0" lvl="0" indent="0" algn="just" defTabSz="685800" rtl="0" eaLnBrk="0" fontAlgn="base" latinLnBrk="0" hangingPunct="0">
              <a:lnSpc>
                <a:spcPct val="90000"/>
              </a:lnSpc>
              <a:spcBef>
                <a:spcPts val="750"/>
              </a:spcBef>
              <a:spcAft>
                <a:spcPct val="0"/>
              </a:spcAft>
              <a:buClrTx/>
              <a:buSzTx/>
              <a:buFont typeface="Arial" panose="020B0604020202020204" pitchFamily="34" charset="0"/>
              <a:buNone/>
              <a:tabLst/>
              <a:defRPr/>
            </a:pPr>
            <a:r>
              <a:rPr kumimoji="0" lang="pt-BR" sz="2000" i="0" u="none" strike="noStrike" kern="1200" cap="none" spc="0" normalizeH="0" baseline="0" noProof="0" dirty="0">
                <a:ln>
                  <a:noFill/>
                </a:ln>
                <a:solidFill>
                  <a:prstClr val="black"/>
                </a:solidFill>
                <a:effectLst/>
                <a:uLnTx/>
                <a:uFillTx/>
                <a:latin typeface="Calibri"/>
                <a:ea typeface="+mn-ea"/>
                <a:cs typeface="+mn-cs"/>
              </a:rPr>
              <a:t>Fortalecimento dos Conselhos como controle social; </a:t>
            </a:r>
          </a:p>
          <a:p>
            <a:pPr marL="0" marR="0" lvl="0" indent="0" algn="ctr" defTabSz="685800" rtl="0" eaLnBrk="0" fontAlgn="base" latinLnBrk="0" hangingPunct="0">
              <a:lnSpc>
                <a:spcPct val="90000"/>
              </a:lnSpc>
              <a:spcBef>
                <a:spcPts val="750"/>
              </a:spcBef>
              <a:spcAft>
                <a:spcPct val="0"/>
              </a:spcAft>
              <a:buClrTx/>
              <a:buSzTx/>
              <a:buFont typeface="Arial" panose="020B0604020202020204" pitchFamily="34" charset="0"/>
              <a:buNone/>
              <a:tabLst/>
              <a:defRPr/>
            </a:pPr>
            <a:endParaRPr kumimoji="0" lang="pt-BR"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685800" rtl="0" eaLnBrk="0" fontAlgn="base" latinLnBrk="0" hangingPunct="0">
              <a:lnSpc>
                <a:spcPct val="90000"/>
              </a:lnSpc>
              <a:spcBef>
                <a:spcPts val="750"/>
              </a:spcBef>
              <a:spcAft>
                <a:spcPct val="0"/>
              </a:spcAft>
              <a:buClrTx/>
              <a:buSzTx/>
              <a:buFont typeface="Arial" panose="020B0604020202020204" pitchFamily="34" charset="0"/>
              <a:buNone/>
              <a:tabLst/>
              <a:defRPr/>
            </a:pPr>
            <a:endParaRPr kumimoji="0" lang="pt-BR"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685800" rtl="0" eaLnBrk="0" fontAlgn="base" latinLnBrk="0" hangingPunct="0">
              <a:lnSpc>
                <a:spcPct val="90000"/>
              </a:lnSpc>
              <a:spcBef>
                <a:spcPts val="750"/>
              </a:spcBef>
              <a:spcAft>
                <a:spcPct val="0"/>
              </a:spcAft>
              <a:buClrTx/>
              <a:buSzTx/>
              <a:buFont typeface="Arial" panose="020B0604020202020204" pitchFamily="34" charset="0"/>
              <a:buNone/>
              <a:tabLst/>
              <a:defRPr/>
            </a:pPr>
            <a:r>
              <a:rPr kumimoji="0" lang="pt-BR" sz="1800" b="0" i="0" u="none" strike="noStrike" kern="1200" cap="none" spc="0" normalizeH="0" baseline="0" noProof="0" dirty="0">
                <a:ln>
                  <a:noFill/>
                </a:ln>
                <a:solidFill>
                  <a:prstClr val="black"/>
                </a:solidFill>
                <a:effectLst/>
                <a:uLnTx/>
                <a:uFillTx/>
                <a:latin typeface="Calibri"/>
                <a:ea typeface="+mn-ea"/>
                <a:cs typeface="+mn-cs"/>
              </a:rPr>
              <a:t> </a:t>
            </a:r>
          </a:p>
          <a:p>
            <a:pPr marL="0" marR="0" lvl="0" indent="0" algn="ctr" defTabSz="685800" rtl="0" eaLnBrk="0" fontAlgn="base" latinLnBrk="0" hangingPunct="0">
              <a:lnSpc>
                <a:spcPct val="90000"/>
              </a:lnSpc>
              <a:spcBef>
                <a:spcPts val="750"/>
              </a:spcBef>
              <a:spcAft>
                <a:spcPct val="0"/>
              </a:spcAft>
              <a:buClrTx/>
              <a:buSzTx/>
              <a:buFont typeface="Arial" panose="020B0604020202020204" pitchFamily="34" charset="0"/>
              <a:buNone/>
              <a:tabLst/>
              <a:defRPr/>
            </a:pPr>
            <a:endParaRPr kumimoji="0" lang="pt-BR" sz="18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1087286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075" name="Retângulo 5"/>
          <p:cNvSpPr>
            <a:spLocks noChangeArrowheads="1"/>
          </p:cNvSpPr>
          <p:nvPr/>
        </p:nvSpPr>
        <p:spPr bwMode="auto">
          <a:xfrm>
            <a:off x="330981" y="-520605"/>
            <a:ext cx="10721077" cy="1275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l" defTabSz="914400" rtl="0" eaLnBrk="1" fontAlgn="base" latinLnBrk="0" hangingPunct="1">
              <a:lnSpc>
                <a:spcPct val="107000"/>
              </a:lnSpc>
              <a:spcBef>
                <a:spcPct val="0"/>
              </a:spcBef>
              <a:spcAft>
                <a:spcPts val="800"/>
              </a:spcAft>
              <a:buClrTx/>
              <a:buSzTx/>
              <a:buFontTx/>
              <a:buNone/>
              <a:tabLst/>
              <a:defRPr/>
            </a:pPr>
            <a:endParaRPr kumimoji="0" lang="pt-BR" altLang="pt-BR" sz="32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ctr" defTabSz="914400" rtl="0" eaLnBrk="1" fontAlgn="base" latinLnBrk="0" hangingPunct="1">
              <a:lnSpc>
                <a:spcPct val="100000"/>
              </a:lnSpc>
              <a:spcBef>
                <a:spcPct val="0"/>
              </a:spcBef>
              <a:spcAft>
                <a:spcPts val="800"/>
              </a:spcAft>
              <a:buClrTx/>
              <a:buSzTx/>
              <a:buFontTx/>
              <a:buNone/>
              <a:tabLst/>
              <a:defRPr/>
            </a:pPr>
            <a:endParaRPr kumimoji="0" lang="pt-BR" altLang="pt-BR" sz="3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2" name="CaixaDeTexto 1"/>
          <p:cNvSpPr txBox="1"/>
          <p:nvPr/>
        </p:nvSpPr>
        <p:spPr>
          <a:xfrm>
            <a:off x="993658" y="388259"/>
            <a:ext cx="9832622" cy="5970865"/>
          </a:xfrm>
          <a:prstGeom prst="rect">
            <a:avLst/>
          </a:prstGeom>
          <a:noFill/>
        </p:spPr>
        <p:txBody>
          <a:bodyPr wrap="square" rtlCol="0">
            <a:spAutoFit/>
          </a:bodyPr>
          <a:lstStyle/>
          <a:p>
            <a:pPr marL="0" marR="0" lvl="0" indent="0" algn="l" defTabSz="914400" rtl="0" eaLnBrk="0" fontAlgn="base" latinLnBrk="0" hangingPunct="0">
              <a:lnSpc>
                <a:spcPct val="100000"/>
              </a:lnSpc>
              <a:spcBef>
                <a:spcPts val="600"/>
              </a:spcBef>
              <a:spcAft>
                <a:spcPts val="600"/>
              </a:spcAft>
              <a:buClrTx/>
              <a:buSzTx/>
              <a:buFontTx/>
              <a:buNone/>
              <a:tabLst/>
              <a:defRPr/>
            </a:pPr>
            <a:r>
              <a:rPr kumimoji="0" lang="pt-BR" sz="32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Potencialidades: Região Nordeste </a:t>
            </a:r>
          </a:p>
          <a:p>
            <a:pPr marL="0" marR="0" lvl="0" indent="0" algn="l" defTabSz="914400" rtl="0" eaLnBrk="0" fontAlgn="base" latinLnBrk="0" hangingPunct="0">
              <a:lnSpc>
                <a:spcPct val="100000"/>
              </a:lnSpc>
              <a:spcBef>
                <a:spcPts val="600"/>
              </a:spcBef>
              <a:spcAft>
                <a:spcPts val="600"/>
              </a:spcAft>
              <a:buClrTx/>
              <a:buSzTx/>
              <a:buFontTx/>
              <a:buNone/>
              <a:tabLst/>
              <a:defRPr/>
            </a:pPr>
            <a:r>
              <a:rPr kumimoji="0" lang="pt-BR"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(possíveis caminhos a serem percorridos na região) </a:t>
            </a: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Comunicação entre as redes socioassistenciais;</a:t>
            </a: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Uso de tecnologias (tablets) para os cadastro e recadastramentos.</a:t>
            </a: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“Prioridades” no recadastramento; </a:t>
            </a: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Fortalecimento do R.M.A </a:t>
            </a: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Controle social na forma fiscalizatória e de sugestionar pra onde aplicar os recursos;</a:t>
            </a: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endParaRPr kumimoji="0" lang="pt-BR"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l" defTabSz="914400" rtl="0" eaLnBrk="0" fontAlgn="base" latinLnBrk="0" hangingPunct="0">
              <a:lnSpc>
                <a:spcPct val="100000"/>
              </a:lnSpc>
              <a:spcBef>
                <a:spcPts val="600"/>
              </a:spcBef>
              <a:spcAft>
                <a:spcPts val="600"/>
              </a:spcAft>
              <a:buClrTx/>
              <a:buSzTx/>
              <a:buFontTx/>
              <a:buNone/>
              <a:tabLst/>
              <a:defRPr/>
            </a:pPr>
            <a:r>
              <a:rPr kumimoji="0" lang="pt-B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p>
        </p:txBody>
      </p:sp>
    </p:spTree>
    <p:extLst>
      <p:ext uri="{BB962C8B-B14F-4D97-AF65-F5344CB8AC3E}">
        <p14:creationId xmlns:p14="http://schemas.microsoft.com/office/powerpoint/2010/main" val="2270102000"/>
      </p:ext>
    </p:extLst>
  </p:cSld>
  <p:clrMapOvr>
    <a:masterClrMapping/>
  </p:clrMapOvr>
  <p:extLst>
    <p:ext uri="{6950BFC3-D8DA-4A85-94F7-54DA5524770B}">
      <p188:commentRel xmlns:p188="http://schemas.microsoft.com/office/powerpoint/2018/8/main" r:id="rId2"/>
    </p:ext>
  </p:extLs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075" name="Retângulo 5"/>
          <p:cNvSpPr>
            <a:spLocks noChangeArrowheads="1"/>
          </p:cNvSpPr>
          <p:nvPr/>
        </p:nvSpPr>
        <p:spPr bwMode="auto">
          <a:xfrm>
            <a:off x="674370" y="-520605"/>
            <a:ext cx="8869680" cy="1337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l" defTabSz="914400" rtl="0" eaLnBrk="1" fontAlgn="base" latinLnBrk="0" hangingPunct="1">
              <a:lnSpc>
                <a:spcPct val="107000"/>
              </a:lnSpc>
              <a:spcBef>
                <a:spcPct val="0"/>
              </a:spcBef>
              <a:spcAft>
                <a:spcPts val="800"/>
              </a:spcAft>
              <a:buClrTx/>
              <a:buSzTx/>
              <a:buFontTx/>
              <a:buNone/>
              <a:tabLst/>
              <a:defRPr/>
            </a:pPr>
            <a:endParaRPr kumimoji="0" lang="pt-BR" altLang="pt-BR" sz="32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ctr" defTabSz="914400" rtl="0" eaLnBrk="1" fontAlgn="base" latinLnBrk="0" hangingPunct="1">
              <a:lnSpc>
                <a:spcPct val="100000"/>
              </a:lnSpc>
              <a:spcBef>
                <a:spcPct val="0"/>
              </a:spcBef>
              <a:spcAft>
                <a:spcPts val="800"/>
              </a:spcAft>
              <a:buClrTx/>
              <a:buSzTx/>
              <a:buFontTx/>
              <a:buNone/>
              <a:tabLst/>
              <a:defRPr/>
            </a:pPr>
            <a:r>
              <a:rPr lang="pt-BR" sz="2000" b="1" dirty="0"/>
              <a:t>Oficina 1: Desafio locais para implementação e funcionamento dos Conselhos de Assistência Social (Resolução CNAS nº 100/2023). </a:t>
            </a:r>
            <a:endParaRPr kumimoji="0" lang="pt-BR" altLang="pt-BR"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2" name="CaixaDeTexto 1"/>
          <p:cNvSpPr txBox="1"/>
          <p:nvPr/>
        </p:nvSpPr>
        <p:spPr>
          <a:xfrm>
            <a:off x="914400" y="755256"/>
            <a:ext cx="11155680" cy="6571030"/>
          </a:xfrm>
          <a:prstGeom prst="rect">
            <a:avLst/>
          </a:prstGeom>
          <a:noFill/>
        </p:spPr>
        <p:txBody>
          <a:bodyPr wrap="square" rtlCol="0">
            <a:spAutoFit/>
          </a:bodyPr>
          <a:lstStyle/>
          <a:p>
            <a:pPr marL="0" marR="0" lvl="0" indent="0" algn="l" defTabSz="914400" rtl="0" eaLnBrk="0" fontAlgn="base" latinLnBrk="0" hangingPunct="0">
              <a:lnSpc>
                <a:spcPct val="100000"/>
              </a:lnSpc>
              <a:spcBef>
                <a:spcPts val="600"/>
              </a:spcBef>
              <a:spcAft>
                <a:spcPts val="600"/>
              </a:spcAft>
              <a:buClrTx/>
              <a:buSzTx/>
              <a:buFontTx/>
              <a:buNone/>
              <a:tabLst/>
              <a:defRPr/>
            </a:pPr>
            <a:r>
              <a:rPr kumimoji="0" lang="pt-BR" sz="20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Desafios: Região Centro Oeste</a:t>
            </a: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14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Todos os estados tenham um núcleo de educação permanente funcionando e respeitando as representações que compõe o SUAS , que ele formule o plano de educação permanente, que deverá ser aprovado pelos conselhos da assistência.  </a:t>
            </a: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14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Especificar o número de pessoas que vão auxiliar a secretária executiva no município conf. Art.18 parágrafo 2, acrescentando jurídico.</a:t>
            </a: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14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Necessário manter uma secretária executiva para os conselhos, reavaliar art. 18 par 4 </a:t>
            </a: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14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Descrever e especificar a infraestrutura para  atuação dos conselheiros conforme art. 23,inciso 1 </a:t>
            </a:r>
          </a:p>
          <a:p>
            <a:pPr marL="0" marR="0" lvl="0" indent="0" algn="l" defTabSz="914400" rtl="0" eaLnBrk="0" fontAlgn="base" latinLnBrk="0" hangingPunct="0">
              <a:lnSpc>
                <a:spcPct val="100000"/>
              </a:lnSpc>
              <a:spcBef>
                <a:spcPts val="600"/>
              </a:spcBef>
              <a:spcAft>
                <a:spcPts val="600"/>
              </a:spcAft>
              <a:buClrTx/>
              <a:buSzTx/>
              <a:buFontTx/>
              <a:buNone/>
              <a:tabLst/>
              <a:defRPr/>
            </a:pPr>
            <a:r>
              <a:rPr kumimoji="0" lang="pt-BR" sz="14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 infraestrutura necessário para o funcionamento do conselho garantindo recursos materiais, humanos e financeiros, e arcando com despesas dentre outras, de passagens, </a:t>
            </a:r>
            <a:r>
              <a:rPr kumimoji="0" lang="pt-BR" sz="1400" b="0" i="0" u="none" strike="noStrike" kern="1200" cap="none" spc="0" normalizeH="0" baseline="0" noProof="0" dirty="0" err="1">
                <a:ln>
                  <a:noFill/>
                </a:ln>
                <a:solidFill>
                  <a:prstClr val="black"/>
                </a:solidFill>
                <a:effectLst/>
                <a:uLnTx/>
                <a:uFillTx/>
                <a:latin typeface="Calibri" panose="020F0502020204030204" pitchFamily="34" charset="0"/>
                <a:ea typeface="+mn-ea"/>
                <a:cs typeface="+mn-cs"/>
              </a:rPr>
              <a:t>translados</a:t>
            </a:r>
            <a:r>
              <a:rPr kumimoji="0" lang="pt-BR" sz="14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alimentação, hospedagem das e dos conselheiros titulares e suplentes, e seus acompanhantes quando necessário, tanto do governo quanto da sociedade civil, quando estiverem no exercício de suas atribuições.   garantindo o inciso 2 ... Fornecer apoio técnico e financeiro  aos conselhos  ás conferências de assistência social e a participação social dos usuários no SUAS.</a:t>
            </a: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14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Para garantir </a:t>
            </a:r>
            <a:r>
              <a:rPr kumimoji="0" lang="pt-BR" sz="1400" b="0" i="0" u="none" strike="noStrike" kern="1200" cap="none" spc="0" normalizeH="0" baseline="0" noProof="0" dirty="0" err="1">
                <a:ln>
                  <a:noFill/>
                </a:ln>
                <a:solidFill>
                  <a:prstClr val="black"/>
                </a:solidFill>
                <a:effectLst/>
                <a:uLnTx/>
                <a:uFillTx/>
                <a:latin typeface="Calibri" panose="020F0502020204030204" pitchFamily="34" charset="0"/>
                <a:ea typeface="+mn-ea"/>
                <a:cs typeface="+mn-cs"/>
              </a:rPr>
              <a:t>art</a:t>
            </a:r>
            <a:r>
              <a:rPr kumimoji="0" lang="pt-BR" sz="14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3 precisa ser feito uma conta especifica do IGDSUAS para fins de desenvolver ações de controle social.  </a:t>
            </a: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14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Art. 23 Item 4, necessário ter uma ferramenta para todos consultar e terem acesso para formação e informação necessária para todos</a:t>
            </a: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14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O gestor que não cumpre a resolução 100 pode ter o repasse e recurso suspenso.</a:t>
            </a: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14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Garantir estrutura e capacitação para secretária executiva.</a:t>
            </a: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14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Elaborar o Plano Trabalho Anual ( PTA ) para fortalecimento  dos conselhos  compondo o Plano plurianual ( PPA )  da gestão e a LOA.</a:t>
            </a: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endParaRPr kumimoji="0" lang="pt-BR" sz="16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endParaRPr kumimoji="0" lang="pt-BR"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endParaRPr kumimoji="0" lang="pt-B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pt-B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2877590109"/>
      </p:ext>
    </p:extLst>
  </p:cSld>
  <p:clrMapOvr>
    <a:masterClrMapping/>
  </p:clrMapOvr>
  <p:extLst>
    <p:ext uri="{6950BFC3-D8DA-4A85-94F7-54DA5524770B}">
      <p188:commentRel xmlns:p188="http://schemas.microsoft.com/office/powerpoint/2018/8/main" r:id="rId2"/>
    </p:ext>
  </p:extLst>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4DEC5C14-560E-9532-7C75-D2C0E4A6E97C}"/>
            </a:ext>
          </a:extLst>
        </p:cNvPr>
        <p:cNvGrpSpPr/>
        <p:nvPr/>
      </p:nvGrpSpPr>
      <p:grpSpPr>
        <a:xfrm>
          <a:off x="0" y="0"/>
          <a:ext cx="0" cy="0"/>
          <a:chOff x="0" y="0"/>
          <a:chExt cx="0" cy="0"/>
        </a:xfrm>
      </p:grpSpPr>
      <p:sp>
        <p:nvSpPr>
          <p:cNvPr id="2" name="CaixaDeTexto 1">
            <a:extLst>
              <a:ext uri="{FF2B5EF4-FFF2-40B4-BE49-F238E27FC236}">
                <a16:creationId xmlns:a16="http://schemas.microsoft.com/office/drawing/2014/main" id="{DB535FDB-7C8D-2666-7302-EECD1B72ABBF}"/>
              </a:ext>
            </a:extLst>
          </p:cNvPr>
          <p:cNvSpPr txBox="1"/>
          <p:nvPr/>
        </p:nvSpPr>
        <p:spPr>
          <a:xfrm>
            <a:off x="697230" y="1531620"/>
            <a:ext cx="10275570" cy="4801314"/>
          </a:xfrm>
          <a:prstGeom prst="rect">
            <a:avLst/>
          </a:prstGeom>
          <a:noFill/>
        </p:spPr>
        <p:txBody>
          <a:bodyPr wrap="square" rtlCol="0">
            <a:spAutoFit/>
          </a:bodyPr>
          <a:lstStyle/>
          <a:p>
            <a:r>
              <a:rPr lang="pt-BR" sz="4000" b="1" dirty="0"/>
              <a:t>O papel do SUAS na Proteção Social diante do processo de Migração.</a:t>
            </a:r>
          </a:p>
          <a:p>
            <a:endParaRPr lang="pt-BR" sz="4000" b="1" dirty="0"/>
          </a:p>
          <a:p>
            <a:endParaRPr lang="pt-BR" sz="4000" b="1" dirty="0"/>
          </a:p>
          <a:p>
            <a:pPr marL="571500" indent="-571500">
              <a:buFont typeface="Arial" panose="020B0604020202020204" pitchFamily="34" charset="0"/>
              <a:buChar char="•"/>
            </a:pPr>
            <a:r>
              <a:rPr lang="pt-BR" sz="4000" b="1" dirty="0"/>
              <a:t> </a:t>
            </a:r>
            <a:r>
              <a:rPr lang="pt-BR" sz="4000" dirty="0"/>
              <a:t>Trouxeram os seguintes resultados das Reuniões Regionais de Assistência Social</a:t>
            </a:r>
            <a:r>
              <a:rPr lang="pt-BR" sz="6600" dirty="0"/>
              <a:t>.</a:t>
            </a:r>
          </a:p>
          <a:p>
            <a:endParaRPr lang="pt-BR" sz="4000" b="1" dirty="0"/>
          </a:p>
        </p:txBody>
      </p:sp>
    </p:spTree>
    <p:extLst>
      <p:ext uri="{BB962C8B-B14F-4D97-AF65-F5344CB8AC3E}">
        <p14:creationId xmlns:p14="http://schemas.microsoft.com/office/powerpoint/2010/main" val="29138656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EE6CA768-CF82-89B4-3A3B-09B66A479292}"/>
            </a:ext>
          </a:extLst>
        </p:cNvPr>
        <p:cNvGrpSpPr/>
        <p:nvPr/>
      </p:nvGrpSpPr>
      <p:grpSpPr>
        <a:xfrm>
          <a:off x="0" y="0"/>
          <a:ext cx="0" cy="0"/>
          <a:chOff x="0" y="0"/>
          <a:chExt cx="0" cy="0"/>
        </a:xfrm>
      </p:grpSpPr>
      <p:sp>
        <p:nvSpPr>
          <p:cNvPr id="3075" name="Retângulo 5">
            <a:extLst>
              <a:ext uri="{FF2B5EF4-FFF2-40B4-BE49-F238E27FC236}">
                <a16:creationId xmlns:a16="http://schemas.microsoft.com/office/drawing/2014/main" id="{79578E76-6446-90A8-92E6-18068CC96DE8}"/>
              </a:ext>
            </a:extLst>
          </p:cNvPr>
          <p:cNvSpPr>
            <a:spLocks noChangeArrowheads="1"/>
          </p:cNvSpPr>
          <p:nvPr/>
        </p:nvSpPr>
        <p:spPr bwMode="auto">
          <a:xfrm>
            <a:off x="330981" y="-520605"/>
            <a:ext cx="10721077" cy="99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l" defTabSz="914400" rtl="0" eaLnBrk="1" fontAlgn="base" latinLnBrk="0" hangingPunct="1">
              <a:lnSpc>
                <a:spcPct val="107000"/>
              </a:lnSpc>
              <a:spcBef>
                <a:spcPct val="0"/>
              </a:spcBef>
              <a:spcAft>
                <a:spcPts val="800"/>
              </a:spcAft>
              <a:buClrTx/>
              <a:buSzTx/>
              <a:buFontTx/>
              <a:buNone/>
              <a:tabLst/>
              <a:defRPr/>
            </a:pPr>
            <a:endParaRPr kumimoji="0" lang="pt-BR" altLang="pt-BR" sz="32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ctr" defTabSz="914400" rtl="0" eaLnBrk="1" fontAlgn="base" latinLnBrk="0" hangingPunct="1">
              <a:lnSpc>
                <a:spcPct val="100000"/>
              </a:lnSpc>
              <a:spcBef>
                <a:spcPct val="0"/>
              </a:spcBef>
              <a:spcAft>
                <a:spcPts val="800"/>
              </a:spcAft>
              <a:buClrTx/>
              <a:buSzTx/>
              <a:buFontTx/>
              <a:buNone/>
              <a:tabLst/>
              <a:defRPr/>
            </a:pPr>
            <a:r>
              <a:rPr lang="pt-BR" b="1" dirty="0"/>
              <a:t>Oficina 2: O papel do SUAS na Proteção Social diante do processo de Migração</a:t>
            </a:r>
            <a:endParaRPr kumimoji="0" lang="pt-BR" altLang="pt-BR"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2" name="CaixaDeTexto 1">
            <a:extLst>
              <a:ext uri="{FF2B5EF4-FFF2-40B4-BE49-F238E27FC236}">
                <a16:creationId xmlns:a16="http://schemas.microsoft.com/office/drawing/2014/main" id="{1CC45E68-79E2-4B6E-C06C-9DF8358D2697}"/>
              </a:ext>
            </a:extLst>
          </p:cNvPr>
          <p:cNvSpPr txBox="1"/>
          <p:nvPr/>
        </p:nvSpPr>
        <p:spPr>
          <a:xfrm>
            <a:off x="1920240" y="489734"/>
            <a:ext cx="9509760" cy="5878532"/>
          </a:xfrm>
          <a:prstGeom prst="rect">
            <a:avLst/>
          </a:prstGeom>
          <a:noFill/>
        </p:spPr>
        <p:txBody>
          <a:bodyPr wrap="square" rtlCol="0">
            <a:spAutoFit/>
          </a:bodyPr>
          <a:lstStyle/>
          <a:p>
            <a:pPr marL="0" marR="0" lvl="0" indent="0" algn="l" defTabSz="914400" rtl="0" eaLnBrk="0" fontAlgn="base" latinLnBrk="0" hangingPunct="0">
              <a:lnSpc>
                <a:spcPct val="100000"/>
              </a:lnSpc>
              <a:spcBef>
                <a:spcPts val="600"/>
              </a:spcBef>
              <a:spcAft>
                <a:spcPts val="600"/>
              </a:spcAft>
              <a:buClrTx/>
              <a:buSzTx/>
              <a:buFontTx/>
              <a:buNone/>
              <a:tabLst/>
              <a:defRPr/>
            </a:pPr>
            <a:r>
              <a:rPr kumimoji="0" lang="pt-BR" sz="2400" b="1" i="0" u="none" strike="noStrike" kern="12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rPr>
              <a:t>Principais Discussões e Resultados</a:t>
            </a:r>
            <a:r>
              <a:rPr kumimoji="0" lang="pt-BR" sz="2400" b="0" i="0" u="none" strike="noStrike" kern="12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rPr>
              <a:t>: </a:t>
            </a:r>
            <a:r>
              <a:rPr kumimoji="0" lang="pt-BR" sz="2400" b="1" i="0" u="none" strike="noStrike" kern="12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rPr>
              <a:t>Sul/Sudeste</a:t>
            </a:r>
            <a:endParaRPr kumimoji="0" lang="pt-BR" sz="24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457200" marR="0" lvl="0" indent="-457200" algn="just"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Parte do pressuposto que migrar é um direito humano, e que, portanto, deve ser assegurado em todas as suas dimensões e intersecções;</a:t>
            </a:r>
          </a:p>
          <a:p>
            <a:pPr marL="457200" marR="0" lvl="0" indent="-457200" algn="just"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Apresentação dos principais marcos legais/normativos sobre migração e refúgio</a:t>
            </a:r>
          </a:p>
          <a:p>
            <a:pPr marL="914400" marR="0" lvl="1" indent="-457200" algn="just"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Direitos da pessoa migrante no Brasil – assegurando em condições de igualdade com brasileiros</a:t>
            </a:r>
          </a:p>
          <a:p>
            <a:pPr marL="914400" marR="0" lvl="1" indent="-457200" algn="just"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Direito à Assistência Social – acesso pleno à política, especificidades socioculturais, atenção ao grau de complexidade</a:t>
            </a:r>
          </a:p>
          <a:p>
            <a:pPr marL="457200" marR="0" lvl="0" indent="-457200" algn="just"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Pensar uma Política Pública culturalmente adequada – conhecer o público é fundamental</a:t>
            </a:r>
          </a:p>
          <a:p>
            <a:pPr marL="457200" marR="0" lvl="0" indent="-457200" algn="just"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Migração venezuelana – ‘emergência social’, situação de grave vulnerabilidade</a:t>
            </a:r>
          </a:p>
          <a:p>
            <a:pPr marL="914400" marR="0" lvl="1" indent="-457200" algn="just"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Federalização da situação e estruturação de uma resposta de governança</a:t>
            </a:r>
          </a:p>
          <a:p>
            <a:pPr marL="914400" marR="0" lvl="1" indent="-457200" algn="just"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Operação Acolhida – apresentação da operação, eixos, ações</a:t>
            </a:r>
          </a:p>
          <a:p>
            <a:pPr marL="914400" marR="0" lvl="1" indent="-457200" algn="just"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Particularidade na questão migratória indígena</a:t>
            </a:r>
          </a:p>
          <a:p>
            <a:pPr marL="457200" marR="0" lvl="0" indent="-457200" algn="just"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Outras ações emergenciais: repatriados da Faixa de Gaza e do Líbano – recepção, encaminhamentos, atendimentos iniciais e acolhimento</a:t>
            </a:r>
          </a:p>
        </p:txBody>
      </p:sp>
    </p:spTree>
    <p:extLst>
      <p:ext uri="{BB962C8B-B14F-4D97-AF65-F5344CB8AC3E}">
        <p14:creationId xmlns:p14="http://schemas.microsoft.com/office/powerpoint/2010/main" val="5525813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9ED1659F-A675-31B0-1A18-35BDC588808A}"/>
            </a:ext>
          </a:extLst>
        </p:cNvPr>
        <p:cNvGrpSpPr/>
        <p:nvPr/>
      </p:nvGrpSpPr>
      <p:grpSpPr>
        <a:xfrm>
          <a:off x="0" y="0"/>
          <a:ext cx="0" cy="0"/>
          <a:chOff x="0" y="0"/>
          <a:chExt cx="0" cy="0"/>
        </a:xfrm>
      </p:grpSpPr>
      <p:sp>
        <p:nvSpPr>
          <p:cNvPr id="3075" name="Retângulo 5">
            <a:extLst>
              <a:ext uri="{FF2B5EF4-FFF2-40B4-BE49-F238E27FC236}">
                <a16:creationId xmlns:a16="http://schemas.microsoft.com/office/drawing/2014/main" id="{A1B4DB1B-822E-C23F-A091-6DC7D6EB1669}"/>
              </a:ext>
            </a:extLst>
          </p:cNvPr>
          <p:cNvSpPr>
            <a:spLocks noChangeArrowheads="1"/>
          </p:cNvSpPr>
          <p:nvPr/>
        </p:nvSpPr>
        <p:spPr bwMode="auto">
          <a:xfrm>
            <a:off x="330981" y="-520605"/>
            <a:ext cx="10721077" cy="1275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l" defTabSz="914400" rtl="0" eaLnBrk="1" fontAlgn="base" latinLnBrk="0" hangingPunct="1">
              <a:lnSpc>
                <a:spcPct val="107000"/>
              </a:lnSpc>
              <a:spcBef>
                <a:spcPct val="0"/>
              </a:spcBef>
              <a:spcAft>
                <a:spcPts val="800"/>
              </a:spcAft>
              <a:buClrTx/>
              <a:buSzTx/>
              <a:buFontTx/>
              <a:buNone/>
              <a:tabLst/>
              <a:defRPr/>
            </a:pPr>
            <a:endParaRPr kumimoji="0" lang="pt-BR" altLang="pt-BR" sz="32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ctr" defTabSz="914400" rtl="0" eaLnBrk="1" fontAlgn="base" latinLnBrk="0" hangingPunct="1">
              <a:lnSpc>
                <a:spcPct val="100000"/>
              </a:lnSpc>
              <a:spcBef>
                <a:spcPct val="0"/>
              </a:spcBef>
              <a:spcAft>
                <a:spcPts val="800"/>
              </a:spcAft>
              <a:buClrTx/>
              <a:buSzTx/>
              <a:buFontTx/>
              <a:buNone/>
              <a:tabLst/>
              <a:defRPr/>
            </a:pPr>
            <a:endParaRPr kumimoji="0" lang="pt-BR" altLang="pt-BR" sz="3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2" name="CaixaDeTexto 1">
            <a:extLst>
              <a:ext uri="{FF2B5EF4-FFF2-40B4-BE49-F238E27FC236}">
                <a16:creationId xmlns:a16="http://schemas.microsoft.com/office/drawing/2014/main" id="{5B29175F-438A-E526-4A74-044641F412FA}"/>
              </a:ext>
            </a:extLst>
          </p:cNvPr>
          <p:cNvSpPr txBox="1"/>
          <p:nvPr/>
        </p:nvSpPr>
        <p:spPr>
          <a:xfrm>
            <a:off x="993658" y="388259"/>
            <a:ext cx="9832622" cy="5619680"/>
          </a:xfrm>
          <a:prstGeom prst="rect">
            <a:avLst/>
          </a:prstGeom>
          <a:noFill/>
        </p:spPr>
        <p:txBody>
          <a:bodyPr wrap="square" rtlCol="0">
            <a:spAutoFit/>
          </a:bodyPr>
          <a:lstStyle/>
          <a:p>
            <a:pPr marL="0" marR="0" lvl="0" indent="0" algn="l" defTabSz="914400" rtl="0" eaLnBrk="0" fontAlgn="base" latinLnBrk="0" hangingPunct="0">
              <a:lnSpc>
                <a:spcPct val="100000"/>
              </a:lnSpc>
              <a:spcBef>
                <a:spcPts val="600"/>
              </a:spcBef>
              <a:spcAft>
                <a:spcPts val="600"/>
              </a:spcAft>
              <a:buClrTx/>
              <a:buSzTx/>
              <a:buFontTx/>
              <a:buNone/>
              <a:tabLst/>
              <a:defRPr/>
            </a:pPr>
            <a:r>
              <a:rPr kumimoji="0" lang="pt-BR" sz="3200" b="1" i="0" u="none" strike="noStrike" kern="12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rPr>
              <a:t>Sugestões de encaminhamentos</a:t>
            </a:r>
            <a:r>
              <a:rPr kumimoji="0" lang="pt-BR" sz="3200" b="0" i="0" u="none" strike="noStrike" kern="12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rPr>
              <a:t>:</a:t>
            </a:r>
            <a:r>
              <a:rPr kumimoji="0" lang="pt-BR" sz="3200" b="1" i="0" u="none" strike="noStrike" kern="12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rPr>
              <a:t> Sul/Sudeste</a:t>
            </a:r>
            <a:endParaRPr kumimoji="0" lang="pt-BR" sz="3200" b="0" i="0" u="none" strike="noStrike" kern="12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endParaRPr>
          </a:p>
          <a:p>
            <a:pPr marL="285750" marR="0" lvl="0" indent="-285750" algn="just" defTabSz="914400" rtl="0" eaLnBrk="0" fontAlgn="base" latinLnBrk="0" hangingPunct="0">
              <a:lnSpc>
                <a:spcPct val="107000"/>
              </a:lnSpc>
              <a:spcBef>
                <a:spcPct val="0"/>
              </a:spcBef>
              <a:spcAft>
                <a:spcPts val="800"/>
              </a:spcAft>
              <a:buClrTx/>
              <a:buSzTx/>
              <a:buFont typeface="Arial" panose="020B0604020202020204" pitchFamily="34" charset="0"/>
              <a:buChar char="•"/>
              <a:tabLst>
                <a:tab pos="457200" algn="l"/>
              </a:tabLst>
              <a:defRPr/>
            </a:pPr>
            <a:endParaRPr kumimoji="0" lang="pt-BR" sz="1800" b="0" i="0" u="none" strike="noStrike" kern="12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endParaRPr>
          </a:p>
          <a:p>
            <a:pPr marL="342900" marR="0" lvl="0" indent="-342900" algn="just" defTabSz="914400" rtl="0" eaLnBrk="0" fontAlgn="base" latinLnBrk="0" hangingPunct="0">
              <a:lnSpc>
                <a:spcPct val="107000"/>
              </a:lnSpc>
              <a:spcBef>
                <a:spcPct val="0"/>
              </a:spcBef>
              <a:spcAft>
                <a:spcPts val="800"/>
              </a:spcAft>
              <a:buClrTx/>
              <a:buSzTx/>
              <a:buFont typeface="Arial" panose="020B0604020202020204" pitchFamily="34" charset="0"/>
              <a:buChar char="•"/>
              <a:tabLst>
                <a:tab pos="457200" algn="l"/>
              </a:tabLst>
              <a:defRPr/>
            </a:pPr>
            <a:r>
              <a:rPr kumimoji="0" lang="pt-BR" sz="2400" b="0" i="0" u="none" strike="noStrike" kern="1200" cap="none" spc="0" normalizeH="0" baseline="0" noProof="0" dirty="0">
                <a:ln>
                  <a:noFill/>
                </a:ln>
                <a:solidFill>
                  <a:prstClr val="black"/>
                </a:solidFill>
                <a:effectLst/>
                <a:uLnTx/>
                <a:uFillTx/>
                <a:latin typeface="+mn-lt"/>
                <a:ea typeface="Aptos" panose="020B0004020202020204" pitchFamily="34" charset="0"/>
                <a:cs typeface="Times New Roman" panose="02020603050405020304" pitchFamily="18" charset="0"/>
              </a:rPr>
              <a:t>Rever normativas e atualizar valores (quais os custos reais para acolhimento?)</a:t>
            </a:r>
          </a:p>
          <a:p>
            <a:pPr marL="342900" marR="0" lvl="0" indent="-342900" algn="just" defTabSz="914400" rtl="0" eaLnBrk="0" fontAlgn="base" latinLnBrk="0" hangingPunct="0">
              <a:lnSpc>
                <a:spcPct val="107000"/>
              </a:lnSpc>
              <a:spcBef>
                <a:spcPct val="0"/>
              </a:spcBef>
              <a:spcAft>
                <a:spcPts val="800"/>
              </a:spcAft>
              <a:buClrTx/>
              <a:buSzTx/>
              <a:buFont typeface="Arial" panose="020B0604020202020204" pitchFamily="34" charset="0"/>
              <a:buChar char="•"/>
              <a:tabLst>
                <a:tab pos="457200" algn="l"/>
              </a:tabLst>
              <a:defRPr/>
            </a:pPr>
            <a:r>
              <a:rPr kumimoji="0" lang="pt-BR" sz="2400" b="0" i="0" u="none" strike="noStrike" kern="1200" cap="none" spc="0" normalizeH="0" baseline="0" noProof="0" dirty="0">
                <a:ln>
                  <a:noFill/>
                </a:ln>
                <a:solidFill>
                  <a:prstClr val="black"/>
                </a:solidFill>
                <a:effectLst/>
                <a:uLnTx/>
                <a:uFillTx/>
                <a:latin typeface="+mn-lt"/>
                <a:ea typeface="Aptos" panose="020B0004020202020204" pitchFamily="34" charset="0"/>
                <a:cs typeface="Times New Roman" panose="02020603050405020304" pitchFamily="18" charset="0"/>
              </a:rPr>
              <a:t>Estruturação de serviços/equipamentos públicos específicos para migrantes, dentro da tipificação do SUAS (para municípios do interior e de outros estados, a exemplo da Operação Acolhida);</a:t>
            </a:r>
          </a:p>
          <a:p>
            <a:pPr marL="342900" marR="0" lvl="0" indent="-342900" algn="just" defTabSz="914400" rtl="0" eaLnBrk="0" fontAlgn="base" latinLnBrk="0" hangingPunct="0">
              <a:lnSpc>
                <a:spcPct val="107000"/>
              </a:lnSpc>
              <a:spcBef>
                <a:spcPct val="0"/>
              </a:spcBef>
              <a:spcAft>
                <a:spcPts val="800"/>
              </a:spcAft>
              <a:buClrTx/>
              <a:buSzTx/>
              <a:buFont typeface="Arial" panose="020B0604020202020204" pitchFamily="34" charset="0"/>
              <a:buChar char="•"/>
              <a:tabLst>
                <a:tab pos="457200" algn="l"/>
              </a:tabLst>
              <a:defRPr/>
            </a:pPr>
            <a:r>
              <a:rPr kumimoji="0" lang="pt-BR" sz="2400" b="0" i="0" u="none" strike="noStrike" kern="1200" cap="none" spc="0" normalizeH="0" baseline="0" noProof="0" dirty="0">
                <a:ln>
                  <a:noFill/>
                </a:ln>
                <a:solidFill>
                  <a:prstClr val="black"/>
                </a:solidFill>
                <a:effectLst/>
                <a:uLnTx/>
                <a:uFillTx/>
                <a:latin typeface="+mn-lt"/>
                <a:ea typeface="+mn-ea"/>
                <a:cs typeface="+mn-cs"/>
              </a:rPr>
              <a:t>Conselhos de direitos/controle sociais de migração</a:t>
            </a:r>
          </a:p>
          <a:p>
            <a:pPr marL="342900" marR="0" lvl="0" indent="-342900" algn="just" defTabSz="914400" rtl="0" eaLnBrk="0" fontAlgn="base" latinLnBrk="0" hangingPunct="0">
              <a:lnSpc>
                <a:spcPct val="107000"/>
              </a:lnSpc>
              <a:spcBef>
                <a:spcPct val="0"/>
              </a:spcBef>
              <a:spcAft>
                <a:spcPts val="800"/>
              </a:spcAft>
              <a:buClrTx/>
              <a:buSzTx/>
              <a:buFont typeface="Arial" panose="020B0604020202020204" pitchFamily="34" charset="0"/>
              <a:buChar char="•"/>
              <a:tabLst>
                <a:tab pos="457200" algn="l"/>
              </a:tabLst>
              <a:defRPr/>
            </a:pPr>
            <a:r>
              <a:rPr kumimoji="0" lang="pt-BR" sz="2400" b="0" i="0" u="none" strike="noStrike" kern="1200" cap="none" spc="0" normalizeH="0" baseline="0" noProof="0" dirty="0">
                <a:ln>
                  <a:noFill/>
                </a:ln>
                <a:solidFill>
                  <a:prstClr val="black"/>
                </a:solidFill>
                <a:effectLst/>
                <a:uLnTx/>
                <a:uFillTx/>
                <a:latin typeface="+mn-lt"/>
                <a:ea typeface="+mn-ea"/>
                <a:cs typeface="+mn-cs"/>
              </a:rPr>
              <a:t>Capacitação sobre o tema na Assistência Social</a:t>
            </a:r>
          </a:p>
          <a:p>
            <a:pPr marL="342900" marR="0" lvl="0" indent="-342900" algn="just" defTabSz="914400" rtl="0" eaLnBrk="0" fontAlgn="base" latinLnBrk="0" hangingPunct="0">
              <a:lnSpc>
                <a:spcPct val="107000"/>
              </a:lnSpc>
              <a:spcBef>
                <a:spcPct val="0"/>
              </a:spcBef>
              <a:spcAft>
                <a:spcPts val="800"/>
              </a:spcAft>
              <a:buClrTx/>
              <a:buSzTx/>
              <a:buFont typeface="+mj-lt"/>
              <a:buAutoNum type="arabicPeriod"/>
              <a:tabLst>
                <a:tab pos="457200" algn="l"/>
              </a:tabLst>
              <a:defRPr/>
            </a:pPr>
            <a:endParaRPr kumimoji="0" lang="pt-BR" sz="2500" b="0" i="0" u="none" strike="noStrike" kern="12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endParaRPr>
          </a:p>
          <a:p>
            <a:pPr marL="342900" marR="0" lvl="0" indent="-342900" algn="just" defTabSz="914400" rtl="0" eaLnBrk="0" fontAlgn="base" latinLnBrk="0" hangingPunct="0">
              <a:lnSpc>
                <a:spcPct val="107000"/>
              </a:lnSpc>
              <a:spcBef>
                <a:spcPct val="0"/>
              </a:spcBef>
              <a:spcAft>
                <a:spcPts val="800"/>
              </a:spcAft>
              <a:buClrTx/>
              <a:buSzTx/>
              <a:buFont typeface="+mj-lt"/>
              <a:buAutoNum type="arabicPeriod"/>
              <a:tabLst>
                <a:tab pos="457200" algn="l"/>
              </a:tabLst>
              <a:defRPr/>
            </a:pPr>
            <a:endParaRPr kumimoji="0" lang="pt-BR" sz="2500" b="0" i="0" u="none" strike="noStrike" kern="12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endParaRPr>
          </a:p>
          <a:p>
            <a:pPr marL="0" marR="0" lvl="0" indent="0" algn="l" defTabSz="914400" rtl="0" eaLnBrk="0" fontAlgn="base" latinLnBrk="0" hangingPunct="0">
              <a:lnSpc>
                <a:spcPct val="100000"/>
              </a:lnSpc>
              <a:spcBef>
                <a:spcPts val="600"/>
              </a:spcBef>
              <a:spcAft>
                <a:spcPts val="600"/>
              </a:spcAft>
              <a:buClrTx/>
              <a:buSzTx/>
              <a:buFontTx/>
              <a:buNone/>
              <a:tabLst/>
              <a:defRPr/>
            </a:pPr>
            <a:r>
              <a:rPr kumimoji="0" lang="pt-B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p>
        </p:txBody>
      </p:sp>
    </p:spTree>
    <p:extLst>
      <p:ext uri="{BB962C8B-B14F-4D97-AF65-F5344CB8AC3E}">
        <p14:creationId xmlns:p14="http://schemas.microsoft.com/office/powerpoint/2010/main" val="235819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2EF4878F-EEC8-BB43-86FA-2FE3C5EFC4CB}"/>
            </a:ext>
          </a:extLst>
        </p:cNvPr>
        <p:cNvGrpSpPr/>
        <p:nvPr/>
      </p:nvGrpSpPr>
      <p:grpSpPr>
        <a:xfrm>
          <a:off x="0" y="0"/>
          <a:ext cx="0" cy="0"/>
          <a:chOff x="0" y="0"/>
          <a:chExt cx="0" cy="0"/>
        </a:xfrm>
      </p:grpSpPr>
      <p:sp>
        <p:nvSpPr>
          <p:cNvPr id="2" name="CaixaDeTexto 1">
            <a:extLst>
              <a:ext uri="{FF2B5EF4-FFF2-40B4-BE49-F238E27FC236}">
                <a16:creationId xmlns:a16="http://schemas.microsoft.com/office/drawing/2014/main" id="{A6A3129D-3B9F-5793-5A04-515F14A7DC22}"/>
              </a:ext>
            </a:extLst>
          </p:cNvPr>
          <p:cNvSpPr txBox="1"/>
          <p:nvPr/>
        </p:nvSpPr>
        <p:spPr>
          <a:xfrm>
            <a:off x="388620" y="948690"/>
            <a:ext cx="11430000" cy="5016758"/>
          </a:xfrm>
          <a:prstGeom prst="rect">
            <a:avLst/>
          </a:prstGeom>
          <a:noFill/>
        </p:spPr>
        <p:txBody>
          <a:bodyPr wrap="square" rtlCol="0">
            <a:spAutoFit/>
          </a:bodyPr>
          <a:lstStyle/>
          <a:p>
            <a:r>
              <a:rPr lang="pt-BR" sz="4800" b="1" dirty="0"/>
              <a:t>Mudanças climáticas e proteção social, qual o papel do SUAS?</a:t>
            </a:r>
          </a:p>
          <a:p>
            <a:endParaRPr lang="pt-BR" sz="4800" b="1" dirty="0"/>
          </a:p>
          <a:p>
            <a:pPr marL="685800" indent="-685800">
              <a:buFont typeface="Arial" panose="020B0604020202020204" pitchFamily="34" charset="0"/>
              <a:buChar char="•"/>
            </a:pPr>
            <a:r>
              <a:rPr lang="pt-BR" sz="4800" b="1" dirty="0"/>
              <a:t> </a:t>
            </a:r>
            <a:r>
              <a:rPr lang="pt-BR" sz="4800" dirty="0"/>
              <a:t>Trouxeram os seguintes resultados das Reuniões Regionais de Assistência Social</a:t>
            </a:r>
            <a:r>
              <a:rPr lang="pt-BR" sz="8000" dirty="0"/>
              <a:t>.</a:t>
            </a:r>
          </a:p>
          <a:p>
            <a:endParaRPr lang="pt-BR" sz="4800" b="1" dirty="0"/>
          </a:p>
        </p:txBody>
      </p:sp>
    </p:spTree>
    <p:extLst>
      <p:ext uri="{BB962C8B-B14F-4D97-AF65-F5344CB8AC3E}">
        <p14:creationId xmlns:p14="http://schemas.microsoft.com/office/powerpoint/2010/main" val="29652375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2EF4878F-EEC8-BB43-86FA-2FE3C5EFC4CB}"/>
            </a:ext>
          </a:extLst>
        </p:cNvPr>
        <p:cNvGrpSpPr/>
        <p:nvPr/>
      </p:nvGrpSpPr>
      <p:grpSpPr>
        <a:xfrm>
          <a:off x="0" y="0"/>
          <a:ext cx="0" cy="0"/>
          <a:chOff x="0" y="0"/>
          <a:chExt cx="0" cy="0"/>
        </a:xfrm>
      </p:grpSpPr>
      <p:sp>
        <p:nvSpPr>
          <p:cNvPr id="4" name="CaixaDeTexto 3">
            <a:extLst>
              <a:ext uri="{FF2B5EF4-FFF2-40B4-BE49-F238E27FC236}">
                <a16:creationId xmlns:a16="http://schemas.microsoft.com/office/drawing/2014/main" id="{4B5769EE-BB20-FCBA-3E1E-D4D854DE9483}"/>
              </a:ext>
            </a:extLst>
          </p:cNvPr>
          <p:cNvSpPr txBox="1"/>
          <p:nvPr/>
        </p:nvSpPr>
        <p:spPr>
          <a:xfrm>
            <a:off x="800100" y="282625"/>
            <a:ext cx="8769667" cy="830997"/>
          </a:xfrm>
          <a:prstGeom prst="rect">
            <a:avLst/>
          </a:prstGeom>
          <a:noFill/>
        </p:spPr>
        <p:txBody>
          <a:bodyPr wrap="square">
            <a:spAutoFit/>
          </a:bodyPr>
          <a:lstStyle/>
          <a:p>
            <a:r>
              <a:rPr lang="pt-BR" sz="2400" b="1" dirty="0"/>
              <a:t>Oficina 3: Fator Amazônico, mudanças climáticas e Proteção Social: Qual o papel do SUAS? </a:t>
            </a:r>
          </a:p>
        </p:txBody>
      </p:sp>
      <p:sp>
        <p:nvSpPr>
          <p:cNvPr id="6" name="CaixaDeTexto 5">
            <a:extLst>
              <a:ext uri="{FF2B5EF4-FFF2-40B4-BE49-F238E27FC236}">
                <a16:creationId xmlns:a16="http://schemas.microsoft.com/office/drawing/2014/main" id="{EF37D42D-9409-4463-9DBE-CC28757865DD}"/>
              </a:ext>
            </a:extLst>
          </p:cNvPr>
          <p:cNvSpPr txBox="1"/>
          <p:nvPr/>
        </p:nvSpPr>
        <p:spPr>
          <a:xfrm>
            <a:off x="1097280" y="1474469"/>
            <a:ext cx="10092690" cy="3204082"/>
          </a:xfrm>
          <a:prstGeom prst="rect">
            <a:avLst/>
          </a:prstGeom>
          <a:noFill/>
        </p:spPr>
        <p:txBody>
          <a:bodyPr wrap="square">
            <a:spAutoFit/>
          </a:bodyPr>
          <a:lstStyle/>
          <a:p>
            <a:pPr marL="0" marR="0" lvl="0" indent="0" algn="l" defTabSz="914400" rtl="0" eaLnBrk="0" fontAlgn="base" latinLnBrk="0" hangingPunct="0">
              <a:lnSpc>
                <a:spcPct val="100000"/>
              </a:lnSpc>
              <a:spcBef>
                <a:spcPts val="600"/>
              </a:spcBef>
              <a:spcAft>
                <a:spcPts val="600"/>
              </a:spcAft>
              <a:buClrTx/>
              <a:buSzTx/>
              <a:buFontTx/>
              <a:buNone/>
              <a:tabLst/>
              <a:defRPr/>
            </a:pPr>
            <a:r>
              <a:rPr kumimoji="0" lang="pt-BR" sz="18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Desafios:</a:t>
            </a:r>
            <a:r>
              <a:rPr kumimoji="0" lang="pt-B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r>
              <a:rPr kumimoji="0" lang="pt-BR" sz="18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Região norte</a:t>
            </a:r>
            <a:endParaRPr lang="pt-BR" b="1" dirty="0">
              <a:solidFill>
                <a:prstClr val="black"/>
              </a:solidFill>
            </a:endParaRPr>
          </a:p>
          <a:p>
            <a:pPr marL="285750" indent="-285750" algn="just">
              <a:lnSpc>
                <a:spcPct val="150000"/>
              </a:lnSpc>
              <a:spcAft>
                <a:spcPts val="1200"/>
              </a:spcAft>
              <a:buFont typeface="Arial" panose="020B0604020202020204" pitchFamily="34" charset="0"/>
              <a:buChar char="•"/>
            </a:pPr>
            <a:r>
              <a:rPr lang="pt-BR" dirty="0">
                <a:latin typeface="+mn-lt"/>
                <a:ea typeface="Calibri" panose="020F0502020204030204" pitchFamily="34" charset="0"/>
                <a:cs typeface="Times New Roman" panose="02020603050405020304" pitchFamily="18" charset="0"/>
              </a:rPr>
              <a:t>T</a:t>
            </a:r>
            <a:r>
              <a:rPr lang="pt-BR" sz="1800" dirty="0">
                <a:effectLst/>
                <a:latin typeface="+mn-lt"/>
                <a:ea typeface="Calibri" panose="020F0502020204030204" pitchFamily="34" charset="0"/>
                <a:cs typeface="Times New Roman" panose="02020603050405020304" pitchFamily="18" charset="0"/>
              </a:rPr>
              <a:t>er uma organização da sociedade civil para defender uma SUAS que considere a singularidade dos estados da região norte do Brasil e do fator amazônico e seus impactos na v</a:t>
            </a:r>
            <a:r>
              <a:rPr lang="pt-BR" sz="1800" dirty="0">
                <a:effectLst/>
                <a:latin typeface="+mn-lt"/>
                <a:ea typeface="Calibri" panose="020F0502020204030204" pitchFamily="34" charset="0"/>
              </a:rPr>
              <a:t>ida das pessoas.</a:t>
            </a:r>
            <a:r>
              <a:rPr lang="pt-BR" sz="1800" dirty="0">
                <a:effectLst/>
                <a:latin typeface="+mn-lt"/>
                <a:ea typeface="Times New Roman" panose="02020603050405020304" pitchFamily="18" charset="0"/>
              </a:rPr>
              <a:t> </a:t>
            </a:r>
          </a:p>
          <a:p>
            <a:pPr marL="285750" indent="-285750" algn="just">
              <a:lnSpc>
                <a:spcPct val="150000"/>
              </a:lnSpc>
              <a:spcAft>
                <a:spcPts val="1200"/>
              </a:spcAft>
              <a:buFont typeface="Arial" panose="020B0604020202020204" pitchFamily="34" charset="0"/>
              <a:buChar char="•"/>
            </a:pPr>
            <a:r>
              <a:rPr lang="pt-BR" dirty="0">
                <a:latin typeface="+mn-lt"/>
                <a:ea typeface="Calibri" panose="020F0502020204030204" pitchFamily="34" charset="0"/>
              </a:rPr>
              <a:t>A</a:t>
            </a:r>
            <a:r>
              <a:rPr lang="pt-BR" sz="1800" dirty="0">
                <a:effectLst/>
                <a:latin typeface="+mn-lt"/>
                <a:ea typeface="Calibri" panose="020F0502020204030204" pitchFamily="34" charset="0"/>
              </a:rPr>
              <a:t> criação de projetos do SUAS que considerem o fator amazônico em diálogo com as instâncias da perpetuação da assistência social.</a:t>
            </a:r>
          </a:p>
          <a:p>
            <a:pPr marL="285750" indent="-285750" algn="just">
              <a:lnSpc>
                <a:spcPct val="150000"/>
              </a:lnSpc>
              <a:spcAft>
                <a:spcPts val="1200"/>
              </a:spcAft>
              <a:buFont typeface="Arial" panose="020B0604020202020204" pitchFamily="34" charset="0"/>
              <a:buChar char="•"/>
            </a:pPr>
            <a:r>
              <a:rPr lang="pt-BR" sz="1800" dirty="0">
                <a:effectLst/>
                <a:latin typeface="+mn-lt"/>
                <a:ea typeface="Calibri" panose="020F0502020204030204" pitchFamily="34" charset="0"/>
              </a:rPr>
              <a:t>. Integrar a agenda climática com a proteção social, eu acho que é muito importante também, ter mais acesso às informações acerca dos impactos da crise climática na vida da população da região norte. </a:t>
            </a:r>
          </a:p>
        </p:txBody>
      </p:sp>
    </p:spTree>
    <p:extLst>
      <p:ext uri="{BB962C8B-B14F-4D97-AF65-F5344CB8AC3E}">
        <p14:creationId xmlns:p14="http://schemas.microsoft.com/office/powerpoint/2010/main" val="39260829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2EF4878F-EEC8-BB43-86FA-2FE3C5EFC4CB}"/>
            </a:ext>
          </a:extLst>
        </p:cNvPr>
        <p:cNvGrpSpPr/>
        <p:nvPr/>
      </p:nvGrpSpPr>
      <p:grpSpPr>
        <a:xfrm>
          <a:off x="0" y="0"/>
          <a:ext cx="0" cy="0"/>
          <a:chOff x="0" y="0"/>
          <a:chExt cx="0" cy="0"/>
        </a:xfrm>
      </p:grpSpPr>
      <p:sp>
        <p:nvSpPr>
          <p:cNvPr id="4" name="CaixaDeTexto 3">
            <a:extLst>
              <a:ext uri="{FF2B5EF4-FFF2-40B4-BE49-F238E27FC236}">
                <a16:creationId xmlns:a16="http://schemas.microsoft.com/office/drawing/2014/main" id="{4B5769EE-BB20-FCBA-3E1E-D4D854DE9483}"/>
              </a:ext>
            </a:extLst>
          </p:cNvPr>
          <p:cNvSpPr txBox="1"/>
          <p:nvPr/>
        </p:nvSpPr>
        <p:spPr>
          <a:xfrm>
            <a:off x="800100" y="282625"/>
            <a:ext cx="8769667" cy="707886"/>
          </a:xfrm>
          <a:prstGeom prst="rect">
            <a:avLst/>
          </a:prstGeom>
          <a:noFill/>
        </p:spPr>
        <p:txBody>
          <a:bodyPr wrap="square">
            <a:spAutoFit/>
          </a:bodyPr>
          <a:lstStyle/>
          <a:p>
            <a:r>
              <a:rPr lang="pt-BR" sz="2000" b="1" dirty="0"/>
              <a:t>Oficina 3: Fator Amazônico, mudanças climáticas e Proteção Social: Qual o papel do SUAS? </a:t>
            </a:r>
          </a:p>
        </p:txBody>
      </p:sp>
      <p:sp>
        <p:nvSpPr>
          <p:cNvPr id="6" name="CaixaDeTexto 5">
            <a:extLst>
              <a:ext uri="{FF2B5EF4-FFF2-40B4-BE49-F238E27FC236}">
                <a16:creationId xmlns:a16="http://schemas.microsoft.com/office/drawing/2014/main" id="{EF37D42D-9409-4463-9DBE-CC28757865DD}"/>
              </a:ext>
            </a:extLst>
          </p:cNvPr>
          <p:cNvSpPr txBox="1"/>
          <p:nvPr/>
        </p:nvSpPr>
        <p:spPr>
          <a:xfrm>
            <a:off x="994410" y="1177289"/>
            <a:ext cx="10424160" cy="3711914"/>
          </a:xfrm>
          <a:prstGeom prst="rect">
            <a:avLst/>
          </a:prstGeom>
          <a:noFill/>
        </p:spPr>
        <p:txBody>
          <a:bodyPr wrap="square">
            <a:spAutoFit/>
          </a:bodyPr>
          <a:lstStyle/>
          <a:p>
            <a:pPr marL="0" marR="0" lvl="0" indent="0" algn="l" defTabSz="914400" rtl="0" eaLnBrk="0" fontAlgn="base" latinLnBrk="0" hangingPunct="0">
              <a:lnSpc>
                <a:spcPct val="100000"/>
              </a:lnSpc>
              <a:spcBef>
                <a:spcPts val="600"/>
              </a:spcBef>
              <a:spcAft>
                <a:spcPts val="600"/>
              </a:spcAft>
              <a:buClrTx/>
              <a:buSzTx/>
              <a:buFontTx/>
              <a:buNone/>
              <a:tabLst/>
              <a:defRPr/>
            </a:pPr>
            <a:r>
              <a:rPr kumimoji="0" lang="pt-BR" sz="24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Desafios:</a:t>
            </a:r>
            <a:r>
              <a:rPr kumimoji="0" lang="pt-BR" sz="24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r>
              <a:rPr kumimoji="0" lang="pt-BR" sz="24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Região norte</a:t>
            </a:r>
            <a:endParaRPr lang="pt-BR" sz="2400" b="1" dirty="0">
              <a:solidFill>
                <a:prstClr val="black"/>
              </a:solidFill>
            </a:endParaRPr>
          </a:p>
          <a:p>
            <a:pPr marL="285750" indent="-285750" algn="just">
              <a:lnSpc>
                <a:spcPct val="150000"/>
              </a:lnSpc>
              <a:spcAft>
                <a:spcPts val="1200"/>
              </a:spcAft>
              <a:buFont typeface="Arial" panose="020B0604020202020204" pitchFamily="34" charset="0"/>
              <a:buChar char="•"/>
            </a:pPr>
            <a:r>
              <a:rPr lang="pt-BR" dirty="0">
                <a:latin typeface="+mn-lt"/>
                <a:ea typeface="Calibri" panose="020F0502020204030204" pitchFamily="34" charset="0"/>
              </a:rPr>
              <a:t>S</a:t>
            </a:r>
            <a:r>
              <a:rPr lang="pt-BR" sz="1800" dirty="0">
                <a:effectLst/>
                <a:latin typeface="+mn-lt"/>
                <a:ea typeface="Calibri" panose="020F0502020204030204" pitchFamily="34" charset="0"/>
              </a:rPr>
              <a:t>e organizar, criar grupo de pressão para que </a:t>
            </a:r>
            <a:r>
              <a:rPr lang="pt-BR" dirty="0">
                <a:latin typeface="+mn-lt"/>
                <a:ea typeface="Calibri" panose="020F0502020204030204" pitchFamily="34" charset="0"/>
              </a:rPr>
              <a:t>possam </a:t>
            </a:r>
            <a:r>
              <a:rPr lang="pt-BR" sz="1800" dirty="0">
                <a:effectLst/>
                <a:latin typeface="+mn-lt"/>
                <a:ea typeface="Calibri" panose="020F0502020204030204" pitchFamily="34" charset="0"/>
              </a:rPr>
              <a:t> articular , junto com a classe política, </a:t>
            </a:r>
            <a:r>
              <a:rPr lang="pt-BR" dirty="0">
                <a:latin typeface="+mn-lt"/>
                <a:ea typeface="Calibri" panose="020F0502020204030204" pitchFamily="34" charset="0"/>
              </a:rPr>
              <a:t>e</a:t>
            </a:r>
            <a:r>
              <a:rPr lang="pt-BR" sz="1800" dirty="0">
                <a:effectLst/>
                <a:latin typeface="+mn-lt"/>
                <a:ea typeface="Calibri" panose="020F0502020204030204" pitchFamily="34" charset="0"/>
              </a:rPr>
              <a:t> estipular valores de curto, médio e longo prazo na questão orçamentária do SUAS.</a:t>
            </a:r>
            <a:r>
              <a:rPr lang="pt-BR" sz="1800" dirty="0">
                <a:effectLst/>
                <a:latin typeface="+mn-lt"/>
                <a:ea typeface="Times New Roman" panose="02020603050405020304" pitchFamily="18" charset="0"/>
              </a:rPr>
              <a:t> </a:t>
            </a:r>
            <a:r>
              <a:rPr lang="pt-BR" sz="1800" dirty="0">
                <a:effectLst/>
                <a:latin typeface="+mn-lt"/>
                <a:ea typeface="Calibri" panose="020F0502020204030204" pitchFamily="34" charset="0"/>
              </a:rPr>
              <a:t>Vocês devem saber que 93% do orçamento é carimbado. Hoje o orçamento está na mão dos deputados e senadores.</a:t>
            </a:r>
          </a:p>
          <a:p>
            <a:pPr marL="285750" indent="-285750" algn="just">
              <a:lnSpc>
                <a:spcPct val="150000"/>
              </a:lnSpc>
              <a:spcAft>
                <a:spcPts val="1200"/>
              </a:spcAft>
              <a:buFont typeface="Arial" panose="020B0604020202020204" pitchFamily="34" charset="0"/>
              <a:buChar char="•"/>
            </a:pPr>
            <a:r>
              <a:rPr lang="pt-BR" sz="1800" dirty="0">
                <a:effectLst/>
                <a:latin typeface="+mn-lt"/>
                <a:ea typeface="Calibri" panose="020F0502020204030204" pitchFamily="34" charset="0"/>
              </a:rPr>
              <a:t> </a:t>
            </a:r>
            <a:r>
              <a:rPr lang="pt-BR" dirty="0">
                <a:latin typeface="+mn-lt"/>
                <a:ea typeface="Calibri" panose="020F0502020204030204" pitchFamily="34" charset="0"/>
              </a:rPr>
              <a:t>O fator </a:t>
            </a:r>
            <a:r>
              <a:rPr lang="pt-BR" sz="1800" dirty="0">
                <a:effectLst/>
                <a:latin typeface="+mn-lt"/>
                <a:ea typeface="Calibri" panose="020F0502020204030204" pitchFamily="34" charset="0"/>
              </a:rPr>
              <a:t> Amazônico é questão orçamentária, recurso público.</a:t>
            </a:r>
          </a:p>
          <a:p>
            <a:pPr marL="285750" indent="-285750" algn="just">
              <a:lnSpc>
                <a:spcPct val="150000"/>
              </a:lnSpc>
              <a:spcAft>
                <a:spcPts val="1200"/>
              </a:spcAft>
              <a:buFont typeface="Arial" panose="020B0604020202020204" pitchFamily="34" charset="0"/>
              <a:buChar char="•"/>
            </a:pPr>
            <a:r>
              <a:rPr lang="pt-BR" dirty="0">
                <a:latin typeface="+mn-lt"/>
                <a:ea typeface="Calibri" panose="020F0502020204030204" pitchFamily="34" charset="0"/>
              </a:rPr>
              <a:t>A</a:t>
            </a:r>
            <a:r>
              <a:rPr lang="pt-BR" sz="1800" dirty="0">
                <a:effectLst/>
                <a:latin typeface="+mn-lt"/>
                <a:ea typeface="Calibri" panose="020F0502020204030204" pitchFamily="34" charset="0"/>
              </a:rPr>
              <a:t>tualmente, desde a década de 90, pela superexploração que há da nossa floresta, nós estamos vivenciando outro tipo de fator Amazônico, que são as mudanças climáticas, o que elas trazem, os prejuízos que elas vêm trazendo.</a:t>
            </a:r>
            <a:endParaRPr kumimoji="0" lang="pt-BR" sz="1800" b="0" i="0" u="none" strike="noStrike" kern="1200" cap="none" spc="0" normalizeH="0" baseline="0" noProof="0" dirty="0">
              <a:ln>
                <a:noFill/>
              </a:ln>
              <a:solidFill>
                <a:prstClr val="black"/>
              </a:solidFill>
              <a:effectLst/>
              <a:uLnTx/>
              <a:uFillTx/>
              <a:latin typeface="+mn-lt"/>
              <a:ea typeface="+mn-ea"/>
              <a:cs typeface="+mn-cs"/>
            </a:endParaRPr>
          </a:p>
        </p:txBody>
      </p:sp>
    </p:spTree>
    <p:extLst>
      <p:ext uri="{BB962C8B-B14F-4D97-AF65-F5344CB8AC3E}">
        <p14:creationId xmlns:p14="http://schemas.microsoft.com/office/powerpoint/2010/main" val="19598623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2EF4878F-EEC8-BB43-86FA-2FE3C5EFC4CB}"/>
            </a:ext>
          </a:extLst>
        </p:cNvPr>
        <p:cNvGrpSpPr/>
        <p:nvPr/>
      </p:nvGrpSpPr>
      <p:grpSpPr>
        <a:xfrm>
          <a:off x="0" y="0"/>
          <a:ext cx="0" cy="0"/>
          <a:chOff x="0" y="0"/>
          <a:chExt cx="0" cy="0"/>
        </a:xfrm>
      </p:grpSpPr>
      <p:sp>
        <p:nvSpPr>
          <p:cNvPr id="4" name="CaixaDeTexto 3">
            <a:extLst>
              <a:ext uri="{FF2B5EF4-FFF2-40B4-BE49-F238E27FC236}">
                <a16:creationId xmlns:a16="http://schemas.microsoft.com/office/drawing/2014/main" id="{4B5769EE-BB20-FCBA-3E1E-D4D854DE9483}"/>
              </a:ext>
            </a:extLst>
          </p:cNvPr>
          <p:cNvSpPr txBox="1"/>
          <p:nvPr/>
        </p:nvSpPr>
        <p:spPr>
          <a:xfrm>
            <a:off x="800100" y="282625"/>
            <a:ext cx="8769667" cy="830997"/>
          </a:xfrm>
          <a:prstGeom prst="rect">
            <a:avLst/>
          </a:prstGeom>
          <a:noFill/>
        </p:spPr>
        <p:txBody>
          <a:bodyPr wrap="square">
            <a:spAutoFit/>
          </a:bodyPr>
          <a:lstStyle/>
          <a:p>
            <a:r>
              <a:rPr lang="pt-BR" sz="2400" b="1" dirty="0"/>
              <a:t>Oficina 3: Fator Amazônico, mudanças climáticas e Proteção Social: Qual o papel do SUAS? </a:t>
            </a:r>
          </a:p>
        </p:txBody>
      </p:sp>
      <p:sp>
        <p:nvSpPr>
          <p:cNvPr id="6" name="CaixaDeTexto 5">
            <a:extLst>
              <a:ext uri="{FF2B5EF4-FFF2-40B4-BE49-F238E27FC236}">
                <a16:creationId xmlns:a16="http://schemas.microsoft.com/office/drawing/2014/main" id="{EF37D42D-9409-4463-9DBE-CC28757865DD}"/>
              </a:ext>
            </a:extLst>
          </p:cNvPr>
          <p:cNvSpPr txBox="1"/>
          <p:nvPr/>
        </p:nvSpPr>
        <p:spPr>
          <a:xfrm>
            <a:off x="1223010" y="1863090"/>
            <a:ext cx="9669780" cy="2585323"/>
          </a:xfrm>
          <a:prstGeom prst="rect">
            <a:avLst/>
          </a:prstGeom>
          <a:noFill/>
        </p:spPr>
        <p:txBody>
          <a:bodyPr wrap="square">
            <a:spAutoFit/>
          </a:bodyPr>
          <a:lstStyle/>
          <a:p>
            <a:pPr marL="0" marR="0" lvl="0" indent="0" algn="l" defTabSz="914400" rtl="0" eaLnBrk="0" fontAlgn="base" latinLnBrk="0" hangingPunct="0">
              <a:lnSpc>
                <a:spcPct val="100000"/>
              </a:lnSpc>
              <a:spcBef>
                <a:spcPts val="600"/>
              </a:spcBef>
              <a:spcAft>
                <a:spcPts val="600"/>
              </a:spcAft>
              <a:buClrTx/>
              <a:buSzTx/>
              <a:buFontTx/>
              <a:buNone/>
              <a:tabLst/>
              <a:defRPr/>
            </a:pPr>
            <a:r>
              <a:rPr lang="pt-BR" sz="2800" b="1" dirty="0">
                <a:solidFill>
                  <a:prstClr val="black"/>
                </a:solidFill>
              </a:rPr>
              <a:t>Potencialidade</a:t>
            </a:r>
            <a:r>
              <a:rPr kumimoji="0" lang="pt-BR" sz="28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a:t>
            </a:r>
            <a:r>
              <a:rPr kumimoji="0" lang="pt-BR"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r>
              <a:rPr kumimoji="0" lang="pt-BR" sz="28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Região norte</a:t>
            </a:r>
          </a:p>
          <a:p>
            <a:pPr marL="285750" marR="0" lvl="0" indent="-28575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lang="pt-BR" sz="2400" dirty="0">
                <a:latin typeface="+mn-lt"/>
                <a:ea typeface="Calibri" panose="020F0502020204030204" pitchFamily="34" charset="0"/>
              </a:rPr>
              <a:t>E</a:t>
            </a:r>
            <a:r>
              <a:rPr lang="pt-BR" sz="2400" dirty="0">
                <a:effectLst/>
                <a:latin typeface="+mn-lt"/>
                <a:ea typeface="Calibri" panose="020F0502020204030204" pitchFamily="34" charset="0"/>
              </a:rPr>
              <a:t>m 2013, que foram criadas as lanchas da assistência social para atender esse custo, esse custo alto da região Amazônica.</a:t>
            </a:r>
            <a:r>
              <a:rPr lang="pt-BR" sz="2400" dirty="0">
                <a:effectLst/>
                <a:latin typeface="+mn-lt"/>
                <a:ea typeface="Times New Roman" panose="02020603050405020304" pitchFamily="18" charset="0"/>
              </a:rPr>
              <a:t> </a:t>
            </a:r>
            <a:r>
              <a:rPr lang="pt-BR" sz="2400" dirty="0">
                <a:latin typeface="+mn-lt"/>
                <a:ea typeface="Times New Roman" panose="02020603050405020304" pitchFamily="18" charset="0"/>
              </a:rPr>
              <a:t>S</a:t>
            </a:r>
            <a:r>
              <a:rPr lang="pt-BR" sz="2400" dirty="0">
                <a:effectLst/>
                <a:latin typeface="+mn-lt"/>
                <a:ea typeface="Calibri" panose="020F0502020204030204" pitchFamily="34" charset="0"/>
              </a:rPr>
              <a:t>obre as nossas potencialidades, que é justamente esse juntar de pessoas, esse organizar de pessoa...</a:t>
            </a:r>
            <a:endParaRPr lang="pt-BR" sz="2400" b="1" dirty="0">
              <a:solidFill>
                <a:prstClr val="black"/>
              </a:solidFill>
              <a:latin typeface="+mn-lt"/>
            </a:endParaRPr>
          </a:p>
          <a:p>
            <a:pPr marL="0" marR="0" lvl="0" indent="0" algn="l" defTabSz="914400" rtl="0" eaLnBrk="0" fontAlgn="base" latinLnBrk="0" hangingPunct="0">
              <a:lnSpc>
                <a:spcPct val="100000"/>
              </a:lnSpc>
              <a:spcBef>
                <a:spcPts val="600"/>
              </a:spcBef>
              <a:spcAft>
                <a:spcPts val="600"/>
              </a:spcAft>
              <a:buClrTx/>
              <a:buSzTx/>
              <a:buFontTx/>
              <a:buNone/>
              <a:tabLst/>
              <a:defRPr/>
            </a:pPr>
            <a:endParaRPr lang="pt-BR" b="1" dirty="0">
              <a:solidFill>
                <a:prstClr val="black"/>
              </a:solidFill>
            </a:endParaRPr>
          </a:p>
        </p:txBody>
      </p:sp>
    </p:spTree>
    <p:extLst>
      <p:ext uri="{BB962C8B-B14F-4D97-AF65-F5344CB8AC3E}">
        <p14:creationId xmlns:p14="http://schemas.microsoft.com/office/powerpoint/2010/main" val="20807053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075" name="Retângulo 5"/>
          <p:cNvSpPr>
            <a:spLocks noChangeArrowheads="1"/>
          </p:cNvSpPr>
          <p:nvPr/>
        </p:nvSpPr>
        <p:spPr bwMode="auto">
          <a:xfrm>
            <a:off x="-354329" y="-520605"/>
            <a:ext cx="11406388" cy="1091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l" defTabSz="914400" rtl="0" eaLnBrk="1" fontAlgn="base" latinLnBrk="0" hangingPunct="1">
              <a:lnSpc>
                <a:spcPct val="107000"/>
              </a:lnSpc>
              <a:spcBef>
                <a:spcPct val="0"/>
              </a:spcBef>
              <a:spcAft>
                <a:spcPts val="800"/>
              </a:spcAft>
              <a:buClrTx/>
              <a:buSzTx/>
              <a:buFontTx/>
              <a:buNone/>
              <a:tabLst/>
              <a:defRPr/>
            </a:pPr>
            <a:endParaRPr kumimoji="0" lang="pt-BR" altLang="pt-BR" sz="32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ctr" defTabSz="914400" rtl="0" eaLnBrk="1" fontAlgn="base" latinLnBrk="0" hangingPunct="1">
              <a:lnSpc>
                <a:spcPct val="100000"/>
              </a:lnSpc>
              <a:spcBef>
                <a:spcPct val="0"/>
              </a:spcBef>
              <a:spcAft>
                <a:spcPts val="800"/>
              </a:spcAft>
              <a:buClrTx/>
              <a:buSzTx/>
              <a:buFontTx/>
              <a:buNone/>
              <a:tabLst/>
              <a:defRPr/>
            </a:pPr>
            <a:r>
              <a:rPr lang="pt-BR" sz="2400" b="1" dirty="0"/>
              <a:t>Oficina 3: Mudanças climáticas e Proteção Social: Qual o papel do SUAS?</a:t>
            </a:r>
            <a:endParaRPr kumimoji="0" lang="pt-BR" altLang="pt-BR" sz="24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2" name="CaixaDeTexto 1"/>
          <p:cNvSpPr txBox="1"/>
          <p:nvPr/>
        </p:nvSpPr>
        <p:spPr>
          <a:xfrm>
            <a:off x="1554480" y="755257"/>
            <a:ext cx="10637519" cy="4878259"/>
          </a:xfrm>
          <a:prstGeom prst="rect">
            <a:avLst/>
          </a:prstGeom>
          <a:noFill/>
        </p:spPr>
        <p:txBody>
          <a:bodyPr wrap="square" rtlCol="0">
            <a:spAutoFit/>
          </a:bodyPr>
          <a:lstStyle/>
          <a:p>
            <a:pPr marL="0" marR="0" lvl="0" indent="0" algn="l" defTabSz="914400" rtl="0" eaLnBrk="0" fontAlgn="base" latinLnBrk="0" hangingPunct="0">
              <a:lnSpc>
                <a:spcPct val="100000"/>
              </a:lnSpc>
              <a:spcBef>
                <a:spcPts val="600"/>
              </a:spcBef>
              <a:spcAft>
                <a:spcPts val="600"/>
              </a:spcAft>
              <a:buClrTx/>
              <a:buSzTx/>
              <a:buFontTx/>
              <a:buNone/>
              <a:tabLst/>
              <a:defRPr/>
            </a:pPr>
            <a:r>
              <a:rPr kumimoji="0" lang="pt-BR" sz="32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Desafios: Região Centro- Oeste</a:t>
            </a:r>
          </a:p>
          <a:p>
            <a:pPr marL="0" marR="0" lvl="0" indent="0" algn="l" defTabSz="914400" rtl="0" eaLnBrk="0" fontAlgn="base" latinLnBrk="0" hangingPunct="0">
              <a:lnSpc>
                <a:spcPct val="100000"/>
              </a:lnSpc>
              <a:spcBef>
                <a:spcPts val="600"/>
              </a:spcBef>
              <a:spcAft>
                <a:spcPts val="600"/>
              </a:spcAft>
              <a:buClrTx/>
              <a:buSzTx/>
              <a:buFontTx/>
              <a:buNone/>
              <a:tabLst/>
              <a:defRPr/>
            </a:pPr>
            <a:r>
              <a:rPr kumimoji="0" lang="pt-BR"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(a serem vencidos na região) </a:t>
            </a:r>
            <a:endParaRPr kumimoji="0" lang="pt-BR" sz="11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2000" b="0" i="0" strike="noStrike" kern="1200" cap="none" spc="0" normalizeH="0" baseline="0" noProof="0" dirty="0">
                <a:ln>
                  <a:noFill/>
                </a:ln>
                <a:solidFill>
                  <a:prstClr val="black"/>
                </a:solidFill>
                <a:effectLst/>
                <a:uLnTx/>
                <a:uFillTx/>
                <a:latin typeface="Calibri" panose="020F0502020204030204" pitchFamily="34" charset="0"/>
                <a:ea typeface="+mn-ea"/>
                <a:cs typeface="+mn-cs"/>
              </a:rPr>
              <a:t>Eventos climáticos globais</a:t>
            </a: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2000" b="0" i="0" strike="noStrike" kern="1200" cap="none" spc="0" normalizeH="0" baseline="0" noProof="0" dirty="0">
                <a:ln>
                  <a:noFill/>
                </a:ln>
                <a:solidFill>
                  <a:prstClr val="black"/>
                </a:solidFill>
                <a:effectLst/>
                <a:uLnTx/>
                <a:uFillTx/>
                <a:latin typeface="Calibri" panose="020F0502020204030204" pitchFamily="34" charset="0"/>
                <a:ea typeface="+mn-ea"/>
                <a:cs typeface="+mn-cs"/>
              </a:rPr>
              <a:t>Ameaças econômicas e sociais</a:t>
            </a: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2000" b="0" i="0" strike="noStrike" kern="1200" cap="none" spc="0" normalizeH="0" baseline="0" noProof="0" dirty="0">
                <a:ln>
                  <a:noFill/>
                </a:ln>
                <a:solidFill>
                  <a:prstClr val="black"/>
                </a:solidFill>
                <a:effectLst/>
                <a:uLnTx/>
                <a:uFillTx/>
                <a:latin typeface="Calibri" panose="020F0502020204030204" pitchFamily="34" charset="0"/>
                <a:ea typeface="+mn-ea"/>
                <a:cs typeface="+mn-cs"/>
              </a:rPr>
              <a:t>Burocracias de gestão</a:t>
            </a: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2000" b="0" i="0" strike="noStrike" kern="1200" cap="none" spc="0" normalizeH="0" baseline="0" noProof="0" dirty="0">
                <a:ln>
                  <a:noFill/>
                </a:ln>
                <a:solidFill>
                  <a:prstClr val="black"/>
                </a:solidFill>
                <a:effectLst/>
                <a:uLnTx/>
                <a:uFillTx/>
                <a:latin typeface="Calibri" panose="020F0502020204030204" pitchFamily="34" charset="0"/>
                <a:ea typeface="+mn-ea"/>
                <a:cs typeface="+mn-cs"/>
              </a:rPr>
              <a:t>Escalas de Trabalho</a:t>
            </a: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2000" b="0" i="0" strike="noStrike" kern="1200" cap="none" spc="0" normalizeH="0" baseline="0" noProof="0" dirty="0">
                <a:ln>
                  <a:noFill/>
                </a:ln>
                <a:solidFill>
                  <a:prstClr val="black"/>
                </a:solidFill>
                <a:effectLst/>
                <a:uLnTx/>
                <a:uFillTx/>
                <a:latin typeface="Calibri" panose="020F0502020204030204" pitchFamily="34" charset="0"/>
                <a:ea typeface="+mn-ea"/>
                <a:cs typeface="+mn-cs"/>
              </a:rPr>
              <a:t>Espaços de alojamentos adequados</a:t>
            </a: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2000" b="0" i="0" strike="noStrike" kern="1200" cap="none" spc="0" normalizeH="0" baseline="0" noProof="0" dirty="0">
                <a:ln>
                  <a:noFill/>
                </a:ln>
                <a:solidFill>
                  <a:prstClr val="black"/>
                </a:solidFill>
                <a:effectLst/>
                <a:uLnTx/>
                <a:uFillTx/>
                <a:latin typeface="Calibri" panose="020F0502020204030204" pitchFamily="34" charset="0"/>
                <a:ea typeface="+mn-ea"/>
                <a:cs typeface="+mn-cs"/>
              </a:rPr>
              <a:t>Elaborar documentos (notas ou orientações técnicas) e resoluções que tratam dos itens citados na oficina 3.     </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endParaRPr kumimoji="0" lang="pt-B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pt-B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1309822368"/>
      </p:ext>
    </p:extLst>
  </p:cSld>
  <p:clrMapOvr>
    <a:masterClrMapping/>
  </p:clrMapOvr>
  <p:extLst>
    <p:ext uri="{6950BFC3-D8DA-4A85-94F7-54DA5524770B}">
      <p188:commentRel xmlns:p188="http://schemas.microsoft.com/office/powerpoint/2018/8/main" r:id="rId2"/>
    </p:ext>
  </p:extLst>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42F79BA8-73B4-C5E8-34D8-4D24A52CBAF9}"/>
            </a:ext>
          </a:extLst>
        </p:cNvPr>
        <p:cNvGrpSpPr/>
        <p:nvPr/>
      </p:nvGrpSpPr>
      <p:grpSpPr>
        <a:xfrm>
          <a:off x="0" y="0"/>
          <a:ext cx="0" cy="0"/>
          <a:chOff x="0" y="0"/>
          <a:chExt cx="0" cy="0"/>
        </a:xfrm>
      </p:grpSpPr>
      <p:sp>
        <p:nvSpPr>
          <p:cNvPr id="3075" name="Retângulo 5">
            <a:extLst>
              <a:ext uri="{FF2B5EF4-FFF2-40B4-BE49-F238E27FC236}">
                <a16:creationId xmlns:a16="http://schemas.microsoft.com/office/drawing/2014/main" id="{73B5EEDD-E95E-7811-D5AD-277D4A81041B}"/>
              </a:ext>
            </a:extLst>
          </p:cNvPr>
          <p:cNvSpPr>
            <a:spLocks noChangeArrowheads="1"/>
          </p:cNvSpPr>
          <p:nvPr/>
        </p:nvSpPr>
        <p:spPr bwMode="auto">
          <a:xfrm>
            <a:off x="330981" y="-520605"/>
            <a:ext cx="10721077" cy="1275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l" defTabSz="914400" rtl="0" eaLnBrk="1" fontAlgn="base" latinLnBrk="0" hangingPunct="1">
              <a:lnSpc>
                <a:spcPct val="107000"/>
              </a:lnSpc>
              <a:spcBef>
                <a:spcPct val="0"/>
              </a:spcBef>
              <a:spcAft>
                <a:spcPts val="800"/>
              </a:spcAft>
              <a:buClrTx/>
              <a:buSzTx/>
              <a:buFontTx/>
              <a:buNone/>
              <a:tabLst/>
              <a:defRPr/>
            </a:pPr>
            <a:endParaRPr kumimoji="0" lang="pt-BR" altLang="pt-BR" sz="32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ctr" defTabSz="914400" rtl="0" eaLnBrk="1" fontAlgn="base" latinLnBrk="0" hangingPunct="1">
              <a:lnSpc>
                <a:spcPct val="100000"/>
              </a:lnSpc>
              <a:spcBef>
                <a:spcPct val="0"/>
              </a:spcBef>
              <a:spcAft>
                <a:spcPts val="800"/>
              </a:spcAft>
              <a:buClrTx/>
              <a:buSzTx/>
              <a:buFontTx/>
              <a:buNone/>
              <a:tabLst/>
              <a:defRPr/>
            </a:pPr>
            <a:endParaRPr kumimoji="0" lang="pt-BR" altLang="pt-BR" sz="3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2" name="CaixaDeTexto 1">
            <a:extLst>
              <a:ext uri="{FF2B5EF4-FFF2-40B4-BE49-F238E27FC236}">
                <a16:creationId xmlns:a16="http://schemas.microsoft.com/office/drawing/2014/main" id="{18BCED4B-B46D-D331-C4FF-F0B2B73E370A}"/>
              </a:ext>
            </a:extLst>
          </p:cNvPr>
          <p:cNvSpPr txBox="1"/>
          <p:nvPr/>
        </p:nvSpPr>
        <p:spPr>
          <a:xfrm>
            <a:off x="993658" y="388259"/>
            <a:ext cx="10379192" cy="7909858"/>
          </a:xfrm>
          <a:prstGeom prst="rect">
            <a:avLst/>
          </a:prstGeom>
          <a:noFill/>
        </p:spPr>
        <p:txBody>
          <a:bodyPr wrap="square" rtlCol="0">
            <a:spAutoFit/>
          </a:bodyPr>
          <a:lstStyle/>
          <a:p>
            <a:pPr marL="0" marR="0" lvl="0" indent="0" algn="l" defTabSz="914400" rtl="0" eaLnBrk="0" fontAlgn="base" latinLnBrk="0" hangingPunct="0">
              <a:lnSpc>
                <a:spcPct val="100000"/>
              </a:lnSpc>
              <a:spcBef>
                <a:spcPts val="600"/>
              </a:spcBef>
              <a:spcAft>
                <a:spcPts val="600"/>
              </a:spcAft>
              <a:buClrTx/>
              <a:buSzTx/>
              <a:buFontTx/>
              <a:buNone/>
              <a:tabLst/>
              <a:defRPr/>
            </a:pPr>
            <a:r>
              <a:rPr kumimoji="0" lang="pt-BR" sz="32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Potencialidades: Região Centro- Oeste</a:t>
            </a:r>
          </a:p>
          <a:p>
            <a:pPr marL="0" marR="0" lvl="0" indent="0" algn="l" defTabSz="914400" rtl="0" eaLnBrk="0" fontAlgn="base" latinLnBrk="0" hangingPunct="0">
              <a:lnSpc>
                <a:spcPct val="100000"/>
              </a:lnSpc>
              <a:spcBef>
                <a:spcPts val="600"/>
              </a:spcBef>
              <a:spcAft>
                <a:spcPts val="600"/>
              </a:spcAft>
              <a:buClrTx/>
              <a:buSzTx/>
              <a:buFontTx/>
              <a:buNone/>
              <a:tabLst/>
              <a:defRPr/>
            </a:pPr>
            <a:r>
              <a:rPr kumimoji="0" lang="pt-BR"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(possíveis caminhos a serem percorridos na região)</a:t>
            </a: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20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Orientações e Apoio Técnico</a:t>
            </a: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20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Serviço de Convivência e Fortalecimento de Vínculos</a:t>
            </a:r>
          </a:p>
          <a:p>
            <a:pPr marL="457200" marR="0" lvl="0" indent="-457200" algn="just"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2000" b="0" i="0" strike="noStrike" kern="1200" cap="none" spc="0" normalizeH="0" baseline="0" noProof="0" dirty="0">
                <a:ln>
                  <a:noFill/>
                </a:ln>
                <a:solidFill>
                  <a:prstClr val="black"/>
                </a:solidFill>
                <a:effectLst/>
                <a:uLnTx/>
                <a:uFillTx/>
                <a:latin typeface="Calibri" panose="020F0502020204030204" pitchFamily="34" charset="0"/>
                <a:ea typeface="+mn-ea"/>
                <a:cs typeface="+mn-cs"/>
              </a:rPr>
              <a:t>Público prioritário (crianças e adolescentes, idosos, pessoas com deficiência, pessoas em situação de rua e povos e comunidades tradicionais e específicas, incluindo catadores de materiais recicláveis</a:t>
            </a: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20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Cofinanciamento Federal</a:t>
            </a: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20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Trabalho Social com Territórios, Famílias e Indivíduos</a:t>
            </a: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20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Cuidado aos trabalhadores e gestores</a:t>
            </a: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endParaRPr kumimoji="0" lang="pt-BR"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endParaRPr kumimoji="0" lang="pt-BR"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endParaRPr kumimoji="0" lang="pt-BR"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endParaRPr kumimoji="0" lang="pt-BR"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endParaRPr kumimoji="0" lang="pt-BR"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l" defTabSz="914400" rtl="0" eaLnBrk="0" fontAlgn="base" latinLnBrk="0" hangingPunct="0">
              <a:lnSpc>
                <a:spcPct val="100000"/>
              </a:lnSpc>
              <a:spcBef>
                <a:spcPts val="600"/>
              </a:spcBef>
              <a:spcAft>
                <a:spcPts val="600"/>
              </a:spcAft>
              <a:buClrTx/>
              <a:buSzTx/>
              <a:buFontTx/>
              <a:buNone/>
              <a:tabLst/>
              <a:defRPr/>
            </a:pPr>
            <a:r>
              <a:rPr kumimoji="0" lang="pt-B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p>
        </p:txBody>
      </p:sp>
    </p:spTree>
    <p:extLst>
      <p:ext uri="{BB962C8B-B14F-4D97-AF65-F5344CB8AC3E}">
        <p14:creationId xmlns:p14="http://schemas.microsoft.com/office/powerpoint/2010/main" val="13584114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075" name="Retângulo 5"/>
          <p:cNvSpPr>
            <a:spLocks noChangeArrowheads="1"/>
          </p:cNvSpPr>
          <p:nvPr/>
        </p:nvSpPr>
        <p:spPr bwMode="auto">
          <a:xfrm>
            <a:off x="330981" y="-520605"/>
            <a:ext cx="10721077" cy="1275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l" defTabSz="914400" rtl="0" eaLnBrk="1" fontAlgn="base" latinLnBrk="0" hangingPunct="1">
              <a:lnSpc>
                <a:spcPct val="107000"/>
              </a:lnSpc>
              <a:spcBef>
                <a:spcPct val="0"/>
              </a:spcBef>
              <a:spcAft>
                <a:spcPts val="800"/>
              </a:spcAft>
              <a:buClrTx/>
              <a:buSzTx/>
              <a:buFontTx/>
              <a:buNone/>
              <a:tabLst/>
              <a:defRPr/>
            </a:pPr>
            <a:endParaRPr kumimoji="0" lang="pt-BR" altLang="pt-BR" sz="32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ctr" defTabSz="914400" rtl="0" eaLnBrk="1" fontAlgn="base" latinLnBrk="0" hangingPunct="1">
              <a:lnSpc>
                <a:spcPct val="100000"/>
              </a:lnSpc>
              <a:spcBef>
                <a:spcPct val="0"/>
              </a:spcBef>
              <a:spcAft>
                <a:spcPts val="800"/>
              </a:spcAft>
              <a:buClrTx/>
              <a:buSzTx/>
              <a:buFontTx/>
              <a:buNone/>
              <a:tabLst/>
              <a:defRPr/>
            </a:pPr>
            <a:endParaRPr kumimoji="0" lang="pt-BR" altLang="pt-BR" sz="3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2" name="CaixaDeTexto 1"/>
          <p:cNvSpPr txBox="1"/>
          <p:nvPr/>
        </p:nvSpPr>
        <p:spPr>
          <a:xfrm>
            <a:off x="624492" y="529479"/>
            <a:ext cx="11567507" cy="5463034"/>
          </a:xfrm>
          <a:prstGeom prst="rect">
            <a:avLst/>
          </a:prstGeom>
          <a:noFill/>
        </p:spPr>
        <p:txBody>
          <a:bodyPr wrap="square" rtlCol="0">
            <a:spAutoFit/>
          </a:bodyPr>
          <a:lstStyle/>
          <a:p>
            <a:pPr marL="0" marR="0" lvl="0" indent="0" algn="l" defTabSz="914400" rtl="0" eaLnBrk="0" fontAlgn="base" latinLnBrk="0" hangingPunct="0">
              <a:lnSpc>
                <a:spcPct val="100000"/>
              </a:lnSpc>
              <a:spcBef>
                <a:spcPts val="600"/>
              </a:spcBef>
              <a:spcAft>
                <a:spcPts val="600"/>
              </a:spcAft>
              <a:buClrTx/>
              <a:buSzTx/>
              <a:buFontTx/>
              <a:buNone/>
              <a:tabLst/>
              <a:defRPr/>
            </a:pPr>
            <a:r>
              <a:rPr kumimoji="0" lang="pt-BR" sz="32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Desafios: </a:t>
            </a:r>
            <a:r>
              <a:rPr kumimoji="0" lang="pt-BR" sz="28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Região Centro- Oeste</a:t>
            </a:r>
          </a:p>
          <a:p>
            <a:pPr marL="0" marR="0" lvl="0" indent="0" algn="l" defTabSz="914400" rtl="0" eaLnBrk="0" fontAlgn="base" latinLnBrk="0" hangingPunct="0">
              <a:lnSpc>
                <a:spcPct val="100000"/>
              </a:lnSpc>
              <a:spcBef>
                <a:spcPts val="600"/>
              </a:spcBef>
              <a:spcAft>
                <a:spcPts val="600"/>
              </a:spcAft>
              <a:buClrTx/>
              <a:buSzTx/>
              <a:buFontTx/>
              <a:buNone/>
              <a:tabLst/>
              <a:defRPr/>
            </a:pPr>
            <a:r>
              <a:rPr kumimoji="0" lang="pt-BR"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(a serem vencidos na região) </a:t>
            </a:r>
            <a:endParaRPr kumimoji="0" lang="pt-BR" sz="12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2000" b="0" i="0" strike="noStrike" kern="1200" cap="none" spc="0" normalizeH="0" baseline="0" noProof="0" dirty="0">
                <a:ln>
                  <a:noFill/>
                </a:ln>
                <a:solidFill>
                  <a:prstClr val="black"/>
                </a:solidFill>
                <a:effectLst/>
                <a:uLnTx/>
                <a:uFillTx/>
                <a:latin typeface="Calibri" panose="020F0502020204030204" pitchFamily="34" charset="0"/>
                <a:ea typeface="+mn-ea"/>
                <a:cs typeface="+mn-cs"/>
              </a:rPr>
              <a:t>É preciso um SUAS Forte</a:t>
            </a: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2000" b="0" i="0" strike="noStrike" kern="1200" cap="none" spc="0" normalizeH="0" baseline="0" noProof="0" dirty="0">
                <a:ln>
                  <a:noFill/>
                </a:ln>
                <a:solidFill>
                  <a:prstClr val="black"/>
                </a:solidFill>
                <a:effectLst/>
                <a:uLnTx/>
                <a:uFillTx/>
                <a:latin typeface="Calibri" panose="020F0502020204030204" pitchFamily="34" charset="0"/>
                <a:ea typeface="+mn-ea"/>
                <a:cs typeface="+mn-cs"/>
              </a:rPr>
              <a:t>Articulação entre união, estados e municípios (Pacto Federativo)</a:t>
            </a: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2000" b="0" i="0" strike="noStrike" kern="1200" cap="none" spc="0" normalizeH="0" baseline="0" noProof="0" dirty="0">
                <a:ln>
                  <a:noFill/>
                </a:ln>
                <a:solidFill>
                  <a:prstClr val="black"/>
                </a:solidFill>
                <a:effectLst/>
                <a:uLnTx/>
                <a:uFillTx/>
                <a:latin typeface="Calibri" panose="020F0502020204030204" pitchFamily="34" charset="0"/>
                <a:ea typeface="+mn-ea"/>
                <a:cs typeface="+mn-cs"/>
              </a:rPr>
              <a:t>Processo de gestão financeira e orçamentária</a:t>
            </a: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2000" b="0" i="0" strike="noStrike" kern="1200" cap="none" spc="0" normalizeH="0" baseline="0" noProof="0" dirty="0">
                <a:ln>
                  <a:noFill/>
                </a:ln>
                <a:solidFill>
                  <a:prstClr val="black"/>
                </a:solidFill>
                <a:effectLst/>
                <a:uLnTx/>
                <a:uFillTx/>
                <a:latin typeface="Calibri" panose="020F0502020204030204" pitchFamily="34" charset="0"/>
                <a:ea typeface="+mn-ea"/>
                <a:cs typeface="+mn-cs"/>
              </a:rPr>
              <a:t>Processo de gestão de Recursos Humanos e voluntariado</a:t>
            </a: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2000" b="0" i="0" strike="noStrike" kern="1200" cap="none" spc="0" normalizeH="0" baseline="0" noProof="0" dirty="0">
                <a:ln>
                  <a:noFill/>
                </a:ln>
                <a:solidFill>
                  <a:prstClr val="black"/>
                </a:solidFill>
                <a:effectLst/>
                <a:uLnTx/>
                <a:uFillTx/>
                <a:latin typeface="Calibri" panose="020F0502020204030204" pitchFamily="34" charset="0"/>
                <a:ea typeface="+mn-ea"/>
                <a:cs typeface="+mn-cs"/>
              </a:rPr>
              <a:t>Ampliar o FORSUAS para outros estados e municípios do Brasil</a:t>
            </a: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2000" b="0" i="0" strike="noStrike" kern="1200" cap="none" spc="0" normalizeH="0" baseline="0" noProof="0" dirty="0">
                <a:ln>
                  <a:noFill/>
                </a:ln>
                <a:solidFill>
                  <a:prstClr val="black"/>
                </a:solidFill>
                <a:effectLst/>
                <a:uLnTx/>
                <a:uFillTx/>
                <a:latin typeface="Calibri" panose="020F0502020204030204" pitchFamily="34" charset="0"/>
                <a:ea typeface="+mn-ea"/>
                <a:cs typeface="+mn-cs"/>
              </a:rPr>
              <a:t>Ampliar o cofinanciamento federal para além de situações de chuvas e para municípios com poucos desabrigados.</a:t>
            </a: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endParaRPr kumimoji="0" lang="pt-BR"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endParaRPr kumimoji="0" lang="pt-B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pt-B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3849065305"/>
      </p:ext>
    </p:extLst>
  </p:cSld>
  <p:clrMapOvr>
    <a:masterClrMapping/>
  </p:clrMapOvr>
  <p:extLst>
    <p:ext uri="{6950BFC3-D8DA-4A85-94F7-54DA5524770B}">
      <p188:commentRel xmlns:p188="http://schemas.microsoft.com/office/powerpoint/2018/8/main" r:id="rId2"/>
    </p:ext>
  </p:extLst>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075" name="Retângulo 5"/>
          <p:cNvSpPr>
            <a:spLocks noChangeArrowheads="1"/>
          </p:cNvSpPr>
          <p:nvPr/>
        </p:nvSpPr>
        <p:spPr bwMode="auto">
          <a:xfrm>
            <a:off x="330981" y="-520605"/>
            <a:ext cx="10721077" cy="1275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l" defTabSz="914400" rtl="0" eaLnBrk="1" fontAlgn="base" latinLnBrk="0" hangingPunct="1">
              <a:lnSpc>
                <a:spcPct val="107000"/>
              </a:lnSpc>
              <a:spcBef>
                <a:spcPct val="0"/>
              </a:spcBef>
              <a:spcAft>
                <a:spcPts val="800"/>
              </a:spcAft>
              <a:buClrTx/>
              <a:buSzTx/>
              <a:buFontTx/>
              <a:buNone/>
              <a:tabLst/>
              <a:defRPr/>
            </a:pPr>
            <a:endParaRPr kumimoji="0" lang="pt-BR" altLang="pt-BR" sz="32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ctr" defTabSz="914400" rtl="0" eaLnBrk="1" fontAlgn="base" latinLnBrk="0" hangingPunct="1">
              <a:lnSpc>
                <a:spcPct val="100000"/>
              </a:lnSpc>
              <a:spcBef>
                <a:spcPct val="0"/>
              </a:spcBef>
              <a:spcAft>
                <a:spcPts val="800"/>
              </a:spcAft>
              <a:buClrTx/>
              <a:buSzTx/>
              <a:buFontTx/>
              <a:buNone/>
              <a:tabLst/>
              <a:defRPr/>
            </a:pPr>
            <a:endParaRPr kumimoji="0" lang="pt-BR" altLang="pt-BR" sz="3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2" name="CaixaDeTexto 1"/>
          <p:cNvSpPr txBox="1"/>
          <p:nvPr/>
        </p:nvSpPr>
        <p:spPr>
          <a:xfrm>
            <a:off x="605992" y="417967"/>
            <a:ext cx="10171053" cy="5370701"/>
          </a:xfrm>
          <a:prstGeom prst="rect">
            <a:avLst/>
          </a:prstGeom>
          <a:noFill/>
        </p:spPr>
        <p:txBody>
          <a:bodyPr wrap="square" rtlCol="0">
            <a:spAutoFit/>
          </a:bodyPr>
          <a:lstStyle/>
          <a:p>
            <a:pPr marL="0" marR="0" lvl="0" indent="0" algn="l" defTabSz="914400" rtl="0" eaLnBrk="0" fontAlgn="base" latinLnBrk="0" hangingPunct="0">
              <a:lnSpc>
                <a:spcPct val="100000"/>
              </a:lnSpc>
              <a:spcBef>
                <a:spcPts val="600"/>
              </a:spcBef>
              <a:spcAft>
                <a:spcPts val="600"/>
              </a:spcAft>
              <a:buClrTx/>
              <a:buSzTx/>
              <a:buFontTx/>
              <a:buNone/>
              <a:tabLst/>
              <a:defRPr/>
            </a:pPr>
            <a:r>
              <a:rPr kumimoji="0" lang="pt-BR" sz="32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Desafios:</a:t>
            </a:r>
            <a:r>
              <a:rPr kumimoji="0" lang="pt-BR"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r>
              <a:rPr kumimoji="0" lang="pt-BR" sz="28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Região Centro-Oeste</a:t>
            </a:r>
            <a:endParaRPr kumimoji="0" lang="pt-BR"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457200" marR="0" lvl="0" indent="-457200" algn="just"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20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Para garantir art. 3º precisa ser feito uma conta especifica do IGDSUAS para fins de desenvolver ações de controle social.  </a:t>
            </a:r>
          </a:p>
          <a:p>
            <a:pPr marL="457200" marR="0" lvl="0" indent="-457200" algn="just"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20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Art. 23 Item 4, necessário ter uma ferramenta para todos consultar e terem acesso para formação e informação necessária para todos;</a:t>
            </a:r>
          </a:p>
          <a:p>
            <a:pPr marL="457200" marR="0" lvl="0" indent="-457200" algn="just"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20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O gestor que não cumpre a resolução 100 pode ter o repasse e recurso suspenso;</a:t>
            </a:r>
          </a:p>
          <a:p>
            <a:pPr marL="457200" marR="0" lvl="0" indent="-457200" algn="just"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20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Garantir estrutura e capacitação para Secretária Executiva.</a:t>
            </a:r>
          </a:p>
          <a:p>
            <a:pPr marL="457200" indent="-457200" algn="just">
              <a:spcBef>
                <a:spcPts val="600"/>
              </a:spcBef>
              <a:spcAft>
                <a:spcPts val="600"/>
              </a:spcAft>
              <a:buFont typeface="Arial" panose="020B0604020202020204" pitchFamily="34" charset="0"/>
              <a:buChar char="•"/>
            </a:pPr>
            <a:r>
              <a:rPr kumimoji="0" lang="pt-BR" sz="20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Elaborar o Plano Trabalho Anual ( PTA ) para fortalecimento  dos conselhos  compondo o Plano plurianual ( PPA )  da gestão e a LOA.</a:t>
            </a:r>
          </a:p>
          <a:p>
            <a:pPr marL="457200" marR="0" lvl="0" indent="-457200" algn="just"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endParaRPr kumimoji="0" lang="pt-BR" sz="20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457200" marR="0" lvl="0" indent="-457200" algn="just"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endParaRPr kumimoji="0" lang="pt-BR" sz="20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endParaRPr kumimoji="0" lang="pt-B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pt-B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1720321025"/>
      </p:ext>
    </p:extLst>
  </p:cSld>
  <p:clrMapOvr>
    <a:masterClrMapping/>
  </p:clrMapOvr>
  <p:extLst>
    <p:ext uri="{6950BFC3-D8DA-4A85-94F7-54DA5524770B}">
      <p188:commentRel xmlns:p188="http://schemas.microsoft.com/office/powerpoint/2018/8/main" r:id="rId2"/>
    </p:ext>
  </p:extLst>
</p:sld>
</file>

<file path=ppt/slides/slide30.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99"/>
        <p:cNvGrpSpPr/>
        <p:nvPr/>
      </p:nvGrpSpPr>
      <p:grpSpPr>
        <a:xfrm>
          <a:off x="0" y="0"/>
          <a:ext cx="0" cy="0"/>
          <a:chOff x="0" y="0"/>
          <a:chExt cx="0" cy="0"/>
        </a:xfrm>
      </p:grpSpPr>
      <p:sp>
        <p:nvSpPr>
          <p:cNvPr id="100" name="Google Shape;100;p3"/>
          <p:cNvSpPr/>
          <p:nvPr/>
        </p:nvSpPr>
        <p:spPr>
          <a:xfrm>
            <a:off x="-152399" y="-520605"/>
            <a:ext cx="11204458" cy="1747746"/>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7000"/>
              </a:lnSpc>
              <a:spcBef>
                <a:spcPts val="0"/>
              </a:spcBef>
              <a:spcAft>
                <a:spcPts val="0"/>
              </a:spcAft>
              <a:buClr>
                <a:srgbClr val="000000"/>
              </a:buClr>
              <a:buSzTx/>
              <a:buFont typeface="Arial"/>
              <a:buNone/>
              <a:tabLst/>
              <a:defRPr/>
            </a:pPr>
            <a:endParaRPr kumimoji="0" sz="3200" b="1" i="0" u="none" strike="noStrike" kern="0" cap="none" spc="0" normalizeH="0" baseline="0" noProof="0" dirty="0">
              <a:ln>
                <a:noFill/>
              </a:ln>
              <a:solidFill>
                <a:srgbClr val="000000"/>
              </a:solidFill>
              <a:effectLst/>
              <a:uLnTx/>
              <a:uFillTx/>
              <a:latin typeface="Calibri"/>
              <a:ea typeface="Calibri"/>
              <a:cs typeface="Calibri"/>
              <a:sym typeface="Calibri"/>
            </a:endParaRPr>
          </a:p>
          <a:p>
            <a:pPr algn="ctr" eaLnBrk="1" fontAlgn="auto" hangingPunct="1">
              <a:spcBef>
                <a:spcPts val="800"/>
              </a:spcBef>
              <a:spcAft>
                <a:spcPts val="0"/>
              </a:spcAft>
              <a:buClr>
                <a:srgbClr val="000000"/>
              </a:buClr>
            </a:pPr>
            <a:r>
              <a:rPr lang="pt-BR" sz="2400" dirty="0"/>
              <a:t>Oficina 5: Mudanças climáticas e proteção social, qual o papel do SUAS?</a:t>
            </a:r>
            <a:endParaRPr kumimoji="0" lang="pt-BR" sz="24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ctr" defTabSz="914400" rtl="0" eaLnBrk="1" fontAlgn="auto" latinLnBrk="0" hangingPunct="1">
              <a:lnSpc>
                <a:spcPct val="100000"/>
              </a:lnSpc>
              <a:spcBef>
                <a:spcPts val="800"/>
              </a:spcBef>
              <a:spcAft>
                <a:spcPts val="0"/>
              </a:spcAft>
              <a:buClr>
                <a:srgbClr val="000000"/>
              </a:buClr>
              <a:buSzTx/>
              <a:buFont typeface="Arial"/>
              <a:buNone/>
              <a:tabLst/>
              <a:defRPr/>
            </a:pPr>
            <a:endParaRPr kumimoji="0" sz="3600" b="0" i="0" u="none" strike="noStrike" kern="0" cap="none" spc="0" normalizeH="0" baseline="0" noProof="0" dirty="0">
              <a:ln>
                <a:noFill/>
              </a:ln>
              <a:solidFill>
                <a:srgbClr val="000000"/>
              </a:solidFill>
              <a:effectLst/>
              <a:uLnTx/>
              <a:uFillTx/>
              <a:latin typeface="Calibri"/>
              <a:ea typeface="Calibri"/>
              <a:cs typeface="Calibri"/>
              <a:sym typeface="Calibri"/>
            </a:endParaRPr>
          </a:p>
        </p:txBody>
      </p:sp>
      <p:sp>
        <p:nvSpPr>
          <p:cNvPr id="101" name="Google Shape;101;p3"/>
          <p:cNvSpPr txBox="1"/>
          <p:nvPr/>
        </p:nvSpPr>
        <p:spPr>
          <a:xfrm>
            <a:off x="981648" y="797169"/>
            <a:ext cx="10721077" cy="938678"/>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pt-BR" sz="3200" b="1" i="0" u="none" strike="noStrike" kern="0" cap="none" spc="0" normalizeH="0" baseline="0" noProof="0" dirty="0">
                <a:ln>
                  <a:noFill/>
                </a:ln>
                <a:solidFill>
                  <a:srgbClr val="000000"/>
                </a:solidFill>
                <a:effectLst/>
                <a:uLnTx/>
                <a:uFillTx/>
                <a:latin typeface="Calibri"/>
                <a:ea typeface="Calibri"/>
                <a:cs typeface="Calibri"/>
                <a:sym typeface="Calibri"/>
              </a:rPr>
              <a:t>Desafios:</a:t>
            </a:r>
            <a:r>
              <a:rPr kumimoji="0" lang="pt-BR" sz="1400" b="1" i="0" u="none" strike="noStrike" kern="0" cap="none" spc="0" normalizeH="0" baseline="0" noProof="0" dirty="0">
                <a:ln>
                  <a:noFill/>
                </a:ln>
                <a:solidFill>
                  <a:srgbClr val="000000"/>
                </a:solidFill>
                <a:effectLst/>
                <a:uLnTx/>
                <a:uFillTx/>
                <a:latin typeface="Calibri"/>
                <a:ea typeface="Calibri"/>
                <a:cs typeface="Calibri"/>
                <a:sym typeface="Calibri"/>
              </a:rPr>
              <a:t> </a:t>
            </a:r>
            <a:r>
              <a:rPr kumimoji="0" lang="pt-BR" sz="2400" b="1" i="0" u="none" strike="noStrike" kern="0" cap="none" spc="0" normalizeH="0" baseline="0" noProof="0" dirty="0">
                <a:ln>
                  <a:noFill/>
                </a:ln>
                <a:solidFill>
                  <a:srgbClr val="000000"/>
                </a:solidFill>
                <a:effectLst/>
                <a:uLnTx/>
                <a:uFillTx/>
                <a:latin typeface="Calibri"/>
                <a:ea typeface="Calibri"/>
                <a:cs typeface="Calibri"/>
                <a:sym typeface="Calibri"/>
              </a:rPr>
              <a:t>Região Sul/Sudeste</a:t>
            </a:r>
            <a:endParaRPr kumimoji="0" sz="24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600"/>
              </a:spcBef>
              <a:spcAft>
                <a:spcPts val="0"/>
              </a:spcAft>
              <a:buClr>
                <a:srgbClr val="000000"/>
              </a:buClr>
              <a:buSzTx/>
              <a:buFont typeface="Arial"/>
              <a:buNone/>
              <a:tabLst/>
              <a:defRPr/>
            </a:pPr>
            <a:endParaRPr kumimoji="0" sz="1800" b="0" i="0" u="none" strike="noStrike" kern="0" cap="none" spc="0" normalizeH="0" baseline="0" noProof="0" dirty="0">
              <a:ln>
                <a:noFill/>
              </a:ln>
              <a:solidFill>
                <a:srgbClr val="000000"/>
              </a:solidFill>
              <a:effectLst/>
              <a:uLnTx/>
              <a:uFillTx/>
              <a:latin typeface="Calibri"/>
              <a:ea typeface="Calibri"/>
              <a:cs typeface="Calibri"/>
              <a:sym typeface="Calibri"/>
            </a:endParaRPr>
          </a:p>
        </p:txBody>
      </p:sp>
      <p:sp>
        <p:nvSpPr>
          <p:cNvPr id="102" name="Google Shape;102;p3"/>
          <p:cNvSpPr txBox="1"/>
          <p:nvPr/>
        </p:nvSpPr>
        <p:spPr>
          <a:xfrm>
            <a:off x="683400" y="1468206"/>
            <a:ext cx="10825200" cy="4063500"/>
          </a:xfrm>
          <a:prstGeom prst="rect">
            <a:avLst/>
          </a:prstGeom>
          <a:noFill/>
          <a:ln>
            <a:noFill/>
          </a:ln>
        </p:spPr>
        <p:txBody>
          <a:bodyPr spcFirstLastPara="1" wrap="square" lIns="91425" tIns="91425" rIns="91425" bIns="91425" anchor="t" anchorCtr="0">
            <a:spAutoFit/>
          </a:bodyPr>
          <a:lstStyle/>
          <a:p>
            <a:pPr marL="457200" marR="0" lvl="0" indent="-361950" algn="just" defTabSz="914400" rtl="0" eaLnBrk="1" fontAlgn="auto" latinLnBrk="0" hangingPunct="1">
              <a:lnSpc>
                <a:spcPct val="100000"/>
              </a:lnSpc>
              <a:spcBef>
                <a:spcPts val="0"/>
              </a:spcBef>
              <a:spcAft>
                <a:spcPts val="0"/>
              </a:spcAft>
              <a:buClr>
                <a:srgbClr val="000000"/>
              </a:buClr>
              <a:buSzPts val="2100"/>
              <a:buFont typeface="Arial" panose="020B0604020202020204" pitchFamily="34" charset="0"/>
              <a:buChar char="•"/>
              <a:tabLst/>
              <a:defRPr/>
            </a:pPr>
            <a:r>
              <a:rPr kumimoji="0" lang="pt-BR" sz="2100" b="0" i="0" u="none" strike="noStrike" kern="0" cap="none" spc="0" normalizeH="0" baseline="0" noProof="0" dirty="0">
                <a:ln>
                  <a:noFill/>
                </a:ln>
                <a:solidFill>
                  <a:srgbClr val="000000"/>
                </a:solidFill>
                <a:effectLst/>
                <a:uLnTx/>
                <a:uFillTx/>
                <a:latin typeface="Calibri"/>
                <a:ea typeface="Calibri"/>
                <a:cs typeface="Calibri"/>
                <a:sym typeface="Calibri"/>
              </a:rPr>
              <a:t>Melhoria de governança - articulação entre setores e políticas públicas;</a:t>
            </a:r>
            <a:endParaRPr kumimoji="0" sz="21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800100" marR="0" lvl="0" indent="-342900" algn="just" defTabSz="914400" rtl="0" eaLnBrk="1" fontAlgn="auto" latinLnBrk="0" hangingPunct="1">
              <a:lnSpc>
                <a:spcPct val="100000"/>
              </a:lnSpc>
              <a:spcBef>
                <a:spcPts val="0"/>
              </a:spcBef>
              <a:spcAft>
                <a:spcPts val="0"/>
              </a:spcAft>
              <a:buClr>
                <a:srgbClr val="000000"/>
              </a:buClr>
              <a:buSzTx/>
              <a:buFont typeface="Arial" panose="020B0604020202020204" pitchFamily="34" charset="0"/>
              <a:buChar char="•"/>
              <a:tabLst/>
              <a:defRPr/>
            </a:pPr>
            <a:endParaRPr kumimoji="0" sz="21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457200" marR="0" lvl="0" indent="-361950" algn="just" defTabSz="914400" rtl="0" eaLnBrk="1" fontAlgn="auto" latinLnBrk="0" hangingPunct="1">
              <a:lnSpc>
                <a:spcPct val="100000"/>
              </a:lnSpc>
              <a:spcBef>
                <a:spcPts val="0"/>
              </a:spcBef>
              <a:spcAft>
                <a:spcPts val="0"/>
              </a:spcAft>
              <a:buClr>
                <a:srgbClr val="000000"/>
              </a:buClr>
              <a:buSzPts val="2100"/>
              <a:buFont typeface="Arial" panose="020B0604020202020204" pitchFamily="34" charset="0"/>
              <a:buChar char="•"/>
              <a:tabLst/>
              <a:defRPr/>
            </a:pPr>
            <a:r>
              <a:rPr kumimoji="0" lang="pt-BR" sz="2100" b="0" i="0" u="none" strike="noStrike" kern="0" cap="none" spc="0" normalizeH="0" baseline="0" noProof="0" dirty="0">
                <a:ln>
                  <a:noFill/>
                </a:ln>
                <a:solidFill>
                  <a:srgbClr val="000000"/>
                </a:solidFill>
                <a:effectLst/>
                <a:uLnTx/>
                <a:uFillTx/>
                <a:latin typeface="Calibri"/>
                <a:ea typeface="Calibri"/>
                <a:cs typeface="Calibri"/>
                <a:sym typeface="Calibri"/>
              </a:rPr>
              <a:t>Reconhecimento de papéis e atribuições entre políticas públicas setoriais (quem faz e em qual momento);</a:t>
            </a:r>
            <a:endParaRPr kumimoji="0" sz="21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800100" marR="0" lvl="0" indent="-342900" algn="just" defTabSz="914400" rtl="0" eaLnBrk="1" fontAlgn="auto" latinLnBrk="0" hangingPunct="1">
              <a:lnSpc>
                <a:spcPct val="100000"/>
              </a:lnSpc>
              <a:spcBef>
                <a:spcPts val="0"/>
              </a:spcBef>
              <a:spcAft>
                <a:spcPts val="0"/>
              </a:spcAft>
              <a:buClr>
                <a:srgbClr val="000000"/>
              </a:buClr>
              <a:buSzTx/>
              <a:buFont typeface="Arial" panose="020B0604020202020204" pitchFamily="34" charset="0"/>
              <a:buChar char="•"/>
              <a:tabLst/>
              <a:defRPr/>
            </a:pPr>
            <a:endParaRPr kumimoji="0" sz="21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457200" marR="0" lvl="0" indent="-361950" algn="just" defTabSz="914400" rtl="0" eaLnBrk="1" fontAlgn="auto" latinLnBrk="0" hangingPunct="1">
              <a:lnSpc>
                <a:spcPct val="100000"/>
              </a:lnSpc>
              <a:spcBef>
                <a:spcPts val="0"/>
              </a:spcBef>
              <a:spcAft>
                <a:spcPts val="0"/>
              </a:spcAft>
              <a:buClr>
                <a:srgbClr val="000000"/>
              </a:buClr>
              <a:buSzPts val="2100"/>
              <a:buFont typeface="Arial" panose="020B0604020202020204" pitchFamily="34" charset="0"/>
              <a:buChar char="•"/>
              <a:tabLst/>
              <a:defRPr/>
            </a:pPr>
            <a:r>
              <a:rPr kumimoji="0" lang="pt-BR" sz="2100" b="0" i="0" u="none" strike="noStrike" kern="0" cap="none" spc="0" normalizeH="0" baseline="0" noProof="0" dirty="0">
                <a:ln>
                  <a:noFill/>
                </a:ln>
                <a:solidFill>
                  <a:srgbClr val="000000"/>
                </a:solidFill>
                <a:effectLst/>
                <a:uLnTx/>
                <a:uFillTx/>
                <a:latin typeface="Calibri"/>
                <a:ea typeface="Calibri"/>
                <a:cs typeface="Calibri"/>
                <a:sym typeface="Calibri"/>
              </a:rPr>
              <a:t>Responsabilização de agentes causadores, bem como planejamento e preparação do poder público voltados para gestão de riscos;</a:t>
            </a:r>
            <a:endParaRPr kumimoji="0" sz="21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800100" marR="0" lvl="0" indent="-342900" algn="just" defTabSz="914400" rtl="0" eaLnBrk="1" fontAlgn="auto" latinLnBrk="0" hangingPunct="1">
              <a:lnSpc>
                <a:spcPct val="100000"/>
              </a:lnSpc>
              <a:spcBef>
                <a:spcPts val="0"/>
              </a:spcBef>
              <a:spcAft>
                <a:spcPts val="0"/>
              </a:spcAft>
              <a:buClr>
                <a:srgbClr val="000000"/>
              </a:buClr>
              <a:buSzTx/>
              <a:buFont typeface="Arial" panose="020B0604020202020204" pitchFamily="34" charset="0"/>
              <a:buChar char="•"/>
              <a:tabLst/>
              <a:defRPr/>
            </a:pPr>
            <a:endParaRPr kumimoji="0" sz="21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457200" marR="0" lvl="0" indent="-361950" algn="just" defTabSz="914400" rtl="0" eaLnBrk="1" fontAlgn="auto" latinLnBrk="0" hangingPunct="1">
              <a:lnSpc>
                <a:spcPct val="100000"/>
              </a:lnSpc>
              <a:spcBef>
                <a:spcPts val="0"/>
              </a:spcBef>
              <a:spcAft>
                <a:spcPts val="0"/>
              </a:spcAft>
              <a:buClr>
                <a:srgbClr val="000000"/>
              </a:buClr>
              <a:buSzPts val="2100"/>
              <a:buFont typeface="Arial" panose="020B0604020202020204" pitchFamily="34" charset="0"/>
              <a:buChar char="•"/>
              <a:tabLst/>
              <a:defRPr/>
            </a:pPr>
            <a:r>
              <a:rPr kumimoji="0" lang="pt-BR" sz="2100" b="0" i="0" u="none" strike="noStrike" kern="0" cap="none" spc="0" normalizeH="0" baseline="0" noProof="0" dirty="0">
                <a:ln>
                  <a:noFill/>
                </a:ln>
                <a:solidFill>
                  <a:srgbClr val="000000"/>
                </a:solidFill>
                <a:effectLst/>
                <a:uLnTx/>
                <a:uFillTx/>
                <a:latin typeface="Calibri"/>
                <a:ea typeface="Calibri"/>
                <a:cs typeface="Calibri"/>
                <a:sym typeface="Calibri"/>
              </a:rPr>
              <a:t>Respostas rápidas e soluções efetivas;</a:t>
            </a:r>
            <a:endParaRPr kumimoji="0" sz="21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800100" marR="0" lvl="0" indent="-342900" algn="just" defTabSz="914400" rtl="0" eaLnBrk="1" fontAlgn="auto" latinLnBrk="0" hangingPunct="1">
              <a:lnSpc>
                <a:spcPct val="100000"/>
              </a:lnSpc>
              <a:spcBef>
                <a:spcPts val="0"/>
              </a:spcBef>
              <a:spcAft>
                <a:spcPts val="0"/>
              </a:spcAft>
              <a:buClr>
                <a:srgbClr val="000000"/>
              </a:buClr>
              <a:buSzTx/>
              <a:buFont typeface="Arial" panose="020B0604020202020204" pitchFamily="34" charset="0"/>
              <a:buChar char="•"/>
              <a:tabLst/>
              <a:defRPr/>
            </a:pPr>
            <a:endParaRPr kumimoji="0" sz="21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457200" marR="0" lvl="0" indent="-361950" algn="just" defTabSz="914400" rtl="0" eaLnBrk="1" fontAlgn="auto" latinLnBrk="0" hangingPunct="1">
              <a:lnSpc>
                <a:spcPct val="100000"/>
              </a:lnSpc>
              <a:spcBef>
                <a:spcPts val="0"/>
              </a:spcBef>
              <a:spcAft>
                <a:spcPts val="0"/>
              </a:spcAft>
              <a:buClr>
                <a:srgbClr val="000000"/>
              </a:buClr>
              <a:buSzPts val="2100"/>
              <a:buFont typeface="Arial" panose="020B0604020202020204" pitchFamily="34" charset="0"/>
              <a:buChar char="•"/>
              <a:tabLst/>
              <a:defRPr/>
            </a:pPr>
            <a:r>
              <a:rPr kumimoji="0" lang="pt-BR" sz="2100" b="0" i="0" u="none" strike="noStrike" kern="0" cap="none" spc="0" normalizeH="0" baseline="0" noProof="0" dirty="0">
                <a:ln>
                  <a:noFill/>
                </a:ln>
                <a:solidFill>
                  <a:srgbClr val="000000"/>
                </a:solidFill>
                <a:effectLst/>
                <a:uLnTx/>
                <a:uFillTx/>
                <a:latin typeface="Calibri"/>
                <a:ea typeface="Calibri"/>
                <a:cs typeface="Calibri"/>
                <a:sym typeface="Calibri"/>
              </a:rPr>
              <a:t>Processo de planejamento participativo envolvendo gestores, trabalhadores e população de áreas de desproteção (vulnerabilidade) geofísica e social.</a:t>
            </a:r>
            <a:endParaRPr kumimoji="0" sz="2100" b="0" i="0" u="none" strike="noStrike" kern="0" cap="none" spc="0" normalizeH="0" baseline="0" noProof="0" dirty="0">
              <a:ln>
                <a:noFill/>
              </a:ln>
              <a:solidFill>
                <a:srgbClr val="000000"/>
              </a:solidFill>
              <a:effectLst/>
              <a:uLnTx/>
              <a:uFillTx/>
              <a:latin typeface="Calibri"/>
              <a:ea typeface="Calibri"/>
              <a:cs typeface="Calibri"/>
              <a:sym typeface="Calibri"/>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06"/>
        <p:cNvGrpSpPr/>
        <p:nvPr/>
      </p:nvGrpSpPr>
      <p:grpSpPr>
        <a:xfrm>
          <a:off x="0" y="0"/>
          <a:ext cx="0" cy="0"/>
          <a:chOff x="0" y="0"/>
          <a:chExt cx="0" cy="0"/>
        </a:xfrm>
      </p:grpSpPr>
      <p:sp>
        <p:nvSpPr>
          <p:cNvPr id="107" name="Google Shape;107;p4"/>
          <p:cNvSpPr/>
          <p:nvPr/>
        </p:nvSpPr>
        <p:spPr>
          <a:xfrm>
            <a:off x="-222737" y="-117231"/>
            <a:ext cx="11274796" cy="1747746"/>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7000"/>
              </a:lnSpc>
              <a:spcBef>
                <a:spcPts val="0"/>
              </a:spcBef>
              <a:spcAft>
                <a:spcPts val="0"/>
              </a:spcAft>
              <a:buClr>
                <a:srgbClr val="000000"/>
              </a:buClr>
              <a:buSzTx/>
              <a:buFont typeface="Arial"/>
              <a:buNone/>
              <a:tabLst/>
              <a:defRPr/>
            </a:pPr>
            <a:endParaRPr kumimoji="0" sz="3200" b="1" i="0" u="none" strike="noStrike" kern="0" cap="none" spc="0" normalizeH="0" baseline="0" noProof="0" dirty="0">
              <a:ln>
                <a:noFill/>
              </a:ln>
              <a:solidFill>
                <a:srgbClr val="000000"/>
              </a:solidFill>
              <a:effectLst/>
              <a:uLnTx/>
              <a:uFillTx/>
              <a:latin typeface="Calibri"/>
              <a:ea typeface="Calibri"/>
              <a:cs typeface="Calibri"/>
              <a:sym typeface="Calibri"/>
            </a:endParaRPr>
          </a:p>
          <a:p>
            <a:pPr algn="ctr" eaLnBrk="1" fontAlgn="auto" hangingPunct="1">
              <a:spcBef>
                <a:spcPts val="800"/>
              </a:spcBef>
              <a:spcAft>
                <a:spcPts val="0"/>
              </a:spcAft>
              <a:buClr>
                <a:srgbClr val="000000"/>
              </a:buClr>
            </a:pPr>
            <a:r>
              <a:rPr lang="pt-BR" sz="2400" dirty="0"/>
              <a:t>Oficina 5: Mudanças climáticas e proteção social, qual o papel do SUAS?</a:t>
            </a:r>
            <a:endParaRPr kumimoji="0" lang="pt-BR" sz="24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ctr" defTabSz="914400" rtl="0" eaLnBrk="1" fontAlgn="auto" latinLnBrk="0" hangingPunct="1">
              <a:lnSpc>
                <a:spcPct val="100000"/>
              </a:lnSpc>
              <a:spcBef>
                <a:spcPts val="800"/>
              </a:spcBef>
              <a:spcAft>
                <a:spcPts val="0"/>
              </a:spcAft>
              <a:buClr>
                <a:srgbClr val="000000"/>
              </a:buClr>
              <a:buSzTx/>
              <a:buFont typeface="Arial"/>
              <a:buNone/>
              <a:tabLst/>
              <a:defRPr/>
            </a:pPr>
            <a:endParaRPr kumimoji="0" sz="3600" b="0" i="0" u="none" strike="noStrike" kern="0" cap="none" spc="0" normalizeH="0" baseline="0" noProof="0" dirty="0">
              <a:ln>
                <a:noFill/>
              </a:ln>
              <a:solidFill>
                <a:srgbClr val="000000"/>
              </a:solidFill>
              <a:effectLst/>
              <a:uLnTx/>
              <a:uFillTx/>
              <a:latin typeface="Calibri"/>
              <a:ea typeface="Calibri"/>
              <a:cs typeface="Calibri"/>
              <a:sym typeface="Calibri"/>
            </a:endParaRPr>
          </a:p>
        </p:txBody>
      </p:sp>
      <p:sp>
        <p:nvSpPr>
          <p:cNvPr id="108" name="Google Shape;108;p4"/>
          <p:cNvSpPr txBox="1"/>
          <p:nvPr/>
        </p:nvSpPr>
        <p:spPr>
          <a:xfrm>
            <a:off x="1139941" y="1040131"/>
            <a:ext cx="9686217" cy="2246729"/>
          </a:xfrm>
          <a:prstGeom prst="rect">
            <a:avLst/>
          </a:prstGeom>
          <a:noFill/>
          <a:ln>
            <a:noFill/>
          </a:ln>
        </p:spPr>
        <p:txBody>
          <a:bodyPr spcFirstLastPara="1" wrap="square" lIns="91425" tIns="45700" rIns="91425" bIns="45700" anchor="t" anchorCtr="0">
            <a:spAutoFit/>
          </a:bodyPr>
          <a:lstStyle/>
          <a:p>
            <a:pPr eaLnBrk="1" fontAlgn="auto" hangingPunct="1">
              <a:spcBef>
                <a:spcPts val="0"/>
              </a:spcBef>
              <a:spcAft>
                <a:spcPts val="0"/>
              </a:spcAft>
              <a:buClr>
                <a:srgbClr val="000000"/>
              </a:buClr>
            </a:pPr>
            <a:r>
              <a:rPr kumimoji="0" lang="pt-BR" sz="3200" b="1" i="0" u="none" strike="noStrike" kern="0" cap="none" spc="0" normalizeH="0" baseline="0" noProof="0" dirty="0">
                <a:ln>
                  <a:noFill/>
                </a:ln>
                <a:solidFill>
                  <a:srgbClr val="000000"/>
                </a:solidFill>
                <a:effectLst/>
                <a:uLnTx/>
                <a:uFillTx/>
                <a:latin typeface="Calibri"/>
                <a:ea typeface="Calibri"/>
                <a:cs typeface="Calibri"/>
                <a:sym typeface="Calibri"/>
              </a:rPr>
              <a:t>Potencialidades:</a:t>
            </a:r>
            <a:r>
              <a:rPr kumimoji="0" lang="pt-BR" sz="1400" b="1" i="0" u="none" strike="noStrike" kern="0" cap="none" spc="0" normalizeH="0" baseline="0" noProof="0" dirty="0">
                <a:ln>
                  <a:noFill/>
                </a:ln>
                <a:solidFill>
                  <a:srgbClr val="000000"/>
                </a:solidFill>
                <a:effectLst/>
                <a:uLnTx/>
                <a:uFillTx/>
                <a:latin typeface="Calibri"/>
                <a:ea typeface="Calibri"/>
                <a:cs typeface="Calibri"/>
                <a:sym typeface="Calibri"/>
              </a:rPr>
              <a:t> </a:t>
            </a:r>
            <a:r>
              <a:rPr kumimoji="0" lang="pt-BR" sz="2800" b="1" i="0" u="none" strike="noStrike" kern="0" cap="none" spc="0" normalizeH="0" baseline="0" noProof="0" dirty="0">
                <a:ln>
                  <a:noFill/>
                </a:ln>
                <a:solidFill>
                  <a:srgbClr val="000000"/>
                </a:solidFill>
                <a:effectLst/>
                <a:uLnTx/>
                <a:uFillTx/>
                <a:latin typeface="Calibri"/>
                <a:ea typeface="Calibri"/>
                <a:cs typeface="Calibri"/>
                <a:sym typeface="Calibri"/>
              </a:rPr>
              <a:t>Região Sul/Sudeste</a:t>
            </a:r>
            <a:endParaRPr kumimoji="0" lang="pt-BR" sz="28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dirty="0">
              <a:ln>
                <a:noFill/>
              </a:ln>
              <a:solidFill>
                <a:srgbClr val="000000"/>
              </a:solidFill>
              <a:effectLst/>
              <a:uLnTx/>
              <a:uFillTx/>
              <a:latin typeface="Arial"/>
              <a:cs typeface="Arial"/>
              <a:sym typeface="Arial"/>
            </a:endParaRPr>
          </a:p>
          <a:p>
            <a:pPr marL="457200" marR="0" lvl="0" indent="-342900" algn="l" defTabSz="914400" rtl="0" eaLnBrk="1" fontAlgn="auto" latinLnBrk="0" hangingPunct="1">
              <a:lnSpc>
                <a:spcPct val="100000"/>
              </a:lnSpc>
              <a:spcBef>
                <a:spcPts val="1200"/>
              </a:spcBef>
              <a:spcAft>
                <a:spcPts val="0"/>
              </a:spcAft>
              <a:buClr>
                <a:srgbClr val="000000"/>
              </a:buClr>
              <a:buSzPts val="1800"/>
              <a:buFont typeface="Arial"/>
              <a:buNone/>
              <a:tabLst/>
              <a:defRPr/>
            </a:pPr>
            <a:endParaRPr kumimoji="0" sz="1800" b="0" i="0" u="none" strike="noStrike" kern="0" cap="none" spc="0" normalizeH="0" baseline="0" noProof="0" dirty="0">
              <a:ln>
                <a:noFill/>
              </a:ln>
              <a:solidFill>
                <a:srgbClr val="000000"/>
              </a:solidFill>
              <a:effectLst/>
              <a:uLnTx/>
              <a:uFillTx/>
              <a:latin typeface="Arial"/>
              <a:ea typeface="Arial"/>
              <a:cs typeface="Arial"/>
              <a:sym typeface="Arial"/>
            </a:endParaRPr>
          </a:p>
          <a:p>
            <a:pPr marL="457200" marR="0" lvl="0" indent="-279400" algn="l" defTabSz="914400" rtl="0" eaLnBrk="1" fontAlgn="auto" latinLnBrk="0" hangingPunct="1">
              <a:lnSpc>
                <a:spcPct val="100000"/>
              </a:lnSpc>
              <a:spcBef>
                <a:spcPts val="1200"/>
              </a:spcBef>
              <a:spcAft>
                <a:spcPts val="0"/>
              </a:spcAft>
              <a:buClr>
                <a:srgbClr val="000000"/>
              </a:buClr>
              <a:buSzPts val="2800"/>
              <a:buFont typeface="Arial"/>
              <a:buNone/>
              <a:tabLst/>
              <a:defRPr/>
            </a:pPr>
            <a:endParaRPr kumimoji="0" sz="28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1200"/>
              </a:spcBef>
              <a:spcAft>
                <a:spcPts val="0"/>
              </a:spcAft>
              <a:buClr>
                <a:srgbClr val="000000"/>
              </a:buClr>
              <a:buSzTx/>
              <a:buFont typeface="Arial"/>
              <a:buNone/>
              <a:tabLst/>
              <a:defRPr/>
            </a:pPr>
            <a:r>
              <a:rPr kumimoji="0" lang="pt-BR" sz="1800" b="0" i="0" u="none" strike="noStrike" kern="0" cap="none" spc="0" normalizeH="0" baseline="0" noProof="0" dirty="0">
                <a:ln>
                  <a:noFill/>
                </a:ln>
                <a:solidFill>
                  <a:srgbClr val="000000"/>
                </a:solidFill>
                <a:effectLst/>
                <a:uLnTx/>
                <a:uFillTx/>
                <a:latin typeface="Calibri"/>
                <a:ea typeface="Calibri"/>
                <a:cs typeface="Calibri"/>
                <a:sym typeface="Calibri"/>
              </a:rPr>
              <a:t> </a:t>
            </a:r>
            <a:endParaRPr kumimoji="0" sz="1400" b="0" i="0" u="none" strike="noStrike" kern="0" cap="none" spc="0" normalizeH="0" baseline="0" noProof="0" dirty="0">
              <a:ln>
                <a:noFill/>
              </a:ln>
              <a:solidFill>
                <a:srgbClr val="000000"/>
              </a:solidFill>
              <a:effectLst/>
              <a:uLnTx/>
              <a:uFillTx/>
              <a:latin typeface="Arial"/>
              <a:cs typeface="Arial"/>
              <a:sym typeface="Arial"/>
            </a:endParaRPr>
          </a:p>
        </p:txBody>
      </p:sp>
      <p:sp>
        <p:nvSpPr>
          <p:cNvPr id="109" name="Google Shape;109;p4"/>
          <p:cNvSpPr txBox="1"/>
          <p:nvPr/>
        </p:nvSpPr>
        <p:spPr>
          <a:xfrm>
            <a:off x="822960" y="1360170"/>
            <a:ext cx="10174103" cy="4278064"/>
          </a:xfrm>
          <a:prstGeom prst="rect">
            <a:avLst/>
          </a:prstGeom>
          <a:noFill/>
          <a:ln>
            <a:noFill/>
          </a:ln>
        </p:spPr>
        <p:txBody>
          <a:bodyPr spcFirstLastPara="1" wrap="square" lIns="91425" tIns="91425" rIns="91425" bIns="91425" anchor="t" anchorCtr="0">
            <a:spAutoFit/>
          </a:bodyPr>
          <a:lstStyle/>
          <a:p>
            <a:pPr marL="457200" marR="0" lvl="0" indent="0" algn="just" defTabSz="914400" rtl="0" eaLnBrk="1" fontAlgn="auto" latinLnBrk="0" hangingPunct="1">
              <a:lnSpc>
                <a:spcPct val="100000"/>
              </a:lnSpc>
              <a:spcBef>
                <a:spcPts val="0"/>
              </a:spcBef>
              <a:spcAft>
                <a:spcPts val="0"/>
              </a:spcAft>
              <a:buClr>
                <a:srgbClr val="000000"/>
              </a:buClr>
              <a:buSzTx/>
              <a:buFont typeface="Arial"/>
              <a:buNone/>
              <a:tabLst/>
              <a:defRPr/>
            </a:pPr>
            <a:endParaRPr kumimoji="0" sz="21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457200" marR="0" lvl="0" indent="-361950" algn="just" defTabSz="914400" rtl="0" eaLnBrk="1" fontAlgn="auto" latinLnBrk="0" hangingPunct="1">
              <a:lnSpc>
                <a:spcPct val="100000"/>
              </a:lnSpc>
              <a:spcBef>
                <a:spcPts val="0"/>
              </a:spcBef>
              <a:spcAft>
                <a:spcPts val="0"/>
              </a:spcAft>
              <a:buClr>
                <a:srgbClr val="000000"/>
              </a:buClr>
              <a:buSzPts val="2100"/>
              <a:buFont typeface="Arial" panose="020B0604020202020204" pitchFamily="34" charset="0"/>
              <a:buChar char="•"/>
              <a:tabLst/>
              <a:defRPr/>
            </a:pPr>
            <a:r>
              <a:rPr kumimoji="0" lang="pt-BR" sz="2100" b="0" i="0" u="none" strike="noStrike" kern="0" cap="none" spc="0" normalizeH="0" baseline="0" noProof="0" dirty="0">
                <a:ln>
                  <a:noFill/>
                </a:ln>
                <a:solidFill>
                  <a:srgbClr val="000000"/>
                </a:solidFill>
                <a:effectLst/>
                <a:uLnTx/>
                <a:uFillTx/>
                <a:latin typeface="Calibri"/>
                <a:ea typeface="Calibri"/>
                <a:cs typeface="Calibri"/>
                <a:sym typeface="Calibri"/>
              </a:rPr>
              <a:t>Capacidade de coordenação e atuação intersetorial com outras políticas setoriais, evitando ações individuais e difusas no território atingido;</a:t>
            </a:r>
            <a:endParaRPr kumimoji="0" sz="21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800100" marR="0" lvl="0" indent="-342900" algn="just" defTabSz="914400" rtl="0" eaLnBrk="1" fontAlgn="auto" latinLnBrk="0" hangingPunct="1">
              <a:lnSpc>
                <a:spcPct val="100000"/>
              </a:lnSpc>
              <a:spcBef>
                <a:spcPts val="0"/>
              </a:spcBef>
              <a:spcAft>
                <a:spcPts val="0"/>
              </a:spcAft>
              <a:buClr>
                <a:srgbClr val="000000"/>
              </a:buClr>
              <a:buSzTx/>
              <a:buFont typeface="Arial" panose="020B0604020202020204" pitchFamily="34" charset="0"/>
              <a:buChar char="•"/>
              <a:tabLst/>
              <a:defRPr/>
            </a:pPr>
            <a:endParaRPr kumimoji="0" sz="21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457200" marR="0" lvl="0" indent="-361950" algn="just" defTabSz="914400" rtl="0" eaLnBrk="1" fontAlgn="auto" latinLnBrk="0" hangingPunct="1">
              <a:lnSpc>
                <a:spcPct val="100000"/>
              </a:lnSpc>
              <a:spcBef>
                <a:spcPts val="0"/>
              </a:spcBef>
              <a:spcAft>
                <a:spcPts val="0"/>
              </a:spcAft>
              <a:buClr>
                <a:srgbClr val="000000"/>
              </a:buClr>
              <a:buSzPts val="2100"/>
              <a:buFont typeface="Arial" panose="020B0604020202020204" pitchFamily="34" charset="0"/>
              <a:buChar char="•"/>
              <a:tabLst/>
              <a:defRPr/>
            </a:pPr>
            <a:r>
              <a:rPr kumimoji="0" lang="pt-BR" sz="2100" b="0" i="0" u="none" strike="noStrike" kern="0" cap="none" spc="0" normalizeH="0" baseline="0" noProof="0" dirty="0">
                <a:ln>
                  <a:noFill/>
                </a:ln>
                <a:solidFill>
                  <a:srgbClr val="000000"/>
                </a:solidFill>
                <a:effectLst/>
                <a:uLnTx/>
                <a:uFillTx/>
                <a:latin typeface="Calibri"/>
                <a:ea typeface="Calibri"/>
                <a:cs typeface="Calibri"/>
                <a:sym typeface="Calibri"/>
              </a:rPr>
              <a:t>Concepção de “Proteção Integral”, ou seja todos as Proteções, gestão, serviços, projetos, benefícios e provisões, bem como equipamentos do SUAS atuam juntos e integradas;</a:t>
            </a:r>
            <a:endParaRPr kumimoji="0" sz="21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800100" marR="0" lvl="0" indent="-342900" algn="just" defTabSz="914400" rtl="0" eaLnBrk="1" fontAlgn="auto" latinLnBrk="0" hangingPunct="1">
              <a:lnSpc>
                <a:spcPct val="100000"/>
              </a:lnSpc>
              <a:spcBef>
                <a:spcPts val="0"/>
              </a:spcBef>
              <a:spcAft>
                <a:spcPts val="0"/>
              </a:spcAft>
              <a:buClr>
                <a:srgbClr val="000000"/>
              </a:buClr>
              <a:buSzTx/>
              <a:buFont typeface="Arial" panose="020B0604020202020204" pitchFamily="34" charset="0"/>
              <a:buChar char="•"/>
              <a:tabLst/>
              <a:defRPr/>
            </a:pPr>
            <a:endParaRPr kumimoji="0" sz="21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457200" marR="0" lvl="0" indent="-361950" algn="just" defTabSz="914400" rtl="0" eaLnBrk="1" fontAlgn="auto" latinLnBrk="0" hangingPunct="1">
              <a:lnSpc>
                <a:spcPct val="100000"/>
              </a:lnSpc>
              <a:spcBef>
                <a:spcPts val="0"/>
              </a:spcBef>
              <a:spcAft>
                <a:spcPts val="0"/>
              </a:spcAft>
              <a:buClr>
                <a:srgbClr val="000000"/>
              </a:buClr>
              <a:buSzPts val="2100"/>
              <a:buFont typeface="Arial" panose="020B0604020202020204" pitchFamily="34" charset="0"/>
              <a:buChar char="•"/>
              <a:tabLst/>
              <a:defRPr/>
            </a:pPr>
            <a:r>
              <a:rPr kumimoji="0" lang="pt-BR" sz="2100" b="0" i="0" u="none" strike="noStrike" kern="0" cap="none" spc="0" normalizeH="0" baseline="0" noProof="0" dirty="0">
                <a:ln>
                  <a:noFill/>
                </a:ln>
                <a:solidFill>
                  <a:srgbClr val="000000"/>
                </a:solidFill>
                <a:effectLst/>
                <a:uLnTx/>
                <a:uFillTx/>
                <a:latin typeface="Calibri"/>
                <a:ea typeface="Calibri"/>
                <a:cs typeface="Calibri"/>
                <a:sym typeface="Calibri"/>
              </a:rPr>
              <a:t>Capilaridade no território, o que se torna um facilitador para coleta de dados voltados a identificação de áreas de desproteção, assim como um caminho para garantir a participação do público atendido pela Política Pública de Assistência Social.</a:t>
            </a:r>
            <a:endParaRPr kumimoji="0" sz="21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45720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pt-BR" sz="2100" b="0" i="0" u="none" strike="noStrike" kern="0" cap="none" spc="0" normalizeH="0" baseline="0" noProof="0" dirty="0">
                <a:ln>
                  <a:noFill/>
                </a:ln>
                <a:solidFill>
                  <a:srgbClr val="000000"/>
                </a:solidFill>
                <a:effectLst/>
                <a:uLnTx/>
                <a:uFillTx/>
                <a:latin typeface="Calibri"/>
                <a:ea typeface="Calibri"/>
                <a:cs typeface="Calibri"/>
                <a:sym typeface="Calibri"/>
              </a:rPr>
              <a:t> </a:t>
            </a:r>
            <a:endParaRPr kumimoji="0" sz="21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45720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dirty="0">
              <a:ln>
                <a:noFill/>
              </a:ln>
              <a:solidFill>
                <a:srgbClr val="000000"/>
              </a:solidFill>
              <a:effectLst/>
              <a:uLnTx/>
              <a:uFillTx/>
              <a:latin typeface="Arial"/>
              <a:cs typeface="Arial"/>
              <a:sym typeface="Aria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13"/>
        <p:cNvGrpSpPr/>
        <p:nvPr/>
      </p:nvGrpSpPr>
      <p:grpSpPr>
        <a:xfrm>
          <a:off x="0" y="0"/>
          <a:ext cx="0" cy="0"/>
          <a:chOff x="0" y="0"/>
          <a:chExt cx="0" cy="0"/>
        </a:xfrm>
      </p:grpSpPr>
      <p:sp>
        <p:nvSpPr>
          <p:cNvPr id="114" name="Google Shape;114;p5"/>
          <p:cNvSpPr/>
          <p:nvPr/>
        </p:nvSpPr>
        <p:spPr>
          <a:xfrm>
            <a:off x="330981" y="-520605"/>
            <a:ext cx="10721077" cy="1275862"/>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7000"/>
              </a:lnSpc>
              <a:spcBef>
                <a:spcPts val="0"/>
              </a:spcBef>
              <a:spcAft>
                <a:spcPts val="0"/>
              </a:spcAft>
              <a:buClr>
                <a:srgbClr val="000000"/>
              </a:buClr>
              <a:buSzTx/>
              <a:buFont typeface="Arial"/>
              <a:buNone/>
              <a:tabLst/>
              <a:defRPr/>
            </a:pPr>
            <a:endParaRPr kumimoji="0" sz="3200" b="1" i="0" u="none" strike="noStrike" kern="0" cap="none" spc="0" normalizeH="0" baseline="0" noProof="0">
              <a:ln>
                <a:noFill/>
              </a:ln>
              <a:solidFill>
                <a:srgbClr val="000000"/>
              </a:solidFill>
              <a:effectLst/>
              <a:uLnTx/>
              <a:uFillTx/>
              <a:latin typeface="Calibri"/>
              <a:ea typeface="Calibri"/>
              <a:cs typeface="Calibri"/>
              <a:sym typeface="Calibri"/>
            </a:endParaRPr>
          </a:p>
          <a:p>
            <a:pPr marL="0" marR="0" lvl="0" indent="0" algn="ctr" defTabSz="914400" rtl="0" eaLnBrk="1" fontAlgn="auto" latinLnBrk="0" hangingPunct="1">
              <a:lnSpc>
                <a:spcPct val="100000"/>
              </a:lnSpc>
              <a:spcBef>
                <a:spcPts val="800"/>
              </a:spcBef>
              <a:spcAft>
                <a:spcPts val="0"/>
              </a:spcAft>
              <a:buClr>
                <a:srgbClr val="000000"/>
              </a:buClr>
              <a:buSzTx/>
              <a:buFont typeface="Arial"/>
              <a:buNone/>
              <a:tabLst/>
              <a:defRPr/>
            </a:pPr>
            <a:endParaRPr kumimoji="0" sz="3600" b="0" i="0" u="none" strike="noStrike" kern="0" cap="none" spc="0" normalizeH="0" baseline="0" noProof="0">
              <a:ln>
                <a:noFill/>
              </a:ln>
              <a:solidFill>
                <a:srgbClr val="000000"/>
              </a:solidFill>
              <a:effectLst/>
              <a:uLnTx/>
              <a:uFillTx/>
              <a:latin typeface="Calibri"/>
              <a:ea typeface="Calibri"/>
              <a:cs typeface="Calibri"/>
              <a:sym typeface="Calibri"/>
            </a:endParaRPr>
          </a:p>
        </p:txBody>
      </p:sp>
      <p:sp>
        <p:nvSpPr>
          <p:cNvPr id="115" name="Google Shape;115;p5"/>
          <p:cNvSpPr txBox="1"/>
          <p:nvPr/>
        </p:nvSpPr>
        <p:spPr>
          <a:xfrm>
            <a:off x="688858" y="341367"/>
            <a:ext cx="9832622" cy="954067"/>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pt-BR" sz="2800" b="1" i="0" u="none" strike="noStrike" kern="0" cap="none" spc="0" normalizeH="0" baseline="0" noProof="0" dirty="0">
                <a:ln>
                  <a:noFill/>
                </a:ln>
                <a:solidFill>
                  <a:srgbClr val="000000"/>
                </a:solidFill>
                <a:effectLst/>
                <a:uLnTx/>
                <a:uFillTx/>
                <a:latin typeface="Arial"/>
                <a:ea typeface="Arial"/>
                <a:cs typeface="Arial"/>
                <a:sym typeface="Arial"/>
              </a:rPr>
              <a:t>Principais Discussões e Resultados</a:t>
            </a:r>
            <a:r>
              <a:rPr kumimoji="0" lang="pt-BR" sz="2800" b="0" i="0" u="none" strike="noStrike" kern="0" cap="none" spc="0" normalizeH="0" baseline="0" noProof="0" dirty="0">
                <a:ln>
                  <a:noFill/>
                </a:ln>
                <a:solidFill>
                  <a:srgbClr val="000000"/>
                </a:solidFill>
                <a:effectLst/>
                <a:uLnTx/>
                <a:uFillTx/>
                <a:latin typeface="Arial"/>
                <a:ea typeface="Arial"/>
                <a:cs typeface="Arial"/>
                <a:sym typeface="Arial"/>
              </a:rPr>
              <a:t>:</a:t>
            </a:r>
            <a:r>
              <a:rPr kumimoji="0" lang="pt-BR" sz="2800" b="1" i="0" u="none" strike="noStrike" kern="0" cap="none" spc="0" normalizeH="0" baseline="0" noProof="0" dirty="0">
                <a:ln>
                  <a:noFill/>
                </a:ln>
                <a:solidFill>
                  <a:srgbClr val="000000"/>
                </a:solidFill>
                <a:effectLst/>
                <a:uLnTx/>
                <a:uFillTx/>
                <a:latin typeface="Calibri"/>
                <a:ea typeface="Calibri"/>
                <a:cs typeface="Calibri"/>
                <a:sym typeface="Calibri"/>
              </a:rPr>
              <a:t> Região Sul/Sudeste</a:t>
            </a:r>
            <a:endParaRPr kumimoji="0" sz="2800" b="1" i="0" u="none" strike="noStrike" kern="0" cap="none" spc="0" normalizeH="0" baseline="0" noProof="0" dirty="0">
              <a:ln>
                <a:noFill/>
              </a:ln>
              <a:solidFill>
                <a:srgbClr val="000000"/>
              </a:solidFill>
              <a:effectLst/>
              <a:uLnTx/>
              <a:uFillTx/>
              <a:latin typeface="Calibri"/>
              <a:ea typeface="Calibri"/>
              <a:cs typeface="Calibri"/>
              <a:sym typeface="Calibri"/>
            </a:endParaRPr>
          </a:p>
          <a:p>
            <a:pPr marL="457200" marR="0" lvl="0" indent="-342900" algn="just" defTabSz="914400" rtl="0" eaLnBrk="1" fontAlgn="auto" latinLnBrk="0" hangingPunct="1">
              <a:lnSpc>
                <a:spcPct val="100000"/>
              </a:lnSpc>
              <a:spcBef>
                <a:spcPts val="1200"/>
              </a:spcBef>
              <a:spcAft>
                <a:spcPts val="0"/>
              </a:spcAft>
              <a:buClr>
                <a:srgbClr val="000000"/>
              </a:buClr>
              <a:buSzPts val="1800"/>
              <a:buFont typeface="Arial"/>
              <a:buNone/>
              <a:tabLst/>
              <a:defRPr/>
            </a:pPr>
            <a:endParaRPr kumimoji="0" sz="1800" b="0" i="0" u="none" strike="noStrike" kern="0" cap="none" spc="0" normalizeH="0" baseline="0" noProof="0" dirty="0">
              <a:ln>
                <a:noFill/>
              </a:ln>
              <a:solidFill>
                <a:srgbClr val="000000"/>
              </a:solidFill>
              <a:effectLst/>
              <a:uLnTx/>
              <a:uFillTx/>
              <a:latin typeface="Calibri"/>
              <a:ea typeface="Calibri"/>
              <a:cs typeface="Calibri"/>
              <a:sym typeface="Calibri"/>
            </a:endParaRPr>
          </a:p>
        </p:txBody>
      </p:sp>
      <p:sp>
        <p:nvSpPr>
          <p:cNvPr id="116" name="Google Shape;116;p5"/>
          <p:cNvSpPr txBox="1"/>
          <p:nvPr/>
        </p:nvSpPr>
        <p:spPr>
          <a:xfrm>
            <a:off x="935813" y="1447575"/>
            <a:ext cx="9948300" cy="3740400"/>
          </a:xfrm>
          <a:prstGeom prst="rect">
            <a:avLst/>
          </a:prstGeom>
          <a:noFill/>
          <a:ln>
            <a:noFill/>
          </a:ln>
        </p:spPr>
        <p:txBody>
          <a:bodyPr spcFirstLastPara="1" wrap="square" lIns="91425" tIns="91425" rIns="91425" bIns="91425" anchor="t" anchorCtr="0">
            <a:spAutoFit/>
          </a:bodyPr>
          <a:lstStyle/>
          <a:p>
            <a:pPr marL="342900" marR="0" lvl="0" indent="-342900" algn="just" defTabSz="914400" rtl="0" eaLnBrk="1" fontAlgn="auto" latinLnBrk="0" hangingPunct="1">
              <a:lnSpc>
                <a:spcPct val="100000"/>
              </a:lnSpc>
              <a:spcBef>
                <a:spcPts val="0"/>
              </a:spcBef>
              <a:spcAft>
                <a:spcPts val="0"/>
              </a:spcAft>
              <a:buClr>
                <a:srgbClr val="000000"/>
              </a:buClr>
              <a:buSzTx/>
              <a:buFont typeface="Arial" panose="020B0604020202020204" pitchFamily="34" charset="0"/>
              <a:buChar char="•"/>
              <a:tabLst/>
              <a:defRPr/>
            </a:pPr>
            <a:r>
              <a:rPr kumimoji="0" lang="pt-BR" sz="2100" b="0" i="0" u="none" strike="noStrike" kern="0" cap="none" spc="0" normalizeH="0" baseline="0" noProof="0" dirty="0">
                <a:ln>
                  <a:noFill/>
                </a:ln>
                <a:solidFill>
                  <a:srgbClr val="000000"/>
                </a:solidFill>
                <a:effectLst/>
                <a:uLnTx/>
                <a:uFillTx/>
                <a:latin typeface="Calibri"/>
                <a:ea typeface="Calibri"/>
                <a:cs typeface="Calibri"/>
                <a:sym typeface="Calibri"/>
              </a:rPr>
              <a:t>Após exposição, onde foram apresentados os principais desafios, como falta de capacitações de profissionais e planejamento das ações em momentos de eventos climáticos e calamidades, bem como normativas que disciplinam as ações do SUAS e iniciativas do  Governo Federal.</a:t>
            </a:r>
            <a:endParaRPr kumimoji="0" sz="21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342900" marR="0" lvl="0" indent="-342900" algn="just" defTabSz="914400" rtl="0" eaLnBrk="1" fontAlgn="auto" latinLnBrk="0" hangingPunct="1">
              <a:lnSpc>
                <a:spcPct val="100000"/>
              </a:lnSpc>
              <a:spcBef>
                <a:spcPts val="0"/>
              </a:spcBef>
              <a:spcAft>
                <a:spcPts val="0"/>
              </a:spcAft>
              <a:buClr>
                <a:srgbClr val="000000"/>
              </a:buClr>
              <a:buSzTx/>
              <a:buFont typeface="Arial" panose="020B0604020202020204" pitchFamily="34" charset="0"/>
              <a:buChar char="•"/>
              <a:tabLst/>
              <a:defRPr/>
            </a:pPr>
            <a:endParaRPr kumimoji="0" sz="21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342900" marR="0" lvl="0" indent="-342900" algn="just" defTabSz="914400" rtl="0" eaLnBrk="1" fontAlgn="auto" latinLnBrk="0" hangingPunct="1">
              <a:lnSpc>
                <a:spcPct val="100000"/>
              </a:lnSpc>
              <a:spcBef>
                <a:spcPts val="0"/>
              </a:spcBef>
              <a:spcAft>
                <a:spcPts val="0"/>
              </a:spcAft>
              <a:buClr>
                <a:srgbClr val="000000"/>
              </a:buClr>
              <a:buSzTx/>
              <a:buFont typeface="Arial" panose="020B0604020202020204" pitchFamily="34" charset="0"/>
              <a:buChar char="•"/>
              <a:tabLst/>
              <a:defRPr/>
            </a:pPr>
            <a:r>
              <a:rPr kumimoji="0" lang="pt-BR" sz="2100" b="0" i="0" u="none" strike="noStrike" kern="0" cap="none" spc="0" normalizeH="0" baseline="0" noProof="0" dirty="0">
                <a:ln>
                  <a:noFill/>
                </a:ln>
                <a:solidFill>
                  <a:srgbClr val="000000"/>
                </a:solidFill>
                <a:effectLst/>
                <a:uLnTx/>
                <a:uFillTx/>
                <a:latin typeface="Calibri"/>
                <a:ea typeface="Calibri"/>
                <a:cs typeface="Calibri"/>
                <a:sym typeface="Calibri"/>
              </a:rPr>
              <a:t>Desta forma, as pessoas que integraram esta oficina refletiram sobre qual o papel do SUAS este contexto, os caminhos possíveis a serem estabelecidos - destacando o papel de protagonismo da Política Pública de Assistência Social neste processo, contando com a participação das demais políticas setoriais (com a correta divisão de competências) e das pessoas que constituem o público prioritário para atendimento nestas situações, não se restringindo apenas a elas. </a:t>
            </a:r>
            <a:endParaRPr kumimoji="0" sz="2100" b="0" i="0" u="none" strike="noStrike" kern="0" cap="none" spc="0" normalizeH="0" baseline="0" noProof="0" dirty="0">
              <a:ln>
                <a:noFill/>
              </a:ln>
              <a:solidFill>
                <a:srgbClr val="000000"/>
              </a:solidFill>
              <a:effectLst/>
              <a:uLnTx/>
              <a:uFillTx/>
              <a:latin typeface="Calibri"/>
              <a:ea typeface="Calibri"/>
              <a:cs typeface="Calibri"/>
              <a:sym typeface="Calibri"/>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075" name="Retângulo 5"/>
          <p:cNvSpPr>
            <a:spLocks noChangeArrowheads="1"/>
          </p:cNvSpPr>
          <p:nvPr/>
        </p:nvSpPr>
        <p:spPr bwMode="auto">
          <a:xfrm>
            <a:off x="605790" y="-520605"/>
            <a:ext cx="9281160" cy="1706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l" defTabSz="914400" rtl="0" eaLnBrk="1" fontAlgn="base" latinLnBrk="0" hangingPunct="1">
              <a:lnSpc>
                <a:spcPct val="107000"/>
              </a:lnSpc>
              <a:spcBef>
                <a:spcPct val="0"/>
              </a:spcBef>
              <a:spcAft>
                <a:spcPts val="800"/>
              </a:spcAft>
              <a:buClrTx/>
              <a:buSzTx/>
              <a:buFontTx/>
              <a:buNone/>
              <a:tabLst/>
              <a:defRPr/>
            </a:pPr>
            <a:endParaRPr kumimoji="0" lang="pt-BR" altLang="pt-BR" sz="32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ctr" defTabSz="914400" rtl="0" eaLnBrk="1" fontAlgn="base" latinLnBrk="0" hangingPunct="1">
              <a:lnSpc>
                <a:spcPct val="100000"/>
              </a:lnSpc>
              <a:spcBef>
                <a:spcPct val="0"/>
              </a:spcBef>
              <a:spcAft>
                <a:spcPts val="800"/>
              </a:spcAft>
              <a:buClrTx/>
              <a:buSzTx/>
              <a:buFontTx/>
              <a:buNone/>
              <a:tabLst/>
              <a:defRPr/>
            </a:pPr>
            <a:r>
              <a:rPr lang="pt-BR" sz="3200" b="1" dirty="0"/>
              <a:t>Oficina 2: Mudanças climáticas e proteção social, qual o papel do SUAS?</a:t>
            </a:r>
            <a:endParaRPr kumimoji="0" lang="pt-BR" altLang="pt-BR" sz="32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2" name="CaixaDeTexto 1"/>
          <p:cNvSpPr txBox="1"/>
          <p:nvPr/>
        </p:nvSpPr>
        <p:spPr>
          <a:xfrm>
            <a:off x="1325880" y="1074419"/>
            <a:ext cx="10019688" cy="6017032"/>
          </a:xfrm>
          <a:prstGeom prst="rect">
            <a:avLst/>
          </a:prstGeom>
          <a:noFill/>
        </p:spPr>
        <p:txBody>
          <a:bodyPr wrap="square" rtlCol="0">
            <a:spAutoFit/>
          </a:bodyPr>
          <a:lstStyle/>
          <a:p>
            <a:pPr marL="0" marR="0" lvl="0" indent="0" algn="l" defTabSz="914400" rtl="0" eaLnBrk="0" fontAlgn="base" latinLnBrk="0" hangingPunct="0">
              <a:lnSpc>
                <a:spcPct val="100000"/>
              </a:lnSpc>
              <a:spcBef>
                <a:spcPts val="600"/>
              </a:spcBef>
              <a:spcAft>
                <a:spcPts val="600"/>
              </a:spcAft>
              <a:buClrTx/>
              <a:buSzTx/>
              <a:buFontTx/>
              <a:buNone/>
              <a:tabLst/>
              <a:defRPr/>
            </a:pPr>
            <a:r>
              <a:rPr kumimoji="0" lang="pt-BR" sz="32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Desafios:</a:t>
            </a:r>
            <a:r>
              <a:rPr lang="pt-BR" sz="3200" b="1" dirty="0">
                <a:solidFill>
                  <a:prstClr val="black"/>
                </a:solidFill>
              </a:rPr>
              <a:t> Região Nordeste</a:t>
            </a:r>
            <a:endParaRPr kumimoji="0" lang="pt-BR" sz="32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l" defTabSz="914400" rtl="0" eaLnBrk="0" fontAlgn="base" latinLnBrk="0" hangingPunct="0">
              <a:lnSpc>
                <a:spcPct val="100000"/>
              </a:lnSpc>
              <a:spcBef>
                <a:spcPts val="600"/>
              </a:spcBef>
              <a:spcAft>
                <a:spcPts val="600"/>
              </a:spcAft>
              <a:buClrTx/>
              <a:buSzTx/>
              <a:buFontTx/>
              <a:buNone/>
              <a:tabLst/>
              <a:defRPr/>
            </a:pPr>
            <a:r>
              <a:rPr kumimoji="0" lang="pt-BR"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(a serem vencidos na região) </a:t>
            </a: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Necessidade de identificar os riscos e as evidências de desastres ambientais, naturais ou causada pela ação humana;</a:t>
            </a: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Participação dos trabalhadores e gestores do SUAS na elaboração planos de contingência e diretores;</a:t>
            </a: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Garantia da participação e a escuta dos residentes nos territórios na formulação dos planos de contingência e diretores;</a:t>
            </a: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endParaRPr kumimoji="0" lang="pt-BR"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endParaRPr kumimoji="0" lang="pt-BR"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endParaRPr kumimoji="0" lang="pt-B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pt-B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1778452930"/>
      </p:ext>
    </p:extLst>
  </p:cSld>
  <p:clrMapOvr>
    <a:masterClrMapping/>
  </p:clrMapOvr>
  <p:extLst>
    <p:ext uri="{6950BFC3-D8DA-4A85-94F7-54DA5524770B}">
      <p188:commentRel xmlns:p188="http://schemas.microsoft.com/office/powerpoint/2018/8/main" r:id="rId2"/>
    </p:ext>
  </p:extLst>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075" name="Retângulo 5"/>
          <p:cNvSpPr>
            <a:spLocks noChangeArrowheads="1"/>
          </p:cNvSpPr>
          <p:nvPr/>
        </p:nvSpPr>
        <p:spPr bwMode="auto">
          <a:xfrm>
            <a:off x="330981" y="-520605"/>
            <a:ext cx="10721077" cy="1275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l" defTabSz="914400" rtl="0" eaLnBrk="1" fontAlgn="base" latinLnBrk="0" hangingPunct="1">
              <a:lnSpc>
                <a:spcPct val="107000"/>
              </a:lnSpc>
              <a:spcBef>
                <a:spcPct val="0"/>
              </a:spcBef>
              <a:spcAft>
                <a:spcPts val="800"/>
              </a:spcAft>
              <a:buClrTx/>
              <a:buSzTx/>
              <a:buFontTx/>
              <a:buNone/>
              <a:tabLst/>
              <a:defRPr/>
            </a:pPr>
            <a:endParaRPr kumimoji="0" lang="pt-BR" altLang="pt-BR" sz="32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ctr" defTabSz="914400" rtl="0" eaLnBrk="1" fontAlgn="base" latinLnBrk="0" hangingPunct="1">
              <a:lnSpc>
                <a:spcPct val="100000"/>
              </a:lnSpc>
              <a:spcBef>
                <a:spcPct val="0"/>
              </a:spcBef>
              <a:spcAft>
                <a:spcPts val="800"/>
              </a:spcAft>
              <a:buClrTx/>
              <a:buSzTx/>
              <a:buFontTx/>
              <a:buNone/>
              <a:tabLst/>
              <a:defRPr/>
            </a:pPr>
            <a:endParaRPr kumimoji="0" lang="pt-BR" altLang="pt-BR" sz="3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2" name="CaixaDeTexto 1"/>
          <p:cNvSpPr txBox="1"/>
          <p:nvPr/>
        </p:nvSpPr>
        <p:spPr>
          <a:xfrm>
            <a:off x="993658" y="388259"/>
            <a:ext cx="10562072" cy="7263527"/>
          </a:xfrm>
          <a:prstGeom prst="rect">
            <a:avLst/>
          </a:prstGeom>
          <a:noFill/>
        </p:spPr>
        <p:txBody>
          <a:bodyPr wrap="square" rtlCol="0">
            <a:spAutoFit/>
          </a:bodyPr>
          <a:lstStyle/>
          <a:p>
            <a:pPr marL="0" marR="0" lvl="0" indent="0" algn="l" defTabSz="914400" rtl="0" eaLnBrk="0" fontAlgn="base" latinLnBrk="0" hangingPunct="0">
              <a:lnSpc>
                <a:spcPct val="100000"/>
              </a:lnSpc>
              <a:spcBef>
                <a:spcPts val="600"/>
              </a:spcBef>
              <a:spcAft>
                <a:spcPts val="600"/>
              </a:spcAft>
              <a:buClrTx/>
              <a:buSzTx/>
              <a:buFontTx/>
              <a:buNone/>
              <a:tabLst/>
              <a:defRPr/>
            </a:pPr>
            <a:r>
              <a:rPr kumimoji="0" lang="pt-BR" sz="32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Potencialidades:</a:t>
            </a:r>
            <a:r>
              <a:rPr lang="pt-BR" sz="3200" b="1" dirty="0">
                <a:solidFill>
                  <a:prstClr val="black"/>
                </a:solidFill>
              </a:rPr>
              <a:t> Região Nordeste</a:t>
            </a:r>
            <a:endParaRPr kumimoji="0" lang="pt-BR" sz="32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l" defTabSz="914400" rtl="0" eaLnBrk="0" fontAlgn="base" latinLnBrk="0" hangingPunct="0">
              <a:lnSpc>
                <a:spcPct val="100000"/>
              </a:lnSpc>
              <a:spcBef>
                <a:spcPts val="600"/>
              </a:spcBef>
              <a:spcAft>
                <a:spcPts val="600"/>
              </a:spcAft>
              <a:buClrTx/>
              <a:buSzTx/>
              <a:buFontTx/>
              <a:buNone/>
              <a:tabLst/>
              <a:defRPr/>
            </a:pPr>
            <a:r>
              <a:rPr kumimoji="0" lang="pt-BR"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(possíveis caminhos a serem percorridos na região) </a:t>
            </a: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Protocolo de gestão intersetorial de resolução de problemas no plano diretor com a parceria do poder público e a sociedade civil;</a:t>
            </a: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Estabelecer uma política que potencialize os processos de prevenção, mitigação e resolução dos impactos ambientais;</a:t>
            </a: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As comunidades tradicionais (Indígenas, Quilombolas, Ciganos...) possuem uma relação ancestral com o meio ambiental, cabe resgatar essa relação na garantia efetiva de uma consciência por uma política ambiental integrada;</a:t>
            </a: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endParaRPr kumimoji="0" lang="pt-BR"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endParaRPr kumimoji="0" lang="pt-BR"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endParaRPr kumimoji="0" lang="pt-BR"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l" defTabSz="914400" rtl="0" eaLnBrk="0" fontAlgn="base" latinLnBrk="0" hangingPunct="0">
              <a:lnSpc>
                <a:spcPct val="100000"/>
              </a:lnSpc>
              <a:spcBef>
                <a:spcPts val="600"/>
              </a:spcBef>
              <a:spcAft>
                <a:spcPts val="600"/>
              </a:spcAft>
              <a:buClrTx/>
              <a:buSzTx/>
              <a:buFontTx/>
              <a:buNone/>
              <a:tabLst/>
              <a:defRPr/>
            </a:pPr>
            <a:r>
              <a:rPr kumimoji="0" lang="pt-B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p>
        </p:txBody>
      </p:sp>
    </p:spTree>
    <p:extLst>
      <p:ext uri="{BB962C8B-B14F-4D97-AF65-F5344CB8AC3E}">
        <p14:creationId xmlns:p14="http://schemas.microsoft.com/office/powerpoint/2010/main" val="1568058657"/>
      </p:ext>
    </p:extLst>
  </p:cSld>
  <p:clrMapOvr>
    <a:masterClrMapping/>
  </p:clrMapOvr>
  <p:extLst>
    <p:ext uri="{6950BFC3-D8DA-4A85-94F7-54DA5524770B}">
      <p188:commentRel xmlns:p188="http://schemas.microsoft.com/office/powerpoint/2018/8/main" r:id="rId2"/>
    </p:ext>
  </p:extLst>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075" name="Retângulo 5"/>
          <p:cNvSpPr>
            <a:spLocks noChangeArrowheads="1"/>
          </p:cNvSpPr>
          <p:nvPr/>
        </p:nvSpPr>
        <p:spPr bwMode="auto">
          <a:xfrm>
            <a:off x="330981" y="-520605"/>
            <a:ext cx="10721077" cy="1275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l" defTabSz="914400" rtl="0" eaLnBrk="1" fontAlgn="base" latinLnBrk="0" hangingPunct="1">
              <a:lnSpc>
                <a:spcPct val="107000"/>
              </a:lnSpc>
              <a:spcBef>
                <a:spcPct val="0"/>
              </a:spcBef>
              <a:spcAft>
                <a:spcPts val="800"/>
              </a:spcAft>
              <a:buClrTx/>
              <a:buSzTx/>
              <a:buFontTx/>
              <a:buNone/>
              <a:tabLst/>
              <a:defRPr/>
            </a:pPr>
            <a:endParaRPr kumimoji="0" lang="pt-BR" altLang="pt-BR" sz="32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ctr" defTabSz="914400" rtl="0" eaLnBrk="1" fontAlgn="base" latinLnBrk="0" hangingPunct="1">
              <a:lnSpc>
                <a:spcPct val="100000"/>
              </a:lnSpc>
              <a:spcBef>
                <a:spcPct val="0"/>
              </a:spcBef>
              <a:spcAft>
                <a:spcPts val="800"/>
              </a:spcAft>
              <a:buClrTx/>
              <a:buSzTx/>
              <a:buFontTx/>
              <a:buNone/>
              <a:tabLst/>
              <a:defRPr/>
            </a:pPr>
            <a:endParaRPr kumimoji="0" lang="pt-BR" altLang="pt-BR" sz="3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2" name="CaixaDeTexto 1"/>
          <p:cNvSpPr txBox="1"/>
          <p:nvPr/>
        </p:nvSpPr>
        <p:spPr>
          <a:xfrm>
            <a:off x="993658" y="388259"/>
            <a:ext cx="9832622" cy="5539978"/>
          </a:xfrm>
          <a:prstGeom prst="rect">
            <a:avLst/>
          </a:prstGeom>
          <a:noFill/>
        </p:spPr>
        <p:txBody>
          <a:bodyPr wrap="square" rtlCol="0">
            <a:spAutoFit/>
          </a:bodyPr>
          <a:lstStyle/>
          <a:p>
            <a:pPr marL="0" marR="0" lvl="0" indent="0" algn="l" defTabSz="914400" rtl="0" eaLnBrk="0" fontAlgn="base" latinLnBrk="0" hangingPunct="0">
              <a:lnSpc>
                <a:spcPct val="100000"/>
              </a:lnSpc>
              <a:spcBef>
                <a:spcPts val="600"/>
              </a:spcBef>
              <a:spcAft>
                <a:spcPts val="600"/>
              </a:spcAft>
              <a:buClrTx/>
              <a:buSzTx/>
              <a:buFontTx/>
              <a:buNone/>
              <a:tabLst/>
              <a:defRPr/>
            </a:pPr>
            <a:r>
              <a:rPr kumimoji="0" lang="pt-BR" sz="32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Potencialidades:</a:t>
            </a:r>
            <a:r>
              <a:rPr lang="pt-BR" sz="3200" b="1" dirty="0">
                <a:solidFill>
                  <a:prstClr val="black"/>
                </a:solidFill>
              </a:rPr>
              <a:t> Região Nordeste</a:t>
            </a:r>
            <a:endParaRPr kumimoji="0" lang="pt-BR" sz="32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l" defTabSz="914400" rtl="0" eaLnBrk="0" fontAlgn="base" latinLnBrk="0" hangingPunct="0">
              <a:lnSpc>
                <a:spcPct val="100000"/>
              </a:lnSpc>
              <a:spcBef>
                <a:spcPts val="600"/>
              </a:spcBef>
              <a:spcAft>
                <a:spcPts val="600"/>
              </a:spcAft>
              <a:buClrTx/>
              <a:buSzTx/>
              <a:buFontTx/>
              <a:buNone/>
              <a:tabLst/>
              <a:defRPr/>
            </a:pPr>
            <a:r>
              <a:rPr kumimoji="0" lang="pt-BR"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(possíveis caminhos a serem percorridos na região) </a:t>
            </a: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Retomar a importância do SUAS na proteção à vida no que tange a situações de impacto ambiental;</a:t>
            </a:r>
          </a:p>
          <a:p>
            <a:pPr marL="0" marR="0" lvl="0" indent="0" algn="l" defTabSz="914400" rtl="0" eaLnBrk="0" fontAlgn="base" latinLnBrk="0" hangingPunct="0">
              <a:lnSpc>
                <a:spcPct val="100000"/>
              </a:lnSpc>
              <a:spcBef>
                <a:spcPts val="600"/>
              </a:spcBef>
              <a:spcAft>
                <a:spcPts val="600"/>
              </a:spcAft>
              <a:buClrTx/>
              <a:buSzTx/>
              <a:buFontTx/>
              <a:buNone/>
              <a:tabLst/>
              <a:defRPr/>
            </a:pPr>
            <a:endParaRPr kumimoji="0" lang="pt-BR"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endParaRPr kumimoji="0" lang="pt-BR"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endParaRPr kumimoji="0" lang="pt-BR"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endParaRPr kumimoji="0" lang="pt-BR"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endParaRPr kumimoji="0" lang="pt-BR"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l" defTabSz="914400" rtl="0" eaLnBrk="0" fontAlgn="base" latinLnBrk="0" hangingPunct="0">
              <a:lnSpc>
                <a:spcPct val="100000"/>
              </a:lnSpc>
              <a:spcBef>
                <a:spcPts val="600"/>
              </a:spcBef>
              <a:spcAft>
                <a:spcPts val="600"/>
              </a:spcAft>
              <a:buClrTx/>
              <a:buSzTx/>
              <a:buFontTx/>
              <a:buNone/>
              <a:tabLst/>
              <a:defRPr/>
            </a:pPr>
            <a:r>
              <a:rPr kumimoji="0" lang="pt-B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p>
        </p:txBody>
      </p:sp>
    </p:spTree>
    <p:extLst>
      <p:ext uri="{BB962C8B-B14F-4D97-AF65-F5344CB8AC3E}">
        <p14:creationId xmlns:p14="http://schemas.microsoft.com/office/powerpoint/2010/main" val="4168109316"/>
      </p:ext>
    </p:extLst>
  </p:cSld>
  <p:clrMapOvr>
    <a:masterClrMapping/>
  </p:clrMapOvr>
  <p:extLst>
    <p:ext uri="{6950BFC3-D8DA-4A85-94F7-54DA5524770B}">
      <p188:commentRel xmlns:p188="http://schemas.microsoft.com/office/powerpoint/2018/8/main" r:id="rId2"/>
    </p:ext>
  </p:extLst>
</p:sld>
</file>

<file path=ppt/slides/slide3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6580CAD4-4DA7-B4F9-1465-44FAFB1B92C2}"/>
            </a:ext>
          </a:extLst>
        </p:cNvPr>
        <p:cNvGrpSpPr/>
        <p:nvPr/>
      </p:nvGrpSpPr>
      <p:grpSpPr>
        <a:xfrm>
          <a:off x="0" y="0"/>
          <a:ext cx="0" cy="0"/>
          <a:chOff x="0" y="0"/>
          <a:chExt cx="0" cy="0"/>
        </a:xfrm>
      </p:grpSpPr>
      <p:sp>
        <p:nvSpPr>
          <p:cNvPr id="2" name="CaixaDeTexto 1">
            <a:extLst>
              <a:ext uri="{FF2B5EF4-FFF2-40B4-BE49-F238E27FC236}">
                <a16:creationId xmlns:a16="http://schemas.microsoft.com/office/drawing/2014/main" id="{372C535E-E982-4BF4-33FE-335EDB1AF1AA}"/>
              </a:ext>
            </a:extLst>
          </p:cNvPr>
          <p:cNvSpPr txBox="1"/>
          <p:nvPr/>
        </p:nvSpPr>
        <p:spPr>
          <a:xfrm>
            <a:off x="1005840" y="925830"/>
            <a:ext cx="10452152" cy="4801314"/>
          </a:xfrm>
          <a:prstGeom prst="rect">
            <a:avLst/>
          </a:prstGeom>
          <a:noFill/>
        </p:spPr>
        <p:txBody>
          <a:bodyPr wrap="square" rtlCol="0">
            <a:spAutoFit/>
          </a:bodyPr>
          <a:lstStyle/>
          <a:p>
            <a:r>
              <a:rPr lang="pt-BR" sz="4000" b="1" dirty="0"/>
              <a:t>Política de Assistência Social e as políticas de trabalho, emprego e renda: tensões e possibilidades intersetoriais. </a:t>
            </a:r>
          </a:p>
          <a:p>
            <a:endParaRPr lang="pt-BR" sz="4000" b="1" dirty="0"/>
          </a:p>
          <a:p>
            <a:pPr marL="571500" indent="-571500">
              <a:buFont typeface="Arial" panose="020B0604020202020204" pitchFamily="34" charset="0"/>
              <a:buChar char="•"/>
            </a:pPr>
            <a:r>
              <a:rPr lang="pt-BR" sz="4000" b="1" dirty="0"/>
              <a:t> </a:t>
            </a:r>
            <a:r>
              <a:rPr lang="pt-BR" sz="4000" dirty="0"/>
              <a:t>Trouxeram os seguintes resultados das Reuniões Regionais de Assistência Social</a:t>
            </a:r>
            <a:r>
              <a:rPr lang="pt-BR" sz="6600" dirty="0"/>
              <a:t>.</a:t>
            </a:r>
          </a:p>
          <a:p>
            <a:endParaRPr lang="pt-BR" sz="4000" b="1" dirty="0"/>
          </a:p>
        </p:txBody>
      </p:sp>
    </p:spTree>
    <p:extLst>
      <p:ext uri="{BB962C8B-B14F-4D97-AF65-F5344CB8AC3E}">
        <p14:creationId xmlns:p14="http://schemas.microsoft.com/office/powerpoint/2010/main" val="51028748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075" name="Retângulo 5"/>
          <p:cNvSpPr>
            <a:spLocks noChangeArrowheads="1"/>
          </p:cNvSpPr>
          <p:nvPr/>
        </p:nvSpPr>
        <p:spPr bwMode="auto">
          <a:xfrm>
            <a:off x="685800" y="-520605"/>
            <a:ext cx="9578340" cy="1460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l" defTabSz="914400" rtl="0" eaLnBrk="1" fontAlgn="base" latinLnBrk="0" hangingPunct="1">
              <a:lnSpc>
                <a:spcPct val="107000"/>
              </a:lnSpc>
              <a:spcBef>
                <a:spcPct val="0"/>
              </a:spcBef>
              <a:spcAft>
                <a:spcPts val="800"/>
              </a:spcAft>
              <a:buClrTx/>
              <a:buSzTx/>
              <a:buFontTx/>
              <a:buNone/>
              <a:tabLst/>
              <a:defRPr/>
            </a:pPr>
            <a:endParaRPr kumimoji="0" lang="pt-BR" altLang="pt-BR" sz="32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ctr" defTabSz="914400" rtl="0" eaLnBrk="1" fontAlgn="base" latinLnBrk="0" hangingPunct="1">
              <a:lnSpc>
                <a:spcPct val="100000"/>
              </a:lnSpc>
              <a:spcBef>
                <a:spcPct val="0"/>
              </a:spcBef>
              <a:spcAft>
                <a:spcPts val="800"/>
              </a:spcAft>
              <a:buClrTx/>
              <a:buSzTx/>
              <a:buFontTx/>
              <a:buNone/>
              <a:tabLst/>
              <a:defRPr/>
            </a:pPr>
            <a:r>
              <a:rPr lang="pt-BR" sz="2400" b="1" dirty="0"/>
              <a:t>Oficina 3: Política de Assistência Social e as políticas de trabalho, emprego e renda: tensões e possibilidades intersetoriais.</a:t>
            </a:r>
            <a:endParaRPr kumimoji="0" lang="pt-BR" altLang="pt-BR" sz="24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2" name="CaixaDeTexto 1"/>
          <p:cNvSpPr txBox="1"/>
          <p:nvPr/>
        </p:nvSpPr>
        <p:spPr>
          <a:xfrm>
            <a:off x="1417320" y="1017269"/>
            <a:ext cx="9928248" cy="5770811"/>
          </a:xfrm>
          <a:prstGeom prst="rect">
            <a:avLst/>
          </a:prstGeom>
          <a:noFill/>
        </p:spPr>
        <p:txBody>
          <a:bodyPr wrap="square" rtlCol="0">
            <a:spAutoFit/>
          </a:bodyPr>
          <a:lstStyle/>
          <a:p>
            <a:pPr marL="0" marR="0" lvl="0" indent="0" algn="l" defTabSz="914400" rtl="0" eaLnBrk="0" fontAlgn="base" latinLnBrk="0" hangingPunct="0">
              <a:lnSpc>
                <a:spcPct val="100000"/>
              </a:lnSpc>
              <a:spcBef>
                <a:spcPts val="600"/>
              </a:spcBef>
              <a:spcAft>
                <a:spcPts val="600"/>
              </a:spcAft>
              <a:buClrTx/>
              <a:buSzTx/>
              <a:buFontTx/>
              <a:buNone/>
              <a:tabLst/>
              <a:defRPr/>
            </a:pPr>
            <a:r>
              <a:rPr kumimoji="0" lang="pt-BR" sz="32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Desafios: Região Nordeste</a:t>
            </a:r>
          </a:p>
          <a:p>
            <a:pPr marL="457200" marR="0" lvl="0" indent="-457200" algn="just"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ESTIGMAS E ESTERIÓTIPOS:  </a:t>
            </a:r>
            <a:r>
              <a:rPr kumimoji="0" lang="pt-BR"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a quebra de preconceitos relacionados à pobreza e à Assistência Social;</a:t>
            </a:r>
          </a:p>
          <a:p>
            <a:pPr marL="457200" marR="0" lvl="0" indent="-457200" algn="just"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ASSISTÊNCIA SOCIAL X MERITOCRACIA:  </a:t>
            </a:r>
            <a:r>
              <a:rPr kumimoji="0" lang="pt-BR"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A dificuldade de superar a ideia de que ajuda social deve ser “merecida”. </a:t>
            </a:r>
          </a:p>
          <a:p>
            <a:pPr marL="457200" marR="0" lvl="0" indent="-457200" algn="just"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r>
              <a:rPr kumimoji="0" lang="pt-BR"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SISTEMAS DE PROTEÇÃO SOCIAL:  </a:t>
            </a:r>
            <a:r>
              <a:rPr kumimoji="0" lang="pt-BR"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Enfrentar os limites das políticas públicas como os programas de transferência de renda.</a:t>
            </a:r>
          </a:p>
          <a:p>
            <a:pPr marL="457200" marR="0" lvl="0" indent="-457200" algn="just"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CONDIÇÕES DE TRABALHO:  </a:t>
            </a:r>
            <a:r>
              <a:rPr kumimoji="0" lang="pt-BR"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Questões relacionadas à informalidade e vulnerabilidade no mercado de trabalho.</a:t>
            </a:r>
          </a:p>
          <a:p>
            <a:pPr marL="457200" marR="0" lvl="0" indent="-457200" algn="just"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INTEGRAÇÃO DAS POLÍTICAS: </a:t>
            </a:r>
            <a:r>
              <a:rPr kumimoji="0" lang="pt-BR"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O papel do SUAS e como ele colabora ou articula com outras políticas públicas. </a:t>
            </a:r>
          </a:p>
          <a:p>
            <a:pPr marL="457200" marR="0" lvl="0" indent="-457200" algn="just"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INFORMALIDADE,  EMPREENDEDORISMO E PRECARIEDADE; </a:t>
            </a:r>
            <a:r>
              <a:rPr kumimoji="0" lang="pt-BR"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p>
          <a:p>
            <a:pPr marL="0" marR="0" lvl="0" indent="0" algn="just" defTabSz="914400" rtl="0" eaLnBrk="0" fontAlgn="base" latinLnBrk="0" hangingPunct="0">
              <a:lnSpc>
                <a:spcPct val="100000"/>
              </a:lnSpc>
              <a:spcBef>
                <a:spcPts val="600"/>
              </a:spcBef>
              <a:spcAft>
                <a:spcPts val="600"/>
              </a:spcAft>
              <a:buClrTx/>
              <a:buSzTx/>
              <a:buFontTx/>
              <a:buNone/>
              <a:tabLst/>
              <a:defRPr/>
            </a:pPr>
            <a:endParaRPr kumimoji="0" lang="pt-BR"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endParaRPr kumimoji="0" lang="pt-B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pt-B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3017635255"/>
      </p:ext>
    </p:extLst>
  </p:cSld>
  <p:clrMapOvr>
    <a:masterClrMapping/>
  </p:clrMapOvr>
  <p:extLst>
    <p:ext uri="{6950BFC3-D8DA-4A85-94F7-54DA5524770B}">
      <p188:commentRel xmlns:p188="http://schemas.microsoft.com/office/powerpoint/2018/8/main" r:id="rId2"/>
    </p:ext>
  </p:extLst>
</p:sld>
</file>

<file path=ppt/slides/slide3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075" name="Retângulo 5"/>
          <p:cNvSpPr>
            <a:spLocks noChangeArrowheads="1"/>
          </p:cNvSpPr>
          <p:nvPr/>
        </p:nvSpPr>
        <p:spPr bwMode="auto">
          <a:xfrm>
            <a:off x="330981" y="-520605"/>
            <a:ext cx="10721077" cy="1275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l" defTabSz="914400" rtl="0" eaLnBrk="1" fontAlgn="base" latinLnBrk="0" hangingPunct="1">
              <a:lnSpc>
                <a:spcPct val="107000"/>
              </a:lnSpc>
              <a:spcBef>
                <a:spcPct val="0"/>
              </a:spcBef>
              <a:spcAft>
                <a:spcPts val="800"/>
              </a:spcAft>
              <a:buClrTx/>
              <a:buSzTx/>
              <a:buFontTx/>
              <a:buNone/>
              <a:tabLst/>
              <a:defRPr/>
            </a:pPr>
            <a:endParaRPr kumimoji="0" lang="pt-BR" altLang="pt-BR" sz="32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ctr" defTabSz="914400" rtl="0" eaLnBrk="1" fontAlgn="base" latinLnBrk="0" hangingPunct="1">
              <a:lnSpc>
                <a:spcPct val="100000"/>
              </a:lnSpc>
              <a:spcBef>
                <a:spcPct val="0"/>
              </a:spcBef>
              <a:spcAft>
                <a:spcPts val="800"/>
              </a:spcAft>
              <a:buClrTx/>
              <a:buSzTx/>
              <a:buFontTx/>
              <a:buNone/>
              <a:tabLst/>
              <a:defRPr/>
            </a:pPr>
            <a:endParaRPr kumimoji="0" lang="pt-BR" altLang="pt-BR" sz="3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2" name="CaixaDeTexto 1"/>
          <p:cNvSpPr txBox="1"/>
          <p:nvPr/>
        </p:nvSpPr>
        <p:spPr>
          <a:xfrm>
            <a:off x="993658" y="388259"/>
            <a:ext cx="9832622" cy="5693866"/>
          </a:xfrm>
          <a:prstGeom prst="rect">
            <a:avLst/>
          </a:prstGeom>
          <a:noFill/>
        </p:spPr>
        <p:txBody>
          <a:bodyPr wrap="square" rtlCol="0">
            <a:spAutoFit/>
          </a:bodyPr>
          <a:lstStyle/>
          <a:p>
            <a:pPr marL="0" marR="0" lvl="0" indent="0" algn="l" defTabSz="914400" rtl="0" eaLnBrk="0" fontAlgn="base" latinLnBrk="0" hangingPunct="0">
              <a:lnSpc>
                <a:spcPct val="100000"/>
              </a:lnSpc>
              <a:spcBef>
                <a:spcPts val="600"/>
              </a:spcBef>
              <a:spcAft>
                <a:spcPts val="600"/>
              </a:spcAft>
              <a:buClrTx/>
              <a:buSzTx/>
              <a:buFontTx/>
              <a:buNone/>
              <a:tabLst/>
              <a:defRPr/>
            </a:pPr>
            <a:r>
              <a:rPr kumimoji="0" lang="pt-BR" sz="32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Potencialidades: Região Nordeste</a:t>
            </a:r>
          </a:p>
          <a:p>
            <a:pPr marL="457200" marR="0" lvl="0" indent="-457200" algn="just"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24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FORTALECIMENTO DO SUAS:  </a:t>
            </a:r>
            <a:r>
              <a:rPr kumimoji="0" lang="pt-BR" sz="24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Como uma ferramenta para garantir direitos sociais e promover a inclusão. </a:t>
            </a:r>
          </a:p>
          <a:p>
            <a:pPr marL="457200" marR="0" lvl="0" indent="-457200" algn="just"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24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REDUÇÃO DE DESIGUALDADES: </a:t>
            </a:r>
            <a:r>
              <a:rPr kumimoji="0" lang="pt-BR" sz="24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Por meio de políticas que </a:t>
            </a:r>
            <a:r>
              <a:rPr kumimoji="0" lang="pt-BR" sz="2400" b="0" i="0" u="none" strike="noStrike" kern="1200" cap="none" spc="0" normalizeH="0" baseline="0" noProof="0" dirty="0" err="1">
                <a:ln>
                  <a:noFill/>
                </a:ln>
                <a:solidFill>
                  <a:prstClr val="black"/>
                </a:solidFill>
                <a:effectLst/>
                <a:uLnTx/>
                <a:uFillTx/>
                <a:latin typeface="Calibri" panose="020F0502020204030204" pitchFamily="34" charset="0"/>
                <a:ea typeface="+mn-ea"/>
                <a:cs typeface="+mn-cs"/>
              </a:rPr>
              <a:t>desmercadorizem</a:t>
            </a:r>
            <a:r>
              <a:rPr kumimoji="0" lang="pt-BR" sz="24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e </a:t>
            </a:r>
            <a:r>
              <a:rPr kumimoji="0" lang="pt-BR" sz="2400" b="0" i="0" u="none" strike="noStrike" kern="1200" cap="none" spc="0" normalizeH="0" baseline="0" noProof="0" dirty="0" err="1">
                <a:ln>
                  <a:noFill/>
                </a:ln>
                <a:solidFill>
                  <a:prstClr val="black"/>
                </a:solidFill>
                <a:effectLst/>
                <a:uLnTx/>
                <a:uFillTx/>
                <a:latin typeface="Calibri" panose="020F0502020204030204" pitchFamily="34" charset="0"/>
                <a:ea typeface="+mn-ea"/>
                <a:cs typeface="+mn-cs"/>
              </a:rPr>
              <a:t>desmercantilizem</a:t>
            </a:r>
            <a:r>
              <a:rPr kumimoji="0" lang="pt-BR" sz="24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os serviços básicos. </a:t>
            </a:r>
          </a:p>
          <a:p>
            <a:pPr marL="457200" marR="0" lvl="0" indent="-457200" algn="just"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24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r>
              <a:rPr kumimoji="0" lang="pt-BR" sz="24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TRANSFORMAÇÃO SOCIAL:  </a:t>
            </a:r>
            <a:r>
              <a:rPr kumimoji="0" lang="pt-BR" sz="24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A ideia de que a proteção social pode ser um motivo de mudanças estruturais.</a:t>
            </a:r>
          </a:p>
          <a:p>
            <a:pPr marL="457200" marR="0" lvl="0" indent="-457200" algn="just"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24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CONSTRUÇÃO DE DIREITOS: </a:t>
            </a:r>
            <a:r>
              <a:rPr kumimoji="0" lang="pt-BR" sz="24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Avançar no paradigma de ajuda como direito, não como caridade ou benemerência. </a:t>
            </a:r>
          </a:p>
          <a:p>
            <a:pPr marL="457200" marR="0" lvl="0" indent="-457200" algn="just"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24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DEFESA PELA RENDA BÁSICA DE CIDADANIA;</a:t>
            </a:r>
            <a:endParaRPr kumimoji="0" lang="pt-BR" sz="28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endParaRPr kumimoji="0" lang="pt-BR"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l" defTabSz="914400" rtl="0" eaLnBrk="0" fontAlgn="base" latinLnBrk="0" hangingPunct="0">
              <a:lnSpc>
                <a:spcPct val="100000"/>
              </a:lnSpc>
              <a:spcBef>
                <a:spcPts val="600"/>
              </a:spcBef>
              <a:spcAft>
                <a:spcPts val="600"/>
              </a:spcAft>
              <a:buClrTx/>
              <a:buSzTx/>
              <a:buFontTx/>
              <a:buNone/>
              <a:tabLst/>
              <a:defRPr/>
            </a:pPr>
            <a:r>
              <a:rPr kumimoji="0" lang="pt-B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p>
        </p:txBody>
      </p:sp>
    </p:spTree>
    <p:extLst>
      <p:ext uri="{BB962C8B-B14F-4D97-AF65-F5344CB8AC3E}">
        <p14:creationId xmlns:p14="http://schemas.microsoft.com/office/powerpoint/2010/main" val="2382203449"/>
      </p:ext>
    </p:extLst>
  </p:cSld>
  <p:clrMapOvr>
    <a:masterClrMapping/>
  </p:clrMapOvr>
  <p:extLst>
    <p:ext uri="{6950BFC3-D8DA-4A85-94F7-54DA5524770B}">
      <p188:commentRel xmlns:p188="http://schemas.microsoft.com/office/powerpoint/2018/8/main" r:id="rId2"/>
    </p:ext>
  </p:extLst>
</p:sld>
</file>

<file path=ppt/slides/slide3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F67F0AA3-0D30-9DEA-83AE-4B8A087100FD}"/>
            </a:ext>
          </a:extLst>
        </p:cNvPr>
        <p:cNvGrpSpPr/>
        <p:nvPr/>
      </p:nvGrpSpPr>
      <p:grpSpPr>
        <a:xfrm>
          <a:off x="0" y="0"/>
          <a:ext cx="0" cy="0"/>
          <a:chOff x="0" y="0"/>
          <a:chExt cx="0" cy="0"/>
        </a:xfrm>
      </p:grpSpPr>
      <p:sp>
        <p:nvSpPr>
          <p:cNvPr id="3075" name="Retângulo 5">
            <a:extLst>
              <a:ext uri="{FF2B5EF4-FFF2-40B4-BE49-F238E27FC236}">
                <a16:creationId xmlns:a16="http://schemas.microsoft.com/office/drawing/2014/main" id="{F1EEE11F-30BB-D432-B096-27277E5720F2}"/>
              </a:ext>
            </a:extLst>
          </p:cNvPr>
          <p:cNvSpPr>
            <a:spLocks noChangeArrowheads="1"/>
          </p:cNvSpPr>
          <p:nvPr/>
        </p:nvSpPr>
        <p:spPr bwMode="auto">
          <a:xfrm>
            <a:off x="330981" y="-520605"/>
            <a:ext cx="10721077" cy="1275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l" defTabSz="914400" rtl="0" eaLnBrk="1" fontAlgn="base" latinLnBrk="0" hangingPunct="1">
              <a:lnSpc>
                <a:spcPct val="107000"/>
              </a:lnSpc>
              <a:spcBef>
                <a:spcPct val="0"/>
              </a:spcBef>
              <a:spcAft>
                <a:spcPts val="800"/>
              </a:spcAft>
              <a:buClrTx/>
              <a:buSzTx/>
              <a:buFontTx/>
              <a:buNone/>
              <a:tabLst/>
              <a:defRPr/>
            </a:pPr>
            <a:endParaRPr kumimoji="0" lang="pt-BR" altLang="pt-BR" sz="32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ctr" defTabSz="914400" rtl="0" eaLnBrk="1" fontAlgn="base" latinLnBrk="0" hangingPunct="1">
              <a:lnSpc>
                <a:spcPct val="100000"/>
              </a:lnSpc>
              <a:spcBef>
                <a:spcPct val="0"/>
              </a:spcBef>
              <a:spcAft>
                <a:spcPts val="800"/>
              </a:spcAft>
              <a:buClrTx/>
              <a:buSzTx/>
              <a:buFontTx/>
              <a:buNone/>
              <a:tabLst/>
              <a:defRPr/>
            </a:pPr>
            <a:endParaRPr kumimoji="0" lang="pt-BR" altLang="pt-BR" sz="3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2" name="CaixaDeTexto 1">
            <a:extLst>
              <a:ext uri="{FF2B5EF4-FFF2-40B4-BE49-F238E27FC236}">
                <a16:creationId xmlns:a16="http://schemas.microsoft.com/office/drawing/2014/main" id="{7AED3CE5-0FB1-4D33-7ED9-56697B77DF14}"/>
              </a:ext>
            </a:extLst>
          </p:cNvPr>
          <p:cNvSpPr txBox="1"/>
          <p:nvPr/>
        </p:nvSpPr>
        <p:spPr>
          <a:xfrm>
            <a:off x="993658" y="388259"/>
            <a:ext cx="9832622" cy="5632311"/>
          </a:xfrm>
          <a:prstGeom prst="rect">
            <a:avLst/>
          </a:prstGeom>
          <a:noFill/>
        </p:spPr>
        <p:txBody>
          <a:bodyPr wrap="square" rtlCol="0">
            <a:spAutoFit/>
          </a:bodyPr>
          <a:lstStyle/>
          <a:p>
            <a:pPr marL="0" marR="0" lvl="0" indent="0" algn="l" defTabSz="914400" rtl="0" eaLnBrk="0" fontAlgn="base" latinLnBrk="0" hangingPunct="0">
              <a:lnSpc>
                <a:spcPct val="100000"/>
              </a:lnSpc>
              <a:spcBef>
                <a:spcPts val="600"/>
              </a:spcBef>
              <a:spcAft>
                <a:spcPts val="600"/>
              </a:spcAft>
              <a:buClrTx/>
              <a:buSzTx/>
              <a:buFontTx/>
              <a:buNone/>
              <a:tabLst/>
              <a:defRPr/>
            </a:pPr>
            <a:r>
              <a:rPr kumimoji="0" lang="pt-BR" sz="32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Potencialidades: Região Nordeste</a:t>
            </a:r>
          </a:p>
          <a:p>
            <a:pPr marL="457200" marR="0" lvl="0" indent="-457200" algn="just"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24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CONSCIENTIZAÇÃO: </a:t>
            </a:r>
            <a:r>
              <a:rPr kumimoji="0" lang="pt-BR" sz="24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Trabalhos educativos e formação que promovam uma visão mais inclusiva e humana. </a:t>
            </a:r>
          </a:p>
          <a:p>
            <a:pPr marL="457200" marR="0" lvl="0" indent="-457200" algn="just"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24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ACESUAS TRABALHO e COOPERATIVISMO : </a:t>
            </a:r>
            <a:r>
              <a:rPr kumimoji="0" lang="pt-BR" sz="24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Como estratégia de reformulação da economia popular e solidária; </a:t>
            </a:r>
          </a:p>
          <a:p>
            <a:pPr marL="457200" marR="0" lvl="0" indent="-457200" algn="just"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24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CRIAÇÃO DE UM MINISTÉRIO DA ECONOMIA POPULAR E SOLIDÁRIA;</a:t>
            </a:r>
          </a:p>
          <a:p>
            <a:pPr marL="457200" marR="0" lvl="0" indent="-457200" algn="just"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24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INTEGRAÇÃO COM A EDUCAÇÃO, CULTURA E ESPORTE:</a:t>
            </a:r>
            <a:r>
              <a:rPr kumimoji="0" lang="pt-BR" sz="24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De forma que não seja apenas um curso de formação, mas uma estratégia que contemple a realidade de cada usuário. </a:t>
            </a:r>
          </a:p>
          <a:p>
            <a:pPr marL="457200" marR="0" lvl="0" indent="-457200" algn="just"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24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ASSISTÊNCIA COMO ARTICULADORA; </a:t>
            </a: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endParaRPr kumimoji="0" lang="pt-BR" sz="24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l" defTabSz="914400" rtl="0" eaLnBrk="0" fontAlgn="base" latinLnBrk="0" hangingPunct="0">
              <a:lnSpc>
                <a:spcPct val="100000"/>
              </a:lnSpc>
              <a:spcBef>
                <a:spcPts val="600"/>
              </a:spcBef>
              <a:spcAft>
                <a:spcPts val="600"/>
              </a:spcAft>
              <a:buClrTx/>
              <a:buSzTx/>
              <a:buFontTx/>
              <a:buNone/>
              <a:tabLst/>
              <a:defRPr/>
            </a:pPr>
            <a:r>
              <a:rPr kumimoji="0" lang="pt-B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p>
        </p:txBody>
      </p:sp>
    </p:spTree>
    <p:extLst>
      <p:ext uri="{BB962C8B-B14F-4D97-AF65-F5344CB8AC3E}">
        <p14:creationId xmlns:p14="http://schemas.microsoft.com/office/powerpoint/2010/main" val="40710416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075" name="Retângulo 5"/>
          <p:cNvSpPr>
            <a:spLocks noChangeArrowheads="1"/>
          </p:cNvSpPr>
          <p:nvPr/>
        </p:nvSpPr>
        <p:spPr bwMode="auto">
          <a:xfrm>
            <a:off x="330981" y="-520605"/>
            <a:ext cx="10721077" cy="1275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l" defTabSz="914400" rtl="0" eaLnBrk="1" fontAlgn="base" latinLnBrk="0" hangingPunct="1">
              <a:lnSpc>
                <a:spcPct val="107000"/>
              </a:lnSpc>
              <a:spcBef>
                <a:spcPct val="0"/>
              </a:spcBef>
              <a:spcAft>
                <a:spcPts val="800"/>
              </a:spcAft>
              <a:buClrTx/>
              <a:buSzTx/>
              <a:buFontTx/>
              <a:buNone/>
              <a:tabLst/>
              <a:defRPr/>
            </a:pPr>
            <a:endParaRPr kumimoji="0" lang="pt-BR" altLang="pt-BR" sz="32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ctr" defTabSz="914400" rtl="0" eaLnBrk="1" fontAlgn="base" latinLnBrk="0" hangingPunct="1">
              <a:lnSpc>
                <a:spcPct val="100000"/>
              </a:lnSpc>
              <a:spcBef>
                <a:spcPct val="0"/>
              </a:spcBef>
              <a:spcAft>
                <a:spcPts val="800"/>
              </a:spcAft>
              <a:buClrTx/>
              <a:buSzTx/>
              <a:buFontTx/>
              <a:buNone/>
              <a:tabLst/>
              <a:defRPr/>
            </a:pPr>
            <a:endParaRPr kumimoji="0" lang="pt-BR" altLang="pt-BR" sz="3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2" name="CaixaDeTexto 1"/>
          <p:cNvSpPr txBox="1"/>
          <p:nvPr/>
        </p:nvSpPr>
        <p:spPr>
          <a:xfrm>
            <a:off x="993658" y="388259"/>
            <a:ext cx="9832622" cy="3477875"/>
          </a:xfrm>
          <a:prstGeom prst="rect">
            <a:avLst/>
          </a:prstGeom>
          <a:noFill/>
        </p:spPr>
        <p:txBody>
          <a:bodyPr wrap="square" rtlCol="0">
            <a:spAutoFit/>
          </a:bodyPr>
          <a:lstStyle/>
          <a:p>
            <a:pPr marL="0" marR="0" lvl="0" indent="0" algn="l" defTabSz="914400" rtl="0" eaLnBrk="0" fontAlgn="base" latinLnBrk="0" hangingPunct="0">
              <a:lnSpc>
                <a:spcPct val="100000"/>
              </a:lnSpc>
              <a:spcBef>
                <a:spcPts val="600"/>
              </a:spcBef>
              <a:spcAft>
                <a:spcPts val="600"/>
              </a:spcAft>
              <a:buClrTx/>
              <a:buSzTx/>
              <a:buFontTx/>
              <a:buNone/>
              <a:tabLst/>
              <a:defRPr/>
            </a:pPr>
            <a:r>
              <a:rPr kumimoji="0" lang="pt-BR" sz="32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Potencialidades:</a:t>
            </a:r>
            <a:r>
              <a:rPr kumimoji="0" lang="pt-BR"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r>
              <a:rPr kumimoji="0" lang="pt-BR" sz="28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Região Centro Oeste</a:t>
            </a:r>
            <a:endParaRPr kumimoji="0" lang="pt-BR"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457200" marR="0" lvl="0" indent="-457200" algn="just"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20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Colocar  5% do IGD Bolsa para repasse aos conselhos </a:t>
            </a:r>
          </a:p>
          <a:p>
            <a:pPr marL="457200" marR="0" lvl="0" indent="-457200" algn="just"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20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Agilizar capacitação para secretária Executiva e sua equipe </a:t>
            </a:r>
          </a:p>
          <a:p>
            <a:pPr marL="457200" marR="0" lvl="0" indent="-457200" algn="just"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20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O uso dos 5% do IGD SUAS seja deliberado pelo conselho e não pelo secretário ou ordenador de despesas.</a:t>
            </a:r>
          </a:p>
          <a:p>
            <a:pPr marL="457200" marR="0" lvl="0" indent="-457200" algn="just"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20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SINOP tem boas práticas nas suas ações no controle social e articula com outras municípios.</a:t>
            </a:r>
            <a:endParaRPr kumimoji="0" lang="pt-B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l" defTabSz="914400" rtl="0" eaLnBrk="0" fontAlgn="base" latinLnBrk="0" hangingPunct="0">
              <a:lnSpc>
                <a:spcPct val="100000"/>
              </a:lnSpc>
              <a:spcBef>
                <a:spcPts val="600"/>
              </a:spcBef>
              <a:spcAft>
                <a:spcPts val="600"/>
              </a:spcAft>
              <a:buClrTx/>
              <a:buSzTx/>
              <a:buFontTx/>
              <a:buNone/>
              <a:tabLst/>
              <a:defRPr/>
            </a:pPr>
            <a:r>
              <a:rPr kumimoji="0" lang="pt-B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p>
        </p:txBody>
      </p:sp>
    </p:spTree>
    <p:extLst>
      <p:ext uri="{BB962C8B-B14F-4D97-AF65-F5344CB8AC3E}">
        <p14:creationId xmlns:p14="http://schemas.microsoft.com/office/powerpoint/2010/main" val="2437887498"/>
      </p:ext>
    </p:extLst>
  </p:cSld>
  <p:clrMapOvr>
    <a:masterClrMapping/>
  </p:clrMapOvr>
  <p:extLst>
    <p:ext uri="{6950BFC3-D8DA-4A85-94F7-54DA5524770B}">
      <p188:commentRel xmlns:p188="http://schemas.microsoft.com/office/powerpoint/2018/8/main" r:id="rId2"/>
    </p:ext>
  </p:extLst>
</p:sld>
</file>

<file path=ppt/slides/slide4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075" name="Retângulo 5"/>
          <p:cNvSpPr>
            <a:spLocks noChangeArrowheads="1"/>
          </p:cNvSpPr>
          <p:nvPr/>
        </p:nvSpPr>
        <p:spPr bwMode="auto">
          <a:xfrm>
            <a:off x="765810" y="-520605"/>
            <a:ext cx="9326880" cy="1337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l" defTabSz="914400" rtl="0" eaLnBrk="1" fontAlgn="base" latinLnBrk="0" hangingPunct="1">
              <a:lnSpc>
                <a:spcPct val="107000"/>
              </a:lnSpc>
              <a:spcBef>
                <a:spcPct val="0"/>
              </a:spcBef>
              <a:spcAft>
                <a:spcPts val="800"/>
              </a:spcAft>
              <a:buClrTx/>
              <a:buSzTx/>
              <a:buFontTx/>
              <a:buNone/>
              <a:tabLst/>
              <a:defRPr/>
            </a:pPr>
            <a:endParaRPr kumimoji="0" lang="pt-BR" altLang="pt-BR" sz="32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ctr" defTabSz="914400" rtl="0" eaLnBrk="1" fontAlgn="base" latinLnBrk="0" hangingPunct="1">
              <a:lnSpc>
                <a:spcPct val="100000"/>
              </a:lnSpc>
              <a:spcBef>
                <a:spcPct val="0"/>
              </a:spcBef>
              <a:spcAft>
                <a:spcPts val="800"/>
              </a:spcAft>
              <a:buClrTx/>
              <a:buSzTx/>
              <a:buFontTx/>
              <a:buNone/>
              <a:tabLst/>
              <a:defRPr/>
            </a:pPr>
            <a:r>
              <a:rPr lang="pt-BR" sz="2000" b="1" dirty="0"/>
              <a:t>Oficina 4: Política de Assistência Social e as políticas de trabalho, emprego e renda: tensões e possibilidades intersetoriais</a:t>
            </a:r>
            <a:r>
              <a:rPr lang="pt-BR" sz="2000" dirty="0"/>
              <a:t>. </a:t>
            </a:r>
            <a:endParaRPr kumimoji="0" lang="pt-BR" altLang="pt-BR"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2" name="CaixaDeTexto 1"/>
          <p:cNvSpPr txBox="1"/>
          <p:nvPr/>
        </p:nvSpPr>
        <p:spPr>
          <a:xfrm>
            <a:off x="1551705" y="1078119"/>
            <a:ext cx="10171053" cy="6755696"/>
          </a:xfrm>
          <a:prstGeom prst="rect">
            <a:avLst/>
          </a:prstGeom>
          <a:noFill/>
        </p:spPr>
        <p:txBody>
          <a:bodyPr wrap="square" rtlCol="0">
            <a:spAutoFit/>
          </a:bodyPr>
          <a:lstStyle/>
          <a:p>
            <a:pPr marL="0" marR="0" lvl="0" indent="0" algn="l" defTabSz="914400" rtl="0" eaLnBrk="0" fontAlgn="base" latinLnBrk="0" hangingPunct="0">
              <a:lnSpc>
                <a:spcPct val="100000"/>
              </a:lnSpc>
              <a:spcBef>
                <a:spcPts val="600"/>
              </a:spcBef>
              <a:spcAft>
                <a:spcPts val="600"/>
              </a:spcAft>
              <a:buClrTx/>
              <a:buSzTx/>
              <a:buFontTx/>
              <a:buNone/>
              <a:tabLst/>
              <a:defRPr/>
            </a:pPr>
            <a:r>
              <a:rPr kumimoji="0" lang="pt-BR" sz="32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Desafios: Região Centro- Oeste</a:t>
            </a:r>
          </a:p>
          <a:p>
            <a:pPr marL="0" marR="0" lvl="0" indent="0" algn="l" defTabSz="914400" rtl="0" eaLnBrk="0" fontAlgn="base" latinLnBrk="0" hangingPunct="0">
              <a:lnSpc>
                <a:spcPct val="100000"/>
              </a:lnSpc>
              <a:spcBef>
                <a:spcPts val="600"/>
              </a:spcBef>
              <a:spcAft>
                <a:spcPts val="600"/>
              </a:spcAft>
              <a:buClrTx/>
              <a:buSzTx/>
              <a:buFontTx/>
              <a:buNone/>
              <a:tabLst/>
              <a:defRPr/>
            </a:pPr>
            <a:r>
              <a:rPr kumimoji="0" lang="pt-BR"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(a serem vencidos na região)</a:t>
            </a:r>
          </a:p>
          <a:p>
            <a:pPr marL="457200" marR="0" lvl="0" indent="-457200" algn="just"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Tensionamento entre objetivos do Estado de bem-estar social e os Estado fiscal.</a:t>
            </a:r>
          </a:p>
          <a:p>
            <a:pPr marL="457200" marR="0" lvl="0" indent="-457200" algn="just"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Formas de trabalho vinculadas a uma lógica de mercantilização –cuja responsabilidade recai ao próprio trabalhador.</a:t>
            </a: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Reforma Trabalhista de 2017. </a:t>
            </a: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Garantir a execução do ACESSUAS Trabalho</a:t>
            </a: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endParaRPr kumimoji="0" lang="pt-BR"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endParaRPr kumimoji="0" lang="pt-BR"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endParaRPr kumimoji="0" lang="pt-BR"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endParaRPr kumimoji="0" lang="pt-B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pt-B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3958545114"/>
      </p:ext>
    </p:extLst>
  </p:cSld>
  <p:clrMapOvr>
    <a:masterClrMapping/>
  </p:clrMapOvr>
  <p:extLst>
    <p:ext uri="{6950BFC3-D8DA-4A85-94F7-54DA5524770B}">
      <p188:commentRel xmlns:p188="http://schemas.microsoft.com/office/powerpoint/2018/8/main" r:id="rId2"/>
    </p:ext>
  </p:extLst>
</p:sld>
</file>

<file path=ppt/slides/slide4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26E95F8B-9D76-42CE-FE47-262EDFCA10C9}"/>
            </a:ext>
          </a:extLst>
        </p:cNvPr>
        <p:cNvGrpSpPr/>
        <p:nvPr/>
      </p:nvGrpSpPr>
      <p:grpSpPr>
        <a:xfrm>
          <a:off x="0" y="0"/>
          <a:ext cx="0" cy="0"/>
          <a:chOff x="0" y="0"/>
          <a:chExt cx="0" cy="0"/>
        </a:xfrm>
      </p:grpSpPr>
      <p:sp>
        <p:nvSpPr>
          <p:cNvPr id="3075" name="Retângulo 5">
            <a:extLst>
              <a:ext uri="{FF2B5EF4-FFF2-40B4-BE49-F238E27FC236}">
                <a16:creationId xmlns:a16="http://schemas.microsoft.com/office/drawing/2014/main" id="{BE9221B8-699A-22AE-48DB-3A7310154701}"/>
              </a:ext>
            </a:extLst>
          </p:cNvPr>
          <p:cNvSpPr>
            <a:spLocks noChangeArrowheads="1"/>
          </p:cNvSpPr>
          <p:nvPr/>
        </p:nvSpPr>
        <p:spPr bwMode="auto">
          <a:xfrm>
            <a:off x="330981" y="-520605"/>
            <a:ext cx="10721077" cy="1275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l" defTabSz="914400" rtl="0" eaLnBrk="1" fontAlgn="base" latinLnBrk="0" hangingPunct="1">
              <a:lnSpc>
                <a:spcPct val="107000"/>
              </a:lnSpc>
              <a:spcBef>
                <a:spcPct val="0"/>
              </a:spcBef>
              <a:spcAft>
                <a:spcPts val="800"/>
              </a:spcAft>
              <a:buClrTx/>
              <a:buSzTx/>
              <a:buFontTx/>
              <a:buNone/>
              <a:tabLst/>
              <a:defRPr/>
            </a:pPr>
            <a:endParaRPr kumimoji="0" lang="pt-BR" altLang="pt-BR" sz="32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ctr" defTabSz="914400" rtl="0" eaLnBrk="1" fontAlgn="base" latinLnBrk="0" hangingPunct="1">
              <a:lnSpc>
                <a:spcPct val="100000"/>
              </a:lnSpc>
              <a:spcBef>
                <a:spcPct val="0"/>
              </a:spcBef>
              <a:spcAft>
                <a:spcPts val="800"/>
              </a:spcAft>
              <a:buClrTx/>
              <a:buSzTx/>
              <a:buFontTx/>
              <a:buNone/>
              <a:tabLst/>
              <a:defRPr/>
            </a:pPr>
            <a:endParaRPr kumimoji="0" lang="pt-BR" altLang="pt-BR" sz="3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2" name="CaixaDeTexto 1">
            <a:extLst>
              <a:ext uri="{FF2B5EF4-FFF2-40B4-BE49-F238E27FC236}">
                <a16:creationId xmlns:a16="http://schemas.microsoft.com/office/drawing/2014/main" id="{4436A1A3-1DC1-6FAE-F75E-16208425CDD7}"/>
              </a:ext>
            </a:extLst>
          </p:cNvPr>
          <p:cNvSpPr txBox="1"/>
          <p:nvPr/>
        </p:nvSpPr>
        <p:spPr>
          <a:xfrm>
            <a:off x="1174515" y="529479"/>
            <a:ext cx="10171053" cy="8910131"/>
          </a:xfrm>
          <a:prstGeom prst="rect">
            <a:avLst/>
          </a:prstGeom>
          <a:noFill/>
        </p:spPr>
        <p:txBody>
          <a:bodyPr wrap="square" rtlCol="0">
            <a:spAutoFit/>
          </a:bodyPr>
          <a:lstStyle/>
          <a:p>
            <a:pPr marL="0" marR="0" lvl="0" indent="0" algn="l" defTabSz="914400" rtl="0" eaLnBrk="0" fontAlgn="base" latinLnBrk="0" hangingPunct="0">
              <a:lnSpc>
                <a:spcPct val="100000"/>
              </a:lnSpc>
              <a:spcBef>
                <a:spcPts val="600"/>
              </a:spcBef>
              <a:spcAft>
                <a:spcPts val="600"/>
              </a:spcAft>
              <a:buClrTx/>
              <a:buSzTx/>
              <a:buFontTx/>
              <a:buNone/>
              <a:tabLst/>
              <a:defRPr/>
            </a:pPr>
            <a:r>
              <a:rPr kumimoji="0" lang="pt-BR" sz="32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Desafios: Região Centro- Oeste</a:t>
            </a:r>
          </a:p>
          <a:p>
            <a:pPr marL="0" marR="0" lvl="0" indent="0" algn="l" defTabSz="914400" rtl="0" eaLnBrk="0" fontAlgn="base" latinLnBrk="0" hangingPunct="0">
              <a:lnSpc>
                <a:spcPct val="100000"/>
              </a:lnSpc>
              <a:spcBef>
                <a:spcPts val="600"/>
              </a:spcBef>
              <a:spcAft>
                <a:spcPts val="600"/>
              </a:spcAft>
              <a:buClrTx/>
              <a:buSzTx/>
              <a:buFontTx/>
              <a:buNone/>
              <a:tabLst/>
              <a:defRPr/>
            </a:pPr>
            <a:r>
              <a:rPr kumimoji="0" lang="pt-BR"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(a serem vencidos na região)</a:t>
            </a:r>
          </a:p>
          <a:p>
            <a:pPr marL="457200" marR="0" lvl="0" indent="-457200" algn="just"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2000" b="0" i="0" strike="noStrike" kern="1200" cap="none" spc="0" normalizeH="0" baseline="0" noProof="0" dirty="0">
                <a:ln>
                  <a:noFill/>
                </a:ln>
                <a:solidFill>
                  <a:prstClr val="black"/>
                </a:solidFill>
                <a:effectLst/>
                <a:uLnTx/>
                <a:uFillTx/>
                <a:latin typeface="Calibri" panose="020F0502020204030204" pitchFamily="34" charset="0"/>
                <a:ea typeface="+mn-ea"/>
                <a:cs typeface="+mn-cs"/>
              </a:rPr>
              <a:t>Firmar um tipo de contratação dos trabalhadores do SUAS, que sejam realizadas somente contratações por CLT ou Estatutário.</a:t>
            </a:r>
          </a:p>
          <a:p>
            <a:pPr marL="457200" marR="0" lvl="0" indent="-457200" algn="just"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2000" b="0" i="0" strike="noStrike" kern="1200" cap="none" spc="0" normalizeH="0" baseline="0" noProof="0" dirty="0">
                <a:ln>
                  <a:noFill/>
                </a:ln>
                <a:solidFill>
                  <a:prstClr val="black"/>
                </a:solidFill>
                <a:effectLst/>
                <a:uLnTx/>
                <a:uFillTx/>
                <a:latin typeface="Calibri" panose="020F0502020204030204" pitchFamily="34" charset="0"/>
                <a:ea typeface="+mn-ea"/>
                <a:cs typeface="+mn-cs"/>
              </a:rPr>
              <a:t>Formar comissão intersetorial integrada pelos CMAS e conselhos de políticas públicas e técnicos das secretarias das demais políticas públicas para construir uma agenda estratégica para o desenvolvimento de ações que propiciem a geração de trabalho, emprego e renda;</a:t>
            </a:r>
          </a:p>
          <a:p>
            <a:pPr marL="457200" marR="0" lvl="0" indent="-457200" algn="just"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2000" b="0" i="0" strike="noStrike" kern="1200" cap="none" spc="0" normalizeH="0" baseline="0" noProof="0" dirty="0">
                <a:ln>
                  <a:noFill/>
                </a:ln>
                <a:solidFill>
                  <a:prstClr val="black"/>
                </a:solidFill>
                <a:effectLst/>
                <a:uLnTx/>
                <a:uFillTx/>
                <a:latin typeface="Calibri" panose="020F0502020204030204" pitchFamily="34" charset="0"/>
                <a:ea typeface="+mn-ea"/>
                <a:cs typeface="+mn-cs"/>
              </a:rPr>
              <a:t>Reativar o grupo de trabalho de integração entre SUAS e SISAN (portaria MDS nº 168/2018;</a:t>
            </a:r>
          </a:p>
          <a:p>
            <a:pPr marL="457200" marR="0" lvl="0" indent="-457200" algn="just"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2000" b="0" i="0" strike="noStrike" kern="1200" cap="none" spc="0" normalizeH="0" baseline="0" noProof="0" dirty="0">
                <a:ln>
                  <a:noFill/>
                </a:ln>
                <a:solidFill>
                  <a:prstClr val="black"/>
                </a:solidFill>
                <a:effectLst/>
                <a:uLnTx/>
                <a:uFillTx/>
                <a:latin typeface="Calibri" panose="020F0502020204030204" pitchFamily="34" charset="0"/>
                <a:ea typeface="+mn-ea"/>
                <a:cs typeface="+mn-cs"/>
              </a:rPr>
              <a:t>Implementação do programa de aprendizagem no SUAS por meio do programa ACESSUAS TRABALHO;</a:t>
            </a:r>
          </a:p>
          <a:p>
            <a:pPr marL="457200" marR="0" lvl="0" indent="-457200" algn="just"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2000" b="0" i="0" strike="noStrike" kern="1200" cap="none" spc="0" normalizeH="0" baseline="0" noProof="0" dirty="0">
                <a:ln>
                  <a:noFill/>
                </a:ln>
                <a:solidFill>
                  <a:prstClr val="black"/>
                </a:solidFill>
                <a:effectLst/>
                <a:uLnTx/>
                <a:uFillTx/>
                <a:latin typeface="Calibri" panose="020F0502020204030204" pitchFamily="34" charset="0"/>
                <a:ea typeface="+mn-ea"/>
                <a:cs typeface="+mn-cs"/>
              </a:rPr>
              <a:t>Instalação da mesa de negociação permanente do SUAS, como pauta prioritária à carreira do SUAS, nos três níveis de governo.</a:t>
            </a:r>
          </a:p>
          <a:p>
            <a:pPr marL="457200" marR="0" lvl="0" indent="-457200" algn="just"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endParaRPr kumimoji="0" lang="pt-BR" sz="2000" b="0" i="0"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457200" marR="0" lvl="0" indent="-457200" algn="just"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endParaRPr kumimoji="0" lang="pt-BR" sz="2000" b="0" i="0"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457200" marR="0" lvl="0" indent="-457200" algn="just"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endParaRPr kumimoji="0" lang="pt-BR"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endParaRPr kumimoji="0" lang="pt-BR"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endParaRPr kumimoji="0" lang="pt-BR"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endParaRPr kumimoji="0" lang="pt-BR"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endParaRPr kumimoji="0" lang="pt-B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pt-B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91771214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075" name="Retângulo 5"/>
          <p:cNvSpPr>
            <a:spLocks noChangeArrowheads="1"/>
          </p:cNvSpPr>
          <p:nvPr/>
        </p:nvSpPr>
        <p:spPr bwMode="auto">
          <a:xfrm>
            <a:off x="330981" y="-520605"/>
            <a:ext cx="10721077" cy="1275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l" defTabSz="914400" rtl="0" eaLnBrk="1" fontAlgn="base" latinLnBrk="0" hangingPunct="1">
              <a:lnSpc>
                <a:spcPct val="107000"/>
              </a:lnSpc>
              <a:spcBef>
                <a:spcPct val="0"/>
              </a:spcBef>
              <a:spcAft>
                <a:spcPts val="800"/>
              </a:spcAft>
              <a:buClrTx/>
              <a:buSzTx/>
              <a:buFontTx/>
              <a:buNone/>
              <a:tabLst/>
              <a:defRPr/>
            </a:pPr>
            <a:endParaRPr kumimoji="0" lang="pt-BR" altLang="pt-BR" sz="32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ctr" defTabSz="914400" rtl="0" eaLnBrk="1" fontAlgn="base" latinLnBrk="0" hangingPunct="1">
              <a:lnSpc>
                <a:spcPct val="100000"/>
              </a:lnSpc>
              <a:spcBef>
                <a:spcPct val="0"/>
              </a:spcBef>
              <a:spcAft>
                <a:spcPts val="800"/>
              </a:spcAft>
              <a:buClrTx/>
              <a:buSzTx/>
              <a:buFontTx/>
              <a:buNone/>
              <a:tabLst/>
              <a:defRPr/>
            </a:pPr>
            <a:endParaRPr kumimoji="0" lang="pt-BR" altLang="pt-BR" sz="3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2" name="CaixaDeTexto 1"/>
          <p:cNvSpPr txBox="1"/>
          <p:nvPr/>
        </p:nvSpPr>
        <p:spPr>
          <a:xfrm>
            <a:off x="993657" y="388259"/>
            <a:ext cx="10867361" cy="4647426"/>
          </a:xfrm>
          <a:prstGeom prst="rect">
            <a:avLst/>
          </a:prstGeom>
          <a:noFill/>
        </p:spPr>
        <p:txBody>
          <a:bodyPr wrap="square" rtlCol="0">
            <a:spAutoFit/>
          </a:bodyPr>
          <a:lstStyle/>
          <a:p>
            <a:pPr marL="0" marR="0" lvl="0" indent="0" algn="l" defTabSz="914400" rtl="0" eaLnBrk="0" fontAlgn="base" latinLnBrk="0" hangingPunct="0">
              <a:lnSpc>
                <a:spcPct val="100000"/>
              </a:lnSpc>
              <a:spcBef>
                <a:spcPts val="600"/>
              </a:spcBef>
              <a:spcAft>
                <a:spcPts val="600"/>
              </a:spcAft>
              <a:buClrTx/>
              <a:buSzTx/>
              <a:buFontTx/>
              <a:buNone/>
              <a:tabLst/>
              <a:defRPr/>
            </a:pPr>
            <a:r>
              <a:rPr kumimoji="0" lang="pt-BR" sz="32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Potencialidades: Região Centro- Oeste</a:t>
            </a:r>
          </a:p>
          <a:p>
            <a:pPr marL="0" marR="0" lvl="0" indent="0" algn="l" defTabSz="914400" rtl="0" eaLnBrk="0" fontAlgn="base" latinLnBrk="0" hangingPunct="0">
              <a:lnSpc>
                <a:spcPct val="100000"/>
              </a:lnSpc>
              <a:spcBef>
                <a:spcPts val="600"/>
              </a:spcBef>
              <a:spcAft>
                <a:spcPts val="600"/>
              </a:spcAft>
              <a:buClrTx/>
              <a:buSzTx/>
              <a:buFontTx/>
              <a:buNone/>
              <a:tabLst/>
              <a:defRPr/>
            </a:pPr>
            <a:r>
              <a:rPr kumimoji="0" lang="pt-BR"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(possíveis caminhos a serem percorridos na região) </a:t>
            </a:r>
          </a:p>
          <a:p>
            <a:pPr marL="0" marR="0" lvl="0" indent="0" algn="l" defTabSz="914400" rtl="0" eaLnBrk="0" fontAlgn="base" latinLnBrk="0" hangingPunct="0">
              <a:lnSpc>
                <a:spcPct val="100000"/>
              </a:lnSpc>
              <a:spcBef>
                <a:spcPts val="600"/>
              </a:spcBef>
              <a:spcAft>
                <a:spcPts val="600"/>
              </a:spcAft>
              <a:buClrTx/>
              <a:buSzTx/>
              <a:buFontTx/>
              <a:buNone/>
              <a:tabLst/>
              <a:defRPr/>
            </a:pPr>
            <a:endParaRPr kumimoji="0" lang="pt-BR"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457200" marR="0" lvl="0" indent="-457200" algn="just"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Possibilidades de Investimentos na Economia Solidária, agricultura familiar, Arranjo Produtivo Local - APL e do cooperativismo. </a:t>
            </a:r>
          </a:p>
          <a:p>
            <a:pPr marL="457200" marR="0" lvl="0" indent="-457200" algn="just"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Identificar em levantamento participativo os cursos profissionalizantes que expressem de fato as demandas dos usuários por qualificação para emprega e renda. </a:t>
            </a:r>
          </a:p>
          <a:p>
            <a:pPr marL="0" marR="0" lvl="0" indent="0" algn="l" defTabSz="914400" rtl="0" eaLnBrk="0" fontAlgn="base" latinLnBrk="0" hangingPunct="0">
              <a:lnSpc>
                <a:spcPct val="100000"/>
              </a:lnSpc>
              <a:spcBef>
                <a:spcPts val="600"/>
              </a:spcBef>
              <a:spcAft>
                <a:spcPts val="600"/>
              </a:spcAft>
              <a:buClrTx/>
              <a:buSzTx/>
              <a:buFontTx/>
              <a:buNone/>
              <a:tabLst/>
              <a:defRPr/>
            </a:pPr>
            <a:r>
              <a:rPr kumimoji="0" lang="pt-B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p>
        </p:txBody>
      </p:sp>
    </p:spTree>
    <p:extLst>
      <p:ext uri="{BB962C8B-B14F-4D97-AF65-F5344CB8AC3E}">
        <p14:creationId xmlns:p14="http://schemas.microsoft.com/office/powerpoint/2010/main" val="105896884"/>
      </p:ext>
    </p:extLst>
  </p:cSld>
  <p:clrMapOvr>
    <a:masterClrMapping/>
  </p:clrMapOvr>
  <p:extLst>
    <p:ext uri="{6950BFC3-D8DA-4A85-94F7-54DA5524770B}">
      <p188:commentRel xmlns:p188="http://schemas.microsoft.com/office/powerpoint/2018/8/main" r:id="rId2"/>
    </p:ext>
  </p:extLst>
</p:sld>
</file>

<file path=ppt/slides/slide4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075" name="Retângulo 5"/>
          <p:cNvSpPr>
            <a:spLocks noChangeArrowheads="1"/>
          </p:cNvSpPr>
          <p:nvPr/>
        </p:nvSpPr>
        <p:spPr bwMode="auto">
          <a:xfrm>
            <a:off x="330981" y="-520605"/>
            <a:ext cx="10721077" cy="1275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l" defTabSz="914400" rtl="0" eaLnBrk="1" fontAlgn="base" latinLnBrk="0" hangingPunct="1">
              <a:lnSpc>
                <a:spcPct val="107000"/>
              </a:lnSpc>
              <a:spcBef>
                <a:spcPct val="0"/>
              </a:spcBef>
              <a:spcAft>
                <a:spcPts val="800"/>
              </a:spcAft>
              <a:buClrTx/>
              <a:buSzTx/>
              <a:buFontTx/>
              <a:buNone/>
              <a:tabLst/>
              <a:defRPr/>
            </a:pPr>
            <a:endParaRPr kumimoji="0" lang="pt-BR" altLang="pt-BR" sz="32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ctr" defTabSz="914400" rtl="0" eaLnBrk="1" fontAlgn="base" latinLnBrk="0" hangingPunct="1">
              <a:lnSpc>
                <a:spcPct val="100000"/>
              </a:lnSpc>
              <a:spcBef>
                <a:spcPct val="0"/>
              </a:spcBef>
              <a:spcAft>
                <a:spcPts val="800"/>
              </a:spcAft>
              <a:buClrTx/>
              <a:buSzTx/>
              <a:buFontTx/>
              <a:buNone/>
              <a:tabLst/>
              <a:defRPr/>
            </a:pPr>
            <a:endParaRPr kumimoji="0" lang="pt-BR" altLang="pt-BR" sz="3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2" name="CaixaDeTexto 1"/>
          <p:cNvSpPr txBox="1"/>
          <p:nvPr/>
        </p:nvSpPr>
        <p:spPr>
          <a:xfrm>
            <a:off x="697230" y="171450"/>
            <a:ext cx="10447375" cy="1585049"/>
          </a:xfrm>
          <a:prstGeom prst="rect">
            <a:avLst/>
          </a:prstGeom>
          <a:noFill/>
        </p:spPr>
        <p:txBody>
          <a:bodyPr wrap="square" rtlCol="0">
            <a:spAutoFit/>
          </a:bodyPr>
          <a:lstStyle/>
          <a:p>
            <a:pPr marL="0" marR="0" lvl="0" indent="0" algn="l" defTabSz="914400" rtl="0" eaLnBrk="0" fontAlgn="base" latinLnBrk="0" hangingPunct="0">
              <a:lnSpc>
                <a:spcPct val="100000"/>
              </a:lnSpc>
              <a:spcBef>
                <a:spcPts val="600"/>
              </a:spcBef>
              <a:spcAft>
                <a:spcPts val="600"/>
              </a:spcAft>
              <a:buClrTx/>
              <a:buSzTx/>
              <a:buFontTx/>
              <a:buNone/>
              <a:tabLst/>
              <a:defRPr/>
            </a:pPr>
            <a:r>
              <a:rPr lang="pt-BR" sz="2000" b="1" dirty="0"/>
              <a:t>Oficina 03 :  Política de Assistência Social e as políticas de trabalho, emprego e renda: tensões e possibilidades intersetoriais. </a:t>
            </a:r>
          </a:p>
          <a:p>
            <a:pPr marL="0" marR="0" lvl="0" indent="0" algn="l" defTabSz="914400" rtl="0" eaLnBrk="0" fontAlgn="base" latinLnBrk="0" hangingPunct="0">
              <a:lnSpc>
                <a:spcPct val="100000"/>
              </a:lnSpc>
              <a:spcBef>
                <a:spcPts val="600"/>
              </a:spcBef>
              <a:spcAft>
                <a:spcPts val="600"/>
              </a:spcAft>
              <a:buClrTx/>
              <a:buSzTx/>
              <a:buFontTx/>
              <a:buNone/>
              <a:tabLst/>
              <a:defRPr/>
            </a:pPr>
            <a:r>
              <a:rPr kumimoji="0" lang="pt-BR" sz="24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pt-B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p:txBody>
      </p:sp>
      <p:sp>
        <p:nvSpPr>
          <p:cNvPr id="5" name="CaixaDeTexto 4">
            <a:extLst>
              <a:ext uri="{FF2B5EF4-FFF2-40B4-BE49-F238E27FC236}">
                <a16:creationId xmlns:a16="http://schemas.microsoft.com/office/drawing/2014/main" id="{0DBE6522-4B07-0810-AA6B-BAA8652CE80D}"/>
              </a:ext>
            </a:extLst>
          </p:cNvPr>
          <p:cNvSpPr txBox="1"/>
          <p:nvPr/>
        </p:nvSpPr>
        <p:spPr>
          <a:xfrm>
            <a:off x="628650" y="920621"/>
            <a:ext cx="11029950" cy="4278094"/>
          </a:xfrm>
          <a:prstGeom prst="rect">
            <a:avLst/>
          </a:prstGeom>
          <a:noFill/>
        </p:spPr>
        <p:txBody>
          <a:bodyPr wrap="square">
            <a:spAutoFit/>
          </a:bodyPr>
          <a:lstStyle/>
          <a:p>
            <a:pPr marR="0" lvl="0" algn="just" defTabSz="914400" rtl="0" eaLnBrk="0" fontAlgn="base" latinLnBrk="0" hangingPunct="0">
              <a:lnSpc>
                <a:spcPct val="100000"/>
              </a:lnSpc>
              <a:spcBef>
                <a:spcPct val="0"/>
              </a:spcBef>
              <a:spcAft>
                <a:spcPct val="0"/>
              </a:spcAft>
              <a:buClrTx/>
              <a:buSzTx/>
              <a:tabLst/>
              <a:defRPr/>
            </a:pPr>
            <a:r>
              <a:rPr kumimoji="0" lang="pt-BR" sz="20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Desafios: Sul/Sudeste </a:t>
            </a:r>
          </a:p>
          <a:p>
            <a:pPr marL="285750" marR="0" lvl="0" indent="-28575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pt-BR"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Calibri"/>
                <a:ea typeface="+mn-ea"/>
                <a:cs typeface="+mn-cs"/>
              </a:rPr>
              <a:t>Ampliar o nível de participação e educação permanente na política de trabalhadores/as e de cidadãos usuários/as;</a:t>
            </a:r>
          </a:p>
          <a:p>
            <a:pPr marL="285750" marR="0" lvl="0" indent="-28575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pt-BR"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Calibri"/>
                <a:ea typeface="+mn-ea"/>
                <a:cs typeface="+mn-cs"/>
              </a:rPr>
              <a:t>Criar espaços  locais de controle social nos serviços e/ou programas e projetos;</a:t>
            </a:r>
          </a:p>
          <a:p>
            <a:pPr marL="285750" marR="0" lvl="0" indent="-28575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pt-BR"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Calibri"/>
                <a:ea typeface="+mn-ea"/>
                <a:cs typeface="+mn-cs"/>
              </a:rPr>
              <a:t> Ampliar espaços/formas de comunicação acessível (fala nos territórios ampliando a democracia participativa);</a:t>
            </a:r>
          </a:p>
          <a:p>
            <a:pPr marL="285750" marR="0" lvl="0" indent="-28575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pt-BR"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Calibri"/>
                <a:ea typeface="+mn-ea"/>
                <a:cs typeface="+mn-cs"/>
              </a:rPr>
              <a:t>Garantir a participação social via mecanismos de controle social – CMAS/CEAS/CNAS com disponibilização de mais  recursos;</a:t>
            </a:r>
          </a:p>
          <a:p>
            <a:pPr marL="285750" marR="0" lvl="0" indent="-28575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pt-BR"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Calibri"/>
                <a:ea typeface="+mn-ea"/>
                <a:cs typeface="+mn-cs"/>
              </a:rPr>
              <a:t> Defender a execução da política pública de assistência social enquanto direito socioassistencial de proteção social(serviços de   proteção social e benefícios) junto aos gestores municipais e estaduais;</a:t>
            </a:r>
          </a:p>
          <a:p>
            <a:pPr marL="285750" marR="0" lvl="0" indent="-28575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pt-BR"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Calibri"/>
                <a:ea typeface="+mn-ea"/>
                <a:cs typeface="+mn-cs"/>
              </a:rPr>
              <a:t>Ampliar o acesso à direitos sociais dos cidadãos usuários (demanda reprimida)?</a:t>
            </a:r>
          </a:p>
          <a:p>
            <a:pPr marL="285750" marR="0" lvl="0" indent="-28575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pt-BR"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Calibri"/>
                <a:ea typeface="+mn-ea"/>
                <a:cs typeface="+mn-cs"/>
              </a:rPr>
              <a:t>Que ofertas estão sendo oferecidas nos Serviços Socioassistenciais?</a:t>
            </a:r>
          </a:p>
          <a:p>
            <a:pPr marL="285750" marR="0" lvl="0" indent="-28575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pt-BR"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Calibri"/>
                <a:ea typeface="+mn-ea"/>
                <a:cs typeface="+mn-cs"/>
              </a:rPr>
              <a:t>Como a assistência social se mobiliza contra a ofensiva do mercado, que gera cortes de orçamento para serviços e  benefícios ?</a:t>
            </a:r>
          </a:p>
          <a:p>
            <a:pPr marL="285750" marR="0" lvl="0" indent="-28575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pt-BR"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Calibri"/>
                <a:ea typeface="+mn-ea"/>
                <a:cs typeface="+mn-cs"/>
              </a:rPr>
              <a:t>Como intervir no acesso ao trabalho como um direitos? </a:t>
            </a:r>
          </a:p>
          <a:p>
            <a:pPr marL="285750" marR="0" lvl="0" indent="-28575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pt-BR" i="0" u="none" strike="noStrike" kern="1200" cap="none" spc="0" normalizeH="0" baseline="0" noProof="0" dirty="0" err="1">
                <a:ln w="0"/>
                <a:solidFill>
                  <a:prstClr val="black"/>
                </a:solidFill>
                <a:effectLst>
                  <a:outerShdw blurRad="38100" dist="19050" dir="2700000" algn="tl" rotWithShape="0">
                    <a:prstClr val="black">
                      <a:alpha val="40000"/>
                    </a:prstClr>
                  </a:outerShdw>
                </a:effectLst>
                <a:uLnTx/>
                <a:uFillTx/>
                <a:latin typeface="Calibri"/>
                <a:ea typeface="+mn-ea"/>
                <a:cs typeface="+mn-cs"/>
              </a:rPr>
              <a:t>Insuficiencia</a:t>
            </a:r>
            <a:r>
              <a:rPr kumimoji="0" lang="pt-BR"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Calibri"/>
                <a:ea typeface="+mn-ea"/>
                <a:cs typeface="+mn-cs"/>
              </a:rPr>
              <a:t> na oferta de promoção da integração ao mundo do trabalho;</a:t>
            </a:r>
          </a:p>
        </p:txBody>
      </p:sp>
    </p:spTree>
    <p:extLst>
      <p:ext uri="{BB962C8B-B14F-4D97-AF65-F5344CB8AC3E}">
        <p14:creationId xmlns:p14="http://schemas.microsoft.com/office/powerpoint/2010/main" val="1273615752"/>
      </p:ext>
    </p:extLst>
  </p:cSld>
  <p:clrMapOvr>
    <a:masterClrMapping/>
  </p:clrMapOvr>
  <p:extLst>
    <p:ext uri="{6950BFC3-D8DA-4A85-94F7-54DA5524770B}">
      <p188:commentRel xmlns:p188="http://schemas.microsoft.com/office/powerpoint/2018/8/main" r:id="rId2"/>
    </p:ext>
  </p:extLst>
</p:sld>
</file>

<file path=ppt/slides/slide4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075" name="Retângulo 5"/>
          <p:cNvSpPr>
            <a:spLocks noChangeArrowheads="1"/>
          </p:cNvSpPr>
          <p:nvPr/>
        </p:nvSpPr>
        <p:spPr bwMode="auto">
          <a:xfrm>
            <a:off x="330981" y="-520605"/>
            <a:ext cx="10721077" cy="1275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l" defTabSz="914400" rtl="0" eaLnBrk="1" fontAlgn="base" latinLnBrk="0" hangingPunct="1">
              <a:lnSpc>
                <a:spcPct val="107000"/>
              </a:lnSpc>
              <a:spcBef>
                <a:spcPct val="0"/>
              </a:spcBef>
              <a:spcAft>
                <a:spcPts val="800"/>
              </a:spcAft>
              <a:buClrTx/>
              <a:buSzTx/>
              <a:buFontTx/>
              <a:buNone/>
              <a:tabLst/>
              <a:defRPr/>
            </a:pPr>
            <a:endParaRPr kumimoji="0" lang="pt-BR" altLang="pt-BR" sz="32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ctr" defTabSz="914400" rtl="0" eaLnBrk="1" fontAlgn="base" latinLnBrk="0" hangingPunct="1">
              <a:lnSpc>
                <a:spcPct val="100000"/>
              </a:lnSpc>
              <a:spcBef>
                <a:spcPct val="0"/>
              </a:spcBef>
              <a:spcAft>
                <a:spcPts val="800"/>
              </a:spcAft>
              <a:buClrTx/>
              <a:buSzTx/>
              <a:buFontTx/>
              <a:buNone/>
              <a:tabLst/>
              <a:defRPr/>
            </a:pPr>
            <a:endParaRPr kumimoji="0" lang="pt-BR" altLang="pt-BR" sz="3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2" name="CaixaDeTexto 1"/>
          <p:cNvSpPr txBox="1"/>
          <p:nvPr/>
        </p:nvSpPr>
        <p:spPr>
          <a:xfrm>
            <a:off x="525780" y="0"/>
            <a:ext cx="10367984" cy="815608"/>
          </a:xfrm>
          <a:prstGeom prst="rect">
            <a:avLst/>
          </a:prstGeom>
          <a:noFill/>
        </p:spPr>
        <p:txBody>
          <a:bodyPr wrap="square" rtlCol="0">
            <a:spAutoFit/>
          </a:bodyPr>
          <a:lstStyle/>
          <a:p>
            <a:pPr marL="0" marR="0" lvl="0" indent="0" algn="l" defTabSz="914400" rtl="0" eaLnBrk="0" fontAlgn="base" latinLnBrk="0" hangingPunct="0">
              <a:lnSpc>
                <a:spcPct val="100000"/>
              </a:lnSpc>
              <a:spcBef>
                <a:spcPts val="600"/>
              </a:spcBef>
              <a:spcAft>
                <a:spcPts val="600"/>
              </a:spcAft>
              <a:buClrTx/>
              <a:buSzTx/>
              <a:buFontTx/>
              <a:buNone/>
              <a:tabLst/>
              <a:defRPr/>
            </a:pPr>
            <a:r>
              <a:rPr kumimoji="0" lang="pt-BR" sz="24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Desafios:</a:t>
            </a:r>
            <a:r>
              <a:rPr kumimoji="0" lang="pt-BR" sz="2400" b="1" i="0" u="none" strike="noStrike" kern="12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rPr>
              <a:t> Sul/Sudeste</a:t>
            </a:r>
            <a:endParaRPr kumimoji="0" lang="pt-BR" sz="24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pt-B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p:txBody>
      </p:sp>
      <p:sp>
        <p:nvSpPr>
          <p:cNvPr id="5" name="CaixaDeTexto 4">
            <a:extLst>
              <a:ext uri="{FF2B5EF4-FFF2-40B4-BE49-F238E27FC236}">
                <a16:creationId xmlns:a16="http://schemas.microsoft.com/office/drawing/2014/main" id="{DED09F18-C500-B3B0-B633-35D4218D344F}"/>
              </a:ext>
            </a:extLst>
          </p:cNvPr>
          <p:cNvSpPr txBox="1"/>
          <p:nvPr/>
        </p:nvSpPr>
        <p:spPr>
          <a:xfrm>
            <a:off x="754380" y="582930"/>
            <a:ext cx="10801350" cy="5016758"/>
          </a:xfrm>
          <a:prstGeom prst="rect">
            <a:avLst/>
          </a:prstGeom>
          <a:noFill/>
        </p:spPr>
        <p:txBody>
          <a:bodyPr wrap="square">
            <a:spAutoFit/>
          </a:bodyPr>
          <a:lstStyle/>
          <a:p>
            <a:pPr marL="285750" marR="0" lvl="0" indent="-28575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pt-BR" sz="20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Calibri"/>
                <a:ea typeface="+mn-ea"/>
                <a:cs typeface="+mn-cs"/>
              </a:rPr>
              <a:t>Olhar as múltiplas desproteções sociais ampliando acessos;</a:t>
            </a:r>
          </a:p>
          <a:p>
            <a:pPr marL="285750" marR="0" lvl="0" indent="-28575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pt-BR" sz="20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Calibri"/>
                <a:ea typeface="+mn-ea"/>
                <a:cs typeface="+mn-cs"/>
              </a:rPr>
              <a:t>Repensar o acesso familiar quanto ao critério de composição de renda;</a:t>
            </a:r>
          </a:p>
          <a:p>
            <a:pPr marL="285750" marR="0" lvl="0" indent="-28575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pt-BR" sz="20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Calibri"/>
                <a:ea typeface="+mn-ea"/>
                <a:cs typeface="+mn-cs"/>
              </a:rPr>
              <a:t> Como contrapor a lógica fiscalizatória quando  na execução você precisa criar medidas que remetem a cada vez mais uma lógica fiscalizatória;</a:t>
            </a:r>
          </a:p>
          <a:p>
            <a:pPr marL="285750" marR="0" lvl="0" indent="-28575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pt-BR" sz="20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Calibri"/>
                <a:ea typeface="+mn-ea"/>
                <a:cs typeface="+mn-cs"/>
              </a:rPr>
              <a:t> Intersetorialidade com os demais Conselhos que tratam da questão trabalho e renda e o de economia solidaria;</a:t>
            </a:r>
          </a:p>
          <a:p>
            <a:pPr marL="285750" marR="0" lvl="0" indent="-28575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pt-BR" sz="20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Calibri"/>
                <a:ea typeface="+mn-ea"/>
                <a:cs typeface="+mn-cs"/>
              </a:rPr>
              <a:t> Ampliar a articulação de FÓRUNS de usuários/as com a perspectiva educação popular na garantia de direitos e de cidadania;</a:t>
            </a:r>
          </a:p>
          <a:p>
            <a:pPr marL="285750" marR="0" lvl="0" indent="-28575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pt-BR" sz="20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Calibri"/>
                <a:ea typeface="+mn-ea"/>
                <a:cs typeface="+mn-cs"/>
              </a:rPr>
              <a:t> Criar espaços de formação de educação popular nos serviços socioassistenciais;</a:t>
            </a:r>
          </a:p>
          <a:p>
            <a:pPr marL="285750" marR="0" lvl="0" indent="-28575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pt-BR" sz="20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Calibri"/>
                <a:ea typeface="+mn-ea"/>
                <a:cs typeface="+mn-cs"/>
              </a:rPr>
              <a:t> Intersetorialidade com os demais políticas públicas;</a:t>
            </a:r>
          </a:p>
          <a:p>
            <a:pPr marL="285750" marR="0" lvl="0" indent="-28575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pt-BR" sz="20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Calibri"/>
                <a:ea typeface="+mn-ea"/>
                <a:cs typeface="+mn-cs"/>
              </a:rPr>
              <a:t>Pensar o “trabalho” nas suas diversas formas e para qual população: mulheres, jovens, levantando as potencialidades do território principalmente envolvendo a arte e a cultura;</a:t>
            </a:r>
          </a:p>
          <a:p>
            <a:pPr marL="285750" marR="0" lvl="0" indent="-28575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pt-BR" sz="20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Calibri"/>
                <a:ea typeface="+mn-ea"/>
                <a:cs typeface="+mn-cs"/>
              </a:rPr>
              <a:t>Como se preparar para as potencialidades existentes no território para acesso ao mundo do trabalho com o recorte de gênero, raça e juventude, respeitando-se a diversidade, a pluralidade, a liberdade de crenças, realidade da população e condições de vida e trabalho;</a:t>
            </a:r>
          </a:p>
          <a:p>
            <a:pPr marL="285750" marR="0" lvl="0" indent="-28575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pt-BR" sz="20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Calibri"/>
                <a:ea typeface="+mn-ea"/>
                <a:cs typeface="+mn-cs"/>
              </a:rPr>
              <a:t> Ampliar a escuta e avaliar as potencialidades para outras ações educativas;</a:t>
            </a:r>
          </a:p>
        </p:txBody>
      </p:sp>
    </p:spTree>
    <p:extLst>
      <p:ext uri="{BB962C8B-B14F-4D97-AF65-F5344CB8AC3E}">
        <p14:creationId xmlns:p14="http://schemas.microsoft.com/office/powerpoint/2010/main" val="1721853853"/>
      </p:ext>
    </p:extLst>
  </p:cSld>
  <p:clrMapOvr>
    <a:masterClrMapping/>
  </p:clrMapOvr>
  <p:extLst>
    <p:ext uri="{6950BFC3-D8DA-4A85-94F7-54DA5524770B}">
      <p188:commentRel xmlns:p188="http://schemas.microsoft.com/office/powerpoint/2018/8/main" r:id="rId2"/>
    </p:ext>
  </p:extLst>
</p:sld>
</file>

<file path=ppt/slides/slide4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075" name="Retângulo 5"/>
          <p:cNvSpPr>
            <a:spLocks noChangeArrowheads="1"/>
          </p:cNvSpPr>
          <p:nvPr/>
        </p:nvSpPr>
        <p:spPr bwMode="auto">
          <a:xfrm>
            <a:off x="330981" y="-520605"/>
            <a:ext cx="10721077" cy="1275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l" defTabSz="914400" rtl="0" eaLnBrk="1" fontAlgn="base" latinLnBrk="0" hangingPunct="1">
              <a:lnSpc>
                <a:spcPct val="107000"/>
              </a:lnSpc>
              <a:spcBef>
                <a:spcPct val="0"/>
              </a:spcBef>
              <a:spcAft>
                <a:spcPts val="800"/>
              </a:spcAft>
              <a:buClrTx/>
              <a:buSzTx/>
              <a:buFontTx/>
              <a:buNone/>
              <a:tabLst/>
              <a:defRPr/>
            </a:pPr>
            <a:endParaRPr kumimoji="0" lang="pt-BR" altLang="pt-BR" sz="32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ctr" defTabSz="914400" rtl="0" eaLnBrk="1" fontAlgn="base" latinLnBrk="0" hangingPunct="1">
              <a:lnSpc>
                <a:spcPct val="100000"/>
              </a:lnSpc>
              <a:spcBef>
                <a:spcPct val="0"/>
              </a:spcBef>
              <a:spcAft>
                <a:spcPts val="800"/>
              </a:spcAft>
              <a:buClrTx/>
              <a:buSzTx/>
              <a:buFontTx/>
              <a:buNone/>
              <a:tabLst/>
              <a:defRPr/>
            </a:pPr>
            <a:endParaRPr kumimoji="0" lang="pt-BR" altLang="pt-BR" sz="3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2" name="CaixaDeTexto 1"/>
          <p:cNvSpPr txBox="1"/>
          <p:nvPr/>
        </p:nvSpPr>
        <p:spPr>
          <a:xfrm>
            <a:off x="605791" y="-870659"/>
            <a:ext cx="9748826" cy="2954655"/>
          </a:xfrm>
          <a:prstGeom prst="rect">
            <a:avLst/>
          </a:prstGeom>
          <a:noFill/>
        </p:spPr>
        <p:txBody>
          <a:bodyPr wrap="square" rtlCol="0">
            <a:spAutoFit/>
          </a:bodyPr>
          <a:lstStyle/>
          <a:p>
            <a:pPr marL="0" marR="0" lvl="0" indent="0" algn="l" defTabSz="914400" rtl="0" eaLnBrk="0" fontAlgn="base" latinLnBrk="0" hangingPunct="0">
              <a:lnSpc>
                <a:spcPct val="100000"/>
              </a:lnSpc>
              <a:spcBef>
                <a:spcPts val="600"/>
              </a:spcBef>
              <a:spcAft>
                <a:spcPts val="600"/>
              </a:spcAft>
              <a:buClrTx/>
              <a:buSzTx/>
              <a:buFontTx/>
              <a:buNone/>
              <a:tabLst/>
              <a:defRPr/>
            </a:pPr>
            <a:endParaRPr kumimoji="0" lang="pt-BR" sz="24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l" defTabSz="914400" rtl="0" eaLnBrk="0" fontAlgn="base" latinLnBrk="0" hangingPunct="0">
              <a:lnSpc>
                <a:spcPct val="100000"/>
              </a:lnSpc>
              <a:spcBef>
                <a:spcPts val="600"/>
              </a:spcBef>
              <a:spcAft>
                <a:spcPts val="600"/>
              </a:spcAft>
              <a:buClrTx/>
              <a:buSzTx/>
              <a:buFontTx/>
              <a:buNone/>
              <a:tabLst/>
              <a:defRPr/>
            </a:pPr>
            <a:endParaRPr kumimoji="0" lang="pt-BR" sz="24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l" defTabSz="914400" rtl="0" eaLnBrk="0" fontAlgn="base" latinLnBrk="0" hangingPunct="0">
              <a:lnSpc>
                <a:spcPct val="100000"/>
              </a:lnSpc>
              <a:spcBef>
                <a:spcPts val="600"/>
              </a:spcBef>
              <a:spcAft>
                <a:spcPts val="600"/>
              </a:spcAft>
              <a:buClrTx/>
              <a:buSzTx/>
              <a:buFontTx/>
              <a:buNone/>
              <a:tabLst/>
              <a:defRPr/>
            </a:pPr>
            <a:r>
              <a:rPr kumimoji="0" lang="pt-BR" sz="24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Potencialidades:</a:t>
            </a:r>
            <a:r>
              <a:rPr kumimoji="0" lang="pt-BR" sz="2400" b="1" i="0" u="none" strike="noStrike" kern="12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rPr>
              <a:t> Sul/Sudeste</a:t>
            </a:r>
            <a:endParaRPr kumimoji="0" lang="pt-BR" sz="24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endParaRPr kumimoji="0" lang="pt-BR" sz="1800" b="0" i="0" u="none" strike="noStrike" kern="12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endParaRP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endParaRPr kumimoji="0" lang="pt-BR"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l" defTabSz="914400" rtl="0" eaLnBrk="0" fontAlgn="base" latinLnBrk="0" hangingPunct="0">
              <a:lnSpc>
                <a:spcPct val="100000"/>
              </a:lnSpc>
              <a:spcBef>
                <a:spcPts val="600"/>
              </a:spcBef>
              <a:spcAft>
                <a:spcPts val="600"/>
              </a:spcAft>
              <a:buClrTx/>
              <a:buSzTx/>
              <a:buFontTx/>
              <a:buNone/>
              <a:tabLst/>
              <a:defRPr/>
            </a:pPr>
            <a:r>
              <a:rPr kumimoji="0" lang="pt-B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p>
        </p:txBody>
      </p:sp>
      <p:sp>
        <p:nvSpPr>
          <p:cNvPr id="5" name="CaixaDeTexto 4">
            <a:extLst>
              <a:ext uri="{FF2B5EF4-FFF2-40B4-BE49-F238E27FC236}">
                <a16:creationId xmlns:a16="http://schemas.microsoft.com/office/drawing/2014/main" id="{B73F10F9-E31F-1203-6967-965BF7F23FA7}"/>
              </a:ext>
            </a:extLst>
          </p:cNvPr>
          <p:cNvSpPr txBox="1"/>
          <p:nvPr/>
        </p:nvSpPr>
        <p:spPr>
          <a:xfrm>
            <a:off x="330981" y="871002"/>
            <a:ext cx="11255228" cy="3477875"/>
          </a:xfrm>
          <a:prstGeom prst="rect">
            <a:avLst/>
          </a:prstGeom>
          <a:noFill/>
        </p:spPr>
        <p:txBody>
          <a:bodyPr wrap="square">
            <a:spAutoFit/>
          </a:bodyPr>
          <a:lstStyle/>
          <a:p>
            <a:pPr marL="285750" marR="0" lvl="0" indent="-28575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pt-BR" sz="2000" i="0" u="none" strike="noStrike" kern="1200" cap="none" spc="0" normalizeH="0" baseline="0" noProof="0" dirty="0">
                <a:ln>
                  <a:noFill/>
                </a:ln>
                <a:solidFill>
                  <a:prstClr val="black"/>
                </a:solidFill>
                <a:effectLst/>
                <a:uLnTx/>
                <a:uFillTx/>
                <a:latin typeface="Calibri"/>
                <a:ea typeface="+mn-ea"/>
                <a:cs typeface="+mn-cs"/>
              </a:rPr>
              <a:t>Força do Povo Brasileiro na resistência e na luta por direitos;</a:t>
            </a:r>
          </a:p>
          <a:p>
            <a:pPr marL="285750" marR="0" lvl="0" indent="-28575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pt-BR" sz="2000" i="0" u="none" strike="noStrike" kern="1200" cap="none" spc="0" normalizeH="0" baseline="0" noProof="0" dirty="0">
                <a:ln>
                  <a:noFill/>
                </a:ln>
                <a:solidFill>
                  <a:prstClr val="black"/>
                </a:solidFill>
                <a:effectLst/>
                <a:uLnTx/>
                <a:uFillTx/>
                <a:latin typeface="Calibri"/>
                <a:ea typeface="+mn-ea"/>
                <a:cs typeface="+mn-cs"/>
              </a:rPr>
              <a:t>Capacidade de mobilização e de articulação; </a:t>
            </a:r>
          </a:p>
          <a:p>
            <a:pPr marL="285750" marR="0" lvl="0" indent="-28575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pt-BR" sz="2000" i="0" u="none" strike="noStrike" kern="1200" cap="none" spc="0" normalizeH="0" baseline="0" noProof="0" dirty="0">
                <a:ln>
                  <a:noFill/>
                </a:ln>
                <a:solidFill>
                  <a:prstClr val="black"/>
                </a:solidFill>
                <a:effectLst/>
                <a:uLnTx/>
                <a:uFillTx/>
                <a:latin typeface="Calibri"/>
                <a:ea typeface="+mn-ea"/>
                <a:cs typeface="+mn-cs"/>
              </a:rPr>
              <a:t>Intersetorialidade no território;</a:t>
            </a:r>
          </a:p>
          <a:p>
            <a:pPr marL="285750" marR="0" lvl="0" indent="-28575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pt-BR" sz="2000" i="0" u="none" strike="noStrike" kern="1200" cap="none" spc="0" normalizeH="0" baseline="0" noProof="0" dirty="0">
                <a:ln>
                  <a:noFill/>
                </a:ln>
                <a:solidFill>
                  <a:prstClr val="black"/>
                </a:solidFill>
                <a:effectLst/>
                <a:uLnTx/>
                <a:uFillTx/>
                <a:latin typeface="Calibri"/>
                <a:ea typeface="+mn-ea"/>
                <a:cs typeface="+mn-cs"/>
              </a:rPr>
              <a:t>Modelo do  </a:t>
            </a:r>
            <a:r>
              <a:rPr kumimoji="0" lang="pt-BR" sz="2000" i="0" u="none" strike="noStrike" kern="1200" cap="none" spc="0" normalizeH="0" baseline="0" noProof="0" dirty="0" err="1">
                <a:ln>
                  <a:noFill/>
                </a:ln>
                <a:solidFill>
                  <a:prstClr val="black"/>
                </a:solidFill>
                <a:effectLst/>
                <a:uLnTx/>
                <a:uFillTx/>
                <a:latin typeface="Calibri"/>
                <a:ea typeface="+mn-ea"/>
                <a:cs typeface="+mn-cs"/>
              </a:rPr>
              <a:t>AceSUAS</a:t>
            </a:r>
            <a:r>
              <a:rPr kumimoji="0" lang="pt-BR" sz="2000" i="0" u="none" strike="noStrike" kern="1200" cap="none" spc="0" normalizeH="0" baseline="0" noProof="0" dirty="0">
                <a:ln>
                  <a:noFill/>
                </a:ln>
                <a:solidFill>
                  <a:prstClr val="black"/>
                </a:solidFill>
                <a:effectLst/>
                <a:uLnTx/>
                <a:uFillTx/>
                <a:latin typeface="Calibri"/>
                <a:ea typeface="+mn-ea"/>
                <a:cs typeface="+mn-cs"/>
              </a:rPr>
              <a:t> trabalho;</a:t>
            </a:r>
          </a:p>
          <a:p>
            <a:pPr marL="285750" marR="0" lvl="0" indent="-28575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pt-BR" sz="2000" i="0" u="none" strike="noStrike" kern="1200" cap="none" spc="0" normalizeH="0" baseline="0" noProof="0" dirty="0">
                <a:ln>
                  <a:noFill/>
                </a:ln>
                <a:solidFill>
                  <a:prstClr val="black"/>
                </a:solidFill>
                <a:effectLst/>
                <a:uLnTx/>
                <a:uFillTx/>
                <a:latin typeface="Calibri"/>
                <a:ea typeface="+mn-ea"/>
                <a:cs typeface="+mn-cs"/>
              </a:rPr>
              <a:t>Reafirmar o nosso desenho de acesso a RENDA por meio do BPC e Bolsa Família como formas de  garantir renda e complementa a renda familiar,  gerando desenvolvendo da  economia local; </a:t>
            </a:r>
          </a:p>
          <a:p>
            <a:pPr marL="285750" marR="0" lvl="0" indent="-28575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pt-BR" sz="2000" i="0" u="none" strike="noStrike" kern="1200" cap="none" spc="0" normalizeH="0" baseline="0" noProof="0" dirty="0">
                <a:ln>
                  <a:noFill/>
                </a:ln>
                <a:solidFill>
                  <a:prstClr val="black"/>
                </a:solidFill>
                <a:effectLst/>
                <a:uLnTx/>
                <a:uFillTx/>
                <a:latin typeface="Calibri"/>
                <a:ea typeface="+mn-ea"/>
                <a:cs typeface="+mn-cs"/>
              </a:rPr>
              <a:t>Capacidade de ser uma politica mobilizadora e de desvelar as realidades e vocalizar acesso a direitos;</a:t>
            </a:r>
          </a:p>
          <a:p>
            <a:pPr marL="285750" marR="0" lvl="0" indent="-28575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pt-BR" sz="2000" i="0" u="none" strike="noStrike" kern="1200" cap="none" spc="0" normalizeH="0" baseline="0" noProof="0" dirty="0">
                <a:ln>
                  <a:noFill/>
                </a:ln>
                <a:solidFill>
                  <a:prstClr val="black"/>
                </a:solidFill>
                <a:effectLst/>
                <a:uLnTx/>
                <a:uFillTx/>
                <a:latin typeface="Calibri"/>
                <a:ea typeface="+mn-ea"/>
                <a:cs typeface="+mn-cs"/>
              </a:rPr>
              <a:t>O </a:t>
            </a:r>
            <a:r>
              <a:rPr kumimoji="0" lang="pt-BR" sz="2000" i="0" u="none" strike="noStrike" kern="1200" cap="none" spc="0" normalizeH="0" baseline="0" noProof="0" dirty="0" err="1">
                <a:ln>
                  <a:noFill/>
                </a:ln>
                <a:solidFill>
                  <a:prstClr val="black"/>
                </a:solidFill>
                <a:effectLst/>
                <a:uLnTx/>
                <a:uFillTx/>
                <a:latin typeface="Calibri"/>
                <a:ea typeface="+mn-ea"/>
                <a:cs typeface="+mn-cs"/>
              </a:rPr>
              <a:t>CadUnico</a:t>
            </a:r>
            <a:r>
              <a:rPr kumimoji="0" lang="pt-BR" sz="2000" i="0" u="none" strike="noStrike" kern="1200" cap="none" spc="0" normalizeH="0" baseline="0" noProof="0" dirty="0">
                <a:ln>
                  <a:noFill/>
                </a:ln>
                <a:solidFill>
                  <a:prstClr val="black"/>
                </a:solidFill>
                <a:effectLst/>
                <a:uLnTx/>
                <a:uFillTx/>
                <a:latin typeface="Calibri"/>
                <a:ea typeface="+mn-ea"/>
                <a:cs typeface="+mn-cs"/>
              </a:rPr>
              <a:t> e da vigilância socioassistencial  tem a capacidade de demonstrar a desproteção social na relação do mundo do trabalho;</a:t>
            </a:r>
          </a:p>
          <a:p>
            <a:pPr marL="285750" marR="0" lvl="0" indent="-28575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pt-BR" sz="2000" i="0" u="none" strike="noStrike" kern="1200" cap="none" spc="0" normalizeH="0" baseline="0" noProof="0" dirty="0">
                <a:ln>
                  <a:noFill/>
                </a:ln>
                <a:solidFill>
                  <a:prstClr val="black"/>
                </a:solidFill>
                <a:effectLst/>
                <a:uLnTx/>
                <a:uFillTx/>
                <a:latin typeface="Calibri"/>
                <a:ea typeface="+mn-ea"/>
                <a:cs typeface="+mn-cs"/>
              </a:rPr>
              <a:t>Como também as potencialidades dos territórios para o mundo  do trabalho e para o desenvolvimento das economias locais </a:t>
            </a:r>
            <a:r>
              <a:rPr kumimoji="0" lang="pt-BR" sz="2000" i="0" u="none" strike="noStrike" kern="1200" cap="none" spc="0" normalizeH="0" baseline="0" noProof="0" dirty="0">
                <a:ln>
                  <a:noFill/>
                </a:ln>
                <a:solidFill>
                  <a:prstClr val="white"/>
                </a:solidFill>
                <a:effectLst/>
                <a:uLnTx/>
                <a:uFillTx/>
                <a:latin typeface="Calibri"/>
                <a:ea typeface="+mn-ea"/>
                <a:cs typeface="+mn-cs"/>
              </a:rPr>
              <a:t>;</a:t>
            </a:r>
          </a:p>
        </p:txBody>
      </p:sp>
    </p:spTree>
    <p:extLst>
      <p:ext uri="{BB962C8B-B14F-4D97-AF65-F5344CB8AC3E}">
        <p14:creationId xmlns:p14="http://schemas.microsoft.com/office/powerpoint/2010/main" val="2735609764"/>
      </p:ext>
    </p:extLst>
  </p:cSld>
  <p:clrMapOvr>
    <a:masterClrMapping/>
  </p:clrMapOvr>
  <p:extLst>
    <p:ext uri="{6950BFC3-D8DA-4A85-94F7-54DA5524770B}">
      <p188:commentRel xmlns:p188="http://schemas.microsoft.com/office/powerpoint/2018/8/main" r:id="rId2"/>
    </p:ext>
  </p:extLst>
</p:sld>
</file>

<file path=ppt/slides/slide4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9ED1659F-A675-31B0-1A18-35BDC588808A}"/>
            </a:ext>
          </a:extLst>
        </p:cNvPr>
        <p:cNvGrpSpPr/>
        <p:nvPr/>
      </p:nvGrpSpPr>
      <p:grpSpPr>
        <a:xfrm>
          <a:off x="0" y="0"/>
          <a:ext cx="0" cy="0"/>
          <a:chOff x="0" y="0"/>
          <a:chExt cx="0" cy="0"/>
        </a:xfrm>
      </p:grpSpPr>
      <p:sp>
        <p:nvSpPr>
          <p:cNvPr id="3075" name="Retângulo 5">
            <a:extLst>
              <a:ext uri="{FF2B5EF4-FFF2-40B4-BE49-F238E27FC236}">
                <a16:creationId xmlns:a16="http://schemas.microsoft.com/office/drawing/2014/main" id="{A1B4DB1B-822E-C23F-A091-6DC7D6EB1669}"/>
              </a:ext>
            </a:extLst>
          </p:cNvPr>
          <p:cNvSpPr>
            <a:spLocks noChangeArrowheads="1"/>
          </p:cNvSpPr>
          <p:nvPr/>
        </p:nvSpPr>
        <p:spPr bwMode="auto">
          <a:xfrm>
            <a:off x="330981" y="-520605"/>
            <a:ext cx="10721077" cy="1275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l" defTabSz="914400" rtl="0" eaLnBrk="1" fontAlgn="base" latinLnBrk="0" hangingPunct="1">
              <a:lnSpc>
                <a:spcPct val="107000"/>
              </a:lnSpc>
              <a:spcBef>
                <a:spcPct val="0"/>
              </a:spcBef>
              <a:spcAft>
                <a:spcPts val="800"/>
              </a:spcAft>
              <a:buClrTx/>
              <a:buSzTx/>
              <a:buFontTx/>
              <a:buNone/>
              <a:tabLst/>
              <a:defRPr/>
            </a:pPr>
            <a:endParaRPr kumimoji="0" lang="pt-BR" altLang="pt-BR" sz="32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ctr" defTabSz="914400" rtl="0" eaLnBrk="1" fontAlgn="base" latinLnBrk="0" hangingPunct="1">
              <a:lnSpc>
                <a:spcPct val="100000"/>
              </a:lnSpc>
              <a:spcBef>
                <a:spcPct val="0"/>
              </a:spcBef>
              <a:spcAft>
                <a:spcPts val="800"/>
              </a:spcAft>
              <a:buClrTx/>
              <a:buSzTx/>
              <a:buFontTx/>
              <a:buNone/>
              <a:tabLst/>
              <a:defRPr/>
            </a:pPr>
            <a:endParaRPr kumimoji="0" lang="pt-BR" altLang="pt-BR" sz="3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2" name="CaixaDeTexto 1">
            <a:extLst>
              <a:ext uri="{FF2B5EF4-FFF2-40B4-BE49-F238E27FC236}">
                <a16:creationId xmlns:a16="http://schemas.microsoft.com/office/drawing/2014/main" id="{5B29175F-438A-E526-4A74-044641F412FA}"/>
              </a:ext>
            </a:extLst>
          </p:cNvPr>
          <p:cNvSpPr txBox="1"/>
          <p:nvPr/>
        </p:nvSpPr>
        <p:spPr>
          <a:xfrm>
            <a:off x="993658" y="388259"/>
            <a:ext cx="9832622" cy="1928861"/>
          </a:xfrm>
          <a:prstGeom prst="rect">
            <a:avLst/>
          </a:prstGeom>
          <a:noFill/>
        </p:spPr>
        <p:txBody>
          <a:bodyPr wrap="square" rtlCol="0">
            <a:spAutoFit/>
          </a:bodyPr>
          <a:lstStyle/>
          <a:p>
            <a:pPr marL="0" marR="0" lvl="0" indent="0" algn="l" defTabSz="914400" rtl="0" eaLnBrk="0" fontAlgn="base" latinLnBrk="0" hangingPunct="0">
              <a:lnSpc>
                <a:spcPct val="100000"/>
              </a:lnSpc>
              <a:spcBef>
                <a:spcPts val="600"/>
              </a:spcBef>
              <a:spcAft>
                <a:spcPts val="600"/>
              </a:spcAft>
              <a:buClrTx/>
              <a:buSzTx/>
              <a:buFontTx/>
              <a:buNone/>
              <a:tabLst/>
              <a:defRPr/>
            </a:pPr>
            <a:r>
              <a:rPr kumimoji="0" lang="pt-BR" sz="3200" b="1" i="0" u="none" strike="noStrike" kern="12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rPr>
              <a:t>Sugestões de encaminhamentos</a:t>
            </a:r>
            <a:r>
              <a:rPr kumimoji="0" lang="pt-BR" sz="3200" b="0" i="0" u="none" strike="noStrike" kern="12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rPr>
              <a:t>:</a:t>
            </a:r>
            <a:r>
              <a:rPr kumimoji="0" lang="pt-BR" sz="3200" b="1" i="0" u="none" strike="noStrike" kern="12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rPr>
              <a:t> Sul/Sudeste</a:t>
            </a:r>
            <a:endParaRPr kumimoji="0" lang="pt-BR" sz="3200" b="0" i="0" u="none" strike="noStrike" kern="12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endParaRPr>
          </a:p>
          <a:p>
            <a:pPr marL="0" marR="0" lvl="0" indent="0" algn="just" defTabSz="914400" rtl="0" eaLnBrk="0" fontAlgn="base" latinLnBrk="0" hangingPunct="0">
              <a:lnSpc>
                <a:spcPct val="107000"/>
              </a:lnSpc>
              <a:spcBef>
                <a:spcPct val="0"/>
              </a:spcBef>
              <a:spcAft>
                <a:spcPts val="800"/>
              </a:spcAft>
              <a:buClrTx/>
              <a:buSzTx/>
              <a:buFontTx/>
              <a:buNone/>
              <a:tabLst>
                <a:tab pos="457200" algn="l"/>
              </a:tabLst>
              <a:defRPr/>
            </a:pPr>
            <a:endParaRPr kumimoji="0" lang="pt-BR" sz="1800" b="0" i="0" u="none" strike="noStrike" kern="12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endParaRPr>
          </a:p>
          <a:p>
            <a:pPr marL="342900" marR="0" lvl="0" indent="-342900" algn="just" defTabSz="914400" rtl="0" eaLnBrk="0" fontAlgn="base" latinLnBrk="0" hangingPunct="0">
              <a:lnSpc>
                <a:spcPct val="107000"/>
              </a:lnSpc>
              <a:spcBef>
                <a:spcPct val="0"/>
              </a:spcBef>
              <a:spcAft>
                <a:spcPts val="800"/>
              </a:spcAft>
              <a:buClrTx/>
              <a:buSzTx/>
              <a:buFont typeface="+mj-lt"/>
              <a:buAutoNum type="arabicPeriod"/>
              <a:tabLst>
                <a:tab pos="457200" algn="l"/>
              </a:tabLst>
              <a:defRPr/>
            </a:pPr>
            <a:endParaRPr kumimoji="0" lang="pt-BR" sz="2500" b="0" i="0" u="none" strike="noStrike" kern="12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endParaRPr>
          </a:p>
          <a:p>
            <a:pPr marL="0" marR="0" lvl="0" indent="0" algn="l" defTabSz="914400" rtl="0" eaLnBrk="0" fontAlgn="base" latinLnBrk="0" hangingPunct="0">
              <a:lnSpc>
                <a:spcPct val="100000"/>
              </a:lnSpc>
              <a:spcBef>
                <a:spcPts val="600"/>
              </a:spcBef>
              <a:spcAft>
                <a:spcPts val="600"/>
              </a:spcAft>
              <a:buClrTx/>
              <a:buSzTx/>
              <a:buFontTx/>
              <a:buNone/>
              <a:tabLst/>
              <a:defRPr/>
            </a:pPr>
            <a:r>
              <a:rPr kumimoji="0" lang="pt-B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p>
        </p:txBody>
      </p:sp>
      <p:sp>
        <p:nvSpPr>
          <p:cNvPr id="7" name="CaixaDeTexto 6">
            <a:extLst>
              <a:ext uri="{FF2B5EF4-FFF2-40B4-BE49-F238E27FC236}">
                <a16:creationId xmlns:a16="http://schemas.microsoft.com/office/drawing/2014/main" id="{10AB4AE7-C626-9D7E-3550-8C474684E09D}"/>
              </a:ext>
            </a:extLst>
          </p:cNvPr>
          <p:cNvSpPr txBox="1"/>
          <p:nvPr/>
        </p:nvSpPr>
        <p:spPr>
          <a:xfrm>
            <a:off x="605789" y="1352688"/>
            <a:ext cx="10721077" cy="4154984"/>
          </a:xfrm>
          <a:prstGeom prst="rect">
            <a:avLst/>
          </a:prstGeom>
          <a:noFill/>
        </p:spPr>
        <p:txBody>
          <a:bodyPr wrap="square">
            <a:spAutoFit/>
          </a:bodyPr>
          <a:lstStyle/>
          <a:p>
            <a:pPr marL="285750" marR="0" lvl="0" indent="-28575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pt-BR" sz="2400" b="0" i="0" u="none" strike="noStrike" kern="1200" cap="none" spc="0" normalizeH="0" baseline="0" noProof="0" dirty="0">
                <a:ln>
                  <a:noFill/>
                </a:ln>
                <a:solidFill>
                  <a:prstClr val="black"/>
                </a:solidFill>
                <a:effectLst/>
                <a:uLnTx/>
                <a:uFillTx/>
                <a:latin typeface="Calibri"/>
                <a:ea typeface="+mn-ea"/>
                <a:cs typeface="+mn-cs"/>
              </a:rPr>
              <a:t>No contexto de ajuste e arcabouço fiscal onde o governo brasileiro, pressionado pelo mercado apresenta uma medida de maior austeridade no âmbito dos benefícios e das políticas sociais, precisamos organizar a resistência sobre isso. </a:t>
            </a:r>
          </a:p>
          <a:p>
            <a:pPr marL="285750" marR="0" lvl="0" indent="-28575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pt-BR" sz="2400" b="0" i="0" u="none" strike="noStrike" kern="1200" cap="none" spc="0" normalizeH="0" baseline="0" noProof="0" dirty="0">
                <a:ln>
                  <a:noFill/>
                </a:ln>
                <a:solidFill>
                  <a:prstClr val="black"/>
                </a:solidFill>
                <a:effectLst/>
                <a:uLnTx/>
                <a:uFillTx/>
                <a:latin typeface="Calibri"/>
                <a:ea typeface="+mn-ea"/>
                <a:cs typeface="+mn-cs"/>
              </a:rPr>
              <a:t>Pedimos que o CNAS se debruce na formulação de propostas na relação entre assistência social, trabalho e renda.</a:t>
            </a:r>
          </a:p>
          <a:p>
            <a:pPr marL="285750" marR="0" lvl="0" indent="-28575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pt-BR" sz="2400" b="0" i="0" u="none" strike="noStrike" kern="1200" cap="none" spc="0" normalizeH="0" baseline="0" noProof="0" dirty="0">
                <a:ln>
                  <a:noFill/>
                </a:ln>
                <a:solidFill>
                  <a:prstClr val="black"/>
                </a:solidFill>
                <a:effectLst/>
                <a:uLnTx/>
                <a:uFillTx/>
                <a:latin typeface="Calibri"/>
                <a:ea typeface="+mn-ea"/>
                <a:cs typeface="+mn-cs"/>
              </a:rPr>
              <a:t>Reafirmar nosso lugar na defesa dessa política pública enquanto um direito social e não como uma política que seja somente intermediaria no acesso ao trabalho.</a:t>
            </a:r>
          </a:p>
          <a:p>
            <a:pPr marL="285750" marR="0" lvl="0" indent="-28575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pt-BR" sz="2400" b="0" i="0" u="none" strike="noStrike" kern="1200" cap="none" spc="0" normalizeH="0" baseline="0" noProof="0" dirty="0">
                <a:ln>
                  <a:noFill/>
                </a:ln>
                <a:solidFill>
                  <a:prstClr val="black"/>
                </a:solidFill>
                <a:effectLst/>
                <a:uLnTx/>
                <a:uFillTx/>
                <a:latin typeface="Calibri"/>
                <a:ea typeface="+mn-ea"/>
                <a:cs typeface="+mn-cs"/>
              </a:rPr>
              <a:t>Ampliar o conhecimento enquanto garantia de direitos de qual trabalho estamos falando? E Como organizamos a Educação Popular para o trabalho, na perspectiva de ampliando direitos e não submissão as péssimas condições salarias e de trabalho</a:t>
            </a:r>
            <a:r>
              <a:rPr kumimoji="0" lang="pt-BR" sz="2400" b="0" i="0" u="none" strike="noStrike" kern="1200" cap="none" spc="0" normalizeH="0" baseline="0" noProof="0" dirty="0">
                <a:ln>
                  <a:noFill/>
                </a:ln>
                <a:solidFill>
                  <a:prstClr val="white"/>
                </a:solidFill>
                <a:effectLst/>
                <a:uLnTx/>
                <a:uFillTx/>
                <a:latin typeface="Calibri"/>
                <a:ea typeface="+mn-ea"/>
                <a:cs typeface="+mn-cs"/>
              </a:rPr>
              <a:t>.</a:t>
            </a:r>
          </a:p>
        </p:txBody>
      </p:sp>
    </p:spTree>
    <p:extLst>
      <p:ext uri="{BB962C8B-B14F-4D97-AF65-F5344CB8AC3E}">
        <p14:creationId xmlns:p14="http://schemas.microsoft.com/office/powerpoint/2010/main" val="126024825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9ED1659F-A675-31B0-1A18-35BDC588808A}"/>
            </a:ext>
          </a:extLst>
        </p:cNvPr>
        <p:cNvGrpSpPr/>
        <p:nvPr/>
      </p:nvGrpSpPr>
      <p:grpSpPr>
        <a:xfrm>
          <a:off x="0" y="0"/>
          <a:ext cx="0" cy="0"/>
          <a:chOff x="0" y="0"/>
          <a:chExt cx="0" cy="0"/>
        </a:xfrm>
      </p:grpSpPr>
      <p:sp>
        <p:nvSpPr>
          <p:cNvPr id="3075" name="Retângulo 5">
            <a:extLst>
              <a:ext uri="{FF2B5EF4-FFF2-40B4-BE49-F238E27FC236}">
                <a16:creationId xmlns:a16="http://schemas.microsoft.com/office/drawing/2014/main" id="{A1B4DB1B-822E-C23F-A091-6DC7D6EB1669}"/>
              </a:ext>
            </a:extLst>
          </p:cNvPr>
          <p:cNvSpPr>
            <a:spLocks noChangeArrowheads="1"/>
          </p:cNvSpPr>
          <p:nvPr/>
        </p:nvSpPr>
        <p:spPr bwMode="auto">
          <a:xfrm>
            <a:off x="330981" y="-520605"/>
            <a:ext cx="10721077" cy="1275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l" defTabSz="914400" rtl="0" eaLnBrk="1" fontAlgn="base" latinLnBrk="0" hangingPunct="1">
              <a:lnSpc>
                <a:spcPct val="107000"/>
              </a:lnSpc>
              <a:spcBef>
                <a:spcPct val="0"/>
              </a:spcBef>
              <a:spcAft>
                <a:spcPts val="800"/>
              </a:spcAft>
              <a:buClrTx/>
              <a:buSzTx/>
              <a:buFontTx/>
              <a:buNone/>
              <a:tabLst/>
              <a:defRPr/>
            </a:pPr>
            <a:endParaRPr kumimoji="0" lang="pt-BR" altLang="pt-BR" sz="32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ctr" defTabSz="914400" rtl="0" eaLnBrk="1" fontAlgn="base" latinLnBrk="0" hangingPunct="1">
              <a:lnSpc>
                <a:spcPct val="100000"/>
              </a:lnSpc>
              <a:spcBef>
                <a:spcPct val="0"/>
              </a:spcBef>
              <a:spcAft>
                <a:spcPts val="800"/>
              </a:spcAft>
              <a:buClrTx/>
              <a:buSzTx/>
              <a:buFontTx/>
              <a:buNone/>
              <a:tabLst/>
              <a:defRPr/>
            </a:pPr>
            <a:endParaRPr kumimoji="0" lang="pt-BR" altLang="pt-BR" sz="3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2" name="CaixaDeTexto 1">
            <a:extLst>
              <a:ext uri="{FF2B5EF4-FFF2-40B4-BE49-F238E27FC236}">
                <a16:creationId xmlns:a16="http://schemas.microsoft.com/office/drawing/2014/main" id="{5B29175F-438A-E526-4A74-044641F412FA}"/>
              </a:ext>
            </a:extLst>
          </p:cNvPr>
          <p:cNvSpPr txBox="1"/>
          <p:nvPr/>
        </p:nvSpPr>
        <p:spPr>
          <a:xfrm>
            <a:off x="571255" y="251461"/>
            <a:ext cx="9269975" cy="1853456"/>
          </a:xfrm>
          <a:prstGeom prst="rect">
            <a:avLst/>
          </a:prstGeom>
          <a:noFill/>
        </p:spPr>
        <p:txBody>
          <a:bodyPr wrap="square" rtlCol="0">
            <a:spAutoFit/>
          </a:bodyPr>
          <a:lstStyle/>
          <a:p>
            <a:pPr marL="0" marR="0" lvl="0" indent="0" algn="just" defTabSz="914400" rtl="0" eaLnBrk="0" fontAlgn="base" latinLnBrk="0" hangingPunct="0">
              <a:lnSpc>
                <a:spcPct val="107000"/>
              </a:lnSpc>
              <a:spcBef>
                <a:spcPct val="0"/>
              </a:spcBef>
              <a:spcAft>
                <a:spcPts val="800"/>
              </a:spcAft>
              <a:buClrTx/>
              <a:buSzTx/>
              <a:buFontTx/>
              <a:buNone/>
              <a:tabLst>
                <a:tab pos="457200" algn="l"/>
              </a:tabLst>
              <a:defRPr/>
            </a:pPr>
            <a:r>
              <a:rPr lang="pt-BR" sz="2400" b="1" dirty="0">
                <a:latin typeface="+mn-lt"/>
              </a:rPr>
              <a:t>Oficina 4: Política de Assistência Social e as políticas de trabalho, emprego e renda: tensões e possibilidades intersetoriais. </a:t>
            </a:r>
            <a:endParaRPr kumimoji="0" lang="pt-BR" sz="2400" b="1" i="0" u="none" strike="noStrike" kern="1200" cap="none" spc="0" normalizeH="0" baseline="0" noProof="0" dirty="0">
              <a:ln>
                <a:noFill/>
              </a:ln>
              <a:solidFill>
                <a:prstClr val="black"/>
              </a:solidFill>
              <a:effectLst/>
              <a:uLnTx/>
              <a:uFillTx/>
              <a:latin typeface="+mn-lt"/>
              <a:ea typeface="Aptos" panose="020B0004020202020204" pitchFamily="34" charset="0"/>
              <a:cs typeface="Times New Roman" panose="02020603050405020304" pitchFamily="18" charset="0"/>
            </a:endParaRPr>
          </a:p>
          <a:p>
            <a:pPr marL="342900" marR="0" lvl="0" indent="-342900" algn="just" defTabSz="914400" rtl="0" eaLnBrk="0" fontAlgn="base" latinLnBrk="0" hangingPunct="0">
              <a:lnSpc>
                <a:spcPct val="107000"/>
              </a:lnSpc>
              <a:spcBef>
                <a:spcPct val="0"/>
              </a:spcBef>
              <a:spcAft>
                <a:spcPts val="800"/>
              </a:spcAft>
              <a:buClrTx/>
              <a:buSzTx/>
              <a:buFont typeface="+mj-lt"/>
              <a:buAutoNum type="arabicPeriod"/>
              <a:tabLst>
                <a:tab pos="457200" algn="l"/>
              </a:tabLst>
              <a:defRPr/>
            </a:pPr>
            <a:endParaRPr kumimoji="0" lang="pt-BR" sz="2500" b="0" i="0" u="none" strike="noStrike" kern="12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endParaRPr>
          </a:p>
          <a:p>
            <a:pPr marL="0" marR="0" lvl="0" indent="0" algn="l" defTabSz="914400" rtl="0" eaLnBrk="0" fontAlgn="base" latinLnBrk="0" hangingPunct="0">
              <a:lnSpc>
                <a:spcPct val="100000"/>
              </a:lnSpc>
              <a:spcBef>
                <a:spcPts val="600"/>
              </a:spcBef>
              <a:spcAft>
                <a:spcPts val="600"/>
              </a:spcAft>
              <a:buClrTx/>
              <a:buSzTx/>
              <a:buFontTx/>
              <a:buNone/>
              <a:tabLst/>
              <a:defRPr/>
            </a:pPr>
            <a:r>
              <a:rPr kumimoji="0" lang="pt-B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p>
        </p:txBody>
      </p:sp>
      <p:sp>
        <p:nvSpPr>
          <p:cNvPr id="5" name="CaixaDeTexto 4">
            <a:extLst>
              <a:ext uri="{FF2B5EF4-FFF2-40B4-BE49-F238E27FC236}">
                <a16:creationId xmlns:a16="http://schemas.microsoft.com/office/drawing/2014/main" id="{ECCD5F7B-3919-61F4-5580-64471BE41EF9}"/>
              </a:ext>
            </a:extLst>
          </p:cNvPr>
          <p:cNvSpPr txBox="1"/>
          <p:nvPr/>
        </p:nvSpPr>
        <p:spPr>
          <a:xfrm>
            <a:off x="811530" y="1405891"/>
            <a:ext cx="10809215" cy="3231654"/>
          </a:xfrm>
          <a:prstGeom prst="rect">
            <a:avLst/>
          </a:prstGeom>
          <a:noFill/>
        </p:spPr>
        <p:txBody>
          <a:bodyPr wrap="square">
            <a:spAutoFit/>
          </a:bodyPr>
          <a:lstStyle/>
          <a:p>
            <a:r>
              <a:rPr kumimoji="0" lang="pt-BR" sz="24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Desafios:</a:t>
            </a:r>
            <a:r>
              <a:rPr kumimoji="0" lang="pt-BR" sz="24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r>
              <a:rPr kumimoji="0" lang="pt-BR" sz="24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Região norte</a:t>
            </a:r>
            <a:endParaRPr lang="pt-BR" sz="2400" b="1" dirty="0">
              <a:solidFill>
                <a:prstClr val="black"/>
              </a:solidFill>
            </a:endParaRPr>
          </a:p>
          <a:p>
            <a:pPr marL="285750" indent="-285750">
              <a:buFont typeface="Arial" panose="020B0604020202020204" pitchFamily="34" charset="0"/>
              <a:buChar char="•"/>
            </a:pPr>
            <a:r>
              <a:rPr lang="pt-BR" dirty="0">
                <a:latin typeface="+mn-lt"/>
                <a:ea typeface="Calibri" panose="020F0502020204030204" pitchFamily="34" charset="0"/>
              </a:rPr>
              <a:t>O</a:t>
            </a:r>
            <a:r>
              <a:rPr lang="pt-BR" sz="1800" dirty="0">
                <a:effectLst/>
                <a:latin typeface="+mn-lt"/>
                <a:ea typeface="Calibri" panose="020F0502020204030204" pitchFamily="34" charset="0"/>
              </a:rPr>
              <a:t> alinhamento da qualificação profissional de acordo com as necessidades. </a:t>
            </a:r>
          </a:p>
          <a:p>
            <a:pPr marL="285750" indent="-285750">
              <a:buFont typeface="Arial" panose="020B0604020202020204" pitchFamily="34" charset="0"/>
              <a:buChar char="•"/>
            </a:pPr>
            <a:r>
              <a:rPr lang="pt-BR" dirty="0">
                <a:latin typeface="+mn-lt"/>
                <a:ea typeface="Calibri" panose="020F0502020204030204" pitchFamily="34" charset="0"/>
              </a:rPr>
              <a:t>Á</a:t>
            </a:r>
            <a:r>
              <a:rPr lang="pt-BR" sz="1800" dirty="0">
                <a:effectLst/>
                <a:latin typeface="+mn-lt"/>
                <a:ea typeface="Calibri" panose="020F0502020204030204" pitchFamily="34" charset="0"/>
              </a:rPr>
              <a:t>s condições de trabalho, setor informal, os baixos salários, baixa remuneração, condições pouco decentes, que foi aí onde nós levantamos o ponto com relação à questão da meritocracia, a questão do direito.</a:t>
            </a:r>
          </a:p>
          <a:p>
            <a:pPr marL="285750" indent="-285750">
              <a:buFont typeface="Arial" panose="020B0604020202020204" pitchFamily="34" charset="0"/>
              <a:buChar char="•"/>
            </a:pPr>
            <a:r>
              <a:rPr lang="pt-BR" sz="1800" dirty="0">
                <a:effectLst/>
                <a:latin typeface="+mn-lt"/>
                <a:ea typeface="Calibri" panose="020F0502020204030204" pitchFamily="34" charset="0"/>
              </a:rPr>
              <a:t>Políticas de trabalho voltadas para mulheres vítimas de violência doméstica e outros tipos de violência também. </a:t>
            </a:r>
          </a:p>
          <a:p>
            <a:pPr marL="285750" indent="-285750">
              <a:buFont typeface="Arial" panose="020B0604020202020204" pitchFamily="34" charset="0"/>
              <a:buChar char="•"/>
            </a:pPr>
            <a:r>
              <a:rPr lang="pt-BR" sz="1800" dirty="0">
                <a:effectLst/>
                <a:latin typeface="+mn-lt"/>
                <a:ea typeface="Calibri" panose="020F0502020204030204" pitchFamily="34" charset="0"/>
              </a:rPr>
              <a:t>Os preconceitos aos beneficiários dos programas sociais, esse é um outro ponto que a gente também precisa ainda enfrentar.</a:t>
            </a:r>
            <a:r>
              <a:rPr lang="pt-BR" sz="1800" dirty="0">
                <a:effectLst/>
                <a:latin typeface="+mn-lt"/>
                <a:ea typeface="Times New Roman" panose="02020603050405020304" pitchFamily="18" charset="0"/>
              </a:rPr>
              <a:t> </a:t>
            </a:r>
          </a:p>
          <a:p>
            <a:pPr marL="285750" indent="-285750">
              <a:buFont typeface="Arial" panose="020B0604020202020204" pitchFamily="34" charset="0"/>
              <a:buChar char="•"/>
            </a:pPr>
            <a:r>
              <a:rPr lang="pt-BR" dirty="0">
                <a:latin typeface="+mn-lt"/>
                <a:ea typeface="Calibri" panose="020F0502020204030204" pitchFamily="34" charset="0"/>
              </a:rPr>
              <a:t>A</a:t>
            </a:r>
            <a:r>
              <a:rPr lang="pt-BR" sz="1800" dirty="0">
                <a:effectLst/>
                <a:latin typeface="+mn-lt"/>
                <a:ea typeface="Calibri" panose="020F0502020204030204" pitchFamily="34" charset="0"/>
              </a:rPr>
              <a:t>usência de diagnóstico territorial para levantamento das demandas do mundo do trabalho, muitas vezes oferecem qualificação profissional ou capacitações que não estão dentro do mercado de trabalho local. Então, as pessoas se qualificam, mas não tem como o mercado local absorvê-las. </a:t>
            </a:r>
            <a:endParaRPr lang="pt-BR" dirty="0">
              <a:latin typeface="+mn-lt"/>
            </a:endParaRPr>
          </a:p>
        </p:txBody>
      </p:sp>
    </p:spTree>
    <p:extLst>
      <p:ext uri="{BB962C8B-B14F-4D97-AF65-F5344CB8AC3E}">
        <p14:creationId xmlns:p14="http://schemas.microsoft.com/office/powerpoint/2010/main" val="136190693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9ED1659F-A675-31B0-1A18-35BDC588808A}"/>
            </a:ext>
          </a:extLst>
        </p:cNvPr>
        <p:cNvGrpSpPr/>
        <p:nvPr/>
      </p:nvGrpSpPr>
      <p:grpSpPr>
        <a:xfrm>
          <a:off x="0" y="0"/>
          <a:ext cx="0" cy="0"/>
          <a:chOff x="0" y="0"/>
          <a:chExt cx="0" cy="0"/>
        </a:xfrm>
      </p:grpSpPr>
      <p:sp>
        <p:nvSpPr>
          <p:cNvPr id="3075" name="Retângulo 5">
            <a:extLst>
              <a:ext uri="{FF2B5EF4-FFF2-40B4-BE49-F238E27FC236}">
                <a16:creationId xmlns:a16="http://schemas.microsoft.com/office/drawing/2014/main" id="{A1B4DB1B-822E-C23F-A091-6DC7D6EB1669}"/>
              </a:ext>
            </a:extLst>
          </p:cNvPr>
          <p:cNvSpPr>
            <a:spLocks noChangeArrowheads="1"/>
          </p:cNvSpPr>
          <p:nvPr/>
        </p:nvSpPr>
        <p:spPr bwMode="auto">
          <a:xfrm>
            <a:off x="330981" y="-520605"/>
            <a:ext cx="10721077" cy="1275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l" defTabSz="914400" rtl="0" eaLnBrk="1" fontAlgn="base" latinLnBrk="0" hangingPunct="1">
              <a:lnSpc>
                <a:spcPct val="107000"/>
              </a:lnSpc>
              <a:spcBef>
                <a:spcPct val="0"/>
              </a:spcBef>
              <a:spcAft>
                <a:spcPts val="800"/>
              </a:spcAft>
              <a:buClrTx/>
              <a:buSzTx/>
              <a:buFontTx/>
              <a:buNone/>
              <a:tabLst/>
              <a:defRPr/>
            </a:pPr>
            <a:endParaRPr kumimoji="0" lang="pt-BR" altLang="pt-BR" sz="32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ctr" defTabSz="914400" rtl="0" eaLnBrk="1" fontAlgn="base" latinLnBrk="0" hangingPunct="1">
              <a:lnSpc>
                <a:spcPct val="100000"/>
              </a:lnSpc>
              <a:spcBef>
                <a:spcPct val="0"/>
              </a:spcBef>
              <a:spcAft>
                <a:spcPts val="800"/>
              </a:spcAft>
              <a:buClrTx/>
              <a:buSzTx/>
              <a:buFontTx/>
              <a:buNone/>
              <a:tabLst/>
              <a:defRPr/>
            </a:pPr>
            <a:endParaRPr kumimoji="0" lang="pt-BR" altLang="pt-BR" sz="3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2" name="CaixaDeTexto 1">
            <a:extLst>
              <a:ext uri="{FF2B5EF4-FFF2-40B4-BE49-F238E27FC236}">
                <a16:creationId xmlns:a16="http://schemas.microsoft.com/office/drawing/2014/main" id="{5B29175F-438A-E526-4A74-044641F412FA}"/>
              </a:ext>
            </a:extLst>
          </p:cNvPr>
          <p:cNvSpPr txBox="1"/>
          <p:nvPr/>
        </p:nvSpPr>
        <p:spPr>
          <a:xfrm>
            <a:off x="571255" y="251461"/>
            <a:ext cx="9269975" cy="1721753"/>
          </a:xfrm>
          <a:prstGeom prst="rect">
            <a:avLst/>
          </a:prstGeom>
          <a:noFill/>
        </p:spPr>
        <p:txBody>
          <a:bodyPr wrap="square" rtlCol="0">
            <a:spAutoFit/>
          </a:bodyPr>
          <a:lstStyle/>
          <a:p>
            <a:pPr marL="0" marR="0" lvl="0" indent="0" algn="just" defTabSz="914400" rtl="0" eaLnBrk="0" fontAlgn="base" latinLnBrk="0" hangingPunct="0">
              <a:lnSpc>
                <a:spcPct val="107000"/>
              </a:lnSpc>
              <a:spcBef>
                <a:spcPct val="0"/>
              </a:spcBef>
              <a:spcAft>
                <a:spcPts val="800"/>
              </a:spcAft>
              <a:buClrTx/>
              <a:buSzTx/>
              <a:buFontTx/>
              <a:buNone/>
              <a:tabLst>
                <a:tab pos="457200" algn="l"/>
              </a:tabLst>
              <a:defRPr/>
            </a:pPr>
            <a:r>
              <a:rPr lang="pt-BR" sz="2000" b="1" dirty="0">
                <a:latin typeface="+mn-lt"/>
              </a:rPr>
              <a:t>Oficina 4: Política de Assistência Social e as políticas de trabalho, emprego e renda: tensões e possibilidades intersetoriais. </a:t>
            </a:r>
            <a:endParaRPr kumimoji="0" lang="pt-BR" sz="2000" b="1" i="0" u="none" strike="noStrike" kern="1200" cap="none" spc="0" normalizeH="0" baseline="0" noProof="0" dirty="0">
              <a:ln>
                <a:noFill/>
              </a:ln>
              <a:solidFill>
                <a:prstClr val="black"/>
              </a:solidFill>
              <a:effectLst/>
              <a:uLnTx/>
              <a:uFillTx/>
              <a:latin typeface="+mn-lt"/>
              <a:ea typeface="Aptos" panose="020B0004020202020204" pitchFamily="34" charset="0"/>
              <a:cs typeface="Times New Roman" panose="02020603050405020304" pitchFamily="18" charset="0"/>
            </a:endParaRPr>
          </a:p>
          <a:p>
            <a:pPr marL="342900" marR="0" lvl="0" indent="-342900" algn="just" defTabSz="914400" rtl="0" eaLnBrk="0" fontAlgn="base" latinLnBrk="0" hangingPunct="0">
              <a:lnSpc>
                <a:spcPct val="107000"/>
              </a:lnSpc>
              <a:spcBef>
                <a:spcPct val="0"/>
              </a:spcBef>
              <a:spcAft>
                <a:spcPts val="800"/>
              </a:spcAft>
              <a:buClrTx/>
              <a:buSzTx/>
              <a:buFont typeface="+mj-lt"/>
              <a:buAutoNum type="arabicPeriod"/>
              <a:tabLst>
                <a:tab pos="457200" algn="l"/>
              </a:tabLst>
              <a:defRPr/>
            </a:pPr>
            <a:endParaRPr kumimoji="0" lang="pt-BR" sz="2500" b="0" i="0" u="none" strike="noStrike" kern="12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endParaRPr>
          </a:p>
          <a:p>
            <a:pPr marL="0" marR="0" lvl="0" indent="0" algn="l" defTabSz="914400" rtl="0" eaLnBrk="0" fontAlgn="base" latinLnBrk="0" hangingPunct="0">
              <a:lnSpc>
                <a:spcPct val="100000"/>
              </a:lnSpc>
              <a:spcBef>
                <a:spcPts val="600"/>
              </a:spcBef>
              <a:spcAft>
                <a:spcPts val="600"/>
              </a:spcAft>
              <a:buClrTx/>
              <a:buSzTx/>
              <a:buFontTx/>
              <a:buNone/>
              <a:tabLst/>
              <a:defRPr/>
            </a:pPr>
            <a:r>
              <a:rPr kumimoji="0" lang="pt-B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p>
        </p:txBody>
      </p:sp>
      <p:sp>
        <p:nvSpPr>
          <p:cNvPr id="5" name="CaixaDeTexto 4">
            <a:extLst>
              <a:ext uri="{FF2B5EF4-FFF2-40B4-BE49-F238E27FC236}">
                <a16:creationId xmlns:a16="http://schemas.microsoft.com/office/drawing/2014/main" id="{ECCD5F7B-3919-61F4-5580-64471BE41EF9}"/>
              </a:ext>
            </a:extLst>
          </p:cNvPr>
          <p:cNvSpPr txBox="1"/>
          <p:nvPr/>
        </p:nvSpPr>
        <p:spPr>
          <a:xfrm>
            <a:off x="880110" y="1120140"/>
            <a:ext cx="10845287" cy="4611351"/>
          </a:xfrm>
          <a:prstGeom prst="rect">
            <a:avLst/>
          </a:prstGeom>
          <a:noFill/>
        </p:spPr>
        <p:txBody>
          <a:bodyPr wrap="square">
            <a:spAutoFit/>
          </a:bodyPr>
          <a:lstStyle/>
          <a:p>
            <a:r>
              <a:rPr lang="pt-BR" sz="2400" b="1" dirty="0">
                <a:solidFill>
                  <a:prstClr val="black"/>
                </a:solidFill>
              </a:rPr>
              <a:t>Potencialidade</a:t>
            </a:r>
            <a:r>
              <a:rPr kumimoji="0" lang="pt-BR" sz="24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a:t>
            </a:r>
            <a:r>
              <a:rPr kumimoji="0" lang="pt-BR" sz="24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r>
              <a:rPr kumimoji="0" lang="pt-BR" sz="24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Região norte</a:t>
            </a:r>
          </a:p>
          <a:p>
            <a:pPr marL="285750" indent="-285750">
              <a:buFont typeface="Arial" panose="020B0604020202020204" pitchFamily="34" charset="0"/>
              <a:buChar char="•"/>
            </a:pPr>
            <a:r>
              <a:rPr lang="pt-BR" sz="2000" dirty="0">
                <a:latin typeface="+mn-lt"/>
                <a:ea typeface="Calibri" panose="020F0502020204030204" pitchFamily="34" charset="0"/>
              </a:rPr>
              <a:t>O</a:t>
            </a:r>
            <a:r>
              <a:rPr lang="pt-BR" sz="2000" dirty="0">
                <a:effectLst/>
                <a:latin typeface="+mn-lt"/>
                <a:ea typeface="Calibri" panose="020F0502020204030204" pitchFamily="34" charset="0"/>
              </a:rPr>
              <a:t> papel do trabalho social com famílias nos traz, estimulando as parcerias com as diversas políticas públicas, como segurança alimentar, trabalho, emprego e renda, comércios locais, ONGs e etc. Isso pegando também já como um exemplo do CRAS do Caju, que vem desenvolvendo um trabalho excelente com relação ao atendimento às famílias e aos beneficiários.</a:t>
            </a:r>
            <a:r>
              <a:rPr lang="pt-BR" sz="2000" dirty="0">
                <a:effectLst/>
                <a:latin typeface="+mn-lt"/>
                <a:ea typeface="Times New Roman" panose="02020603050405020304" pitchFamily="18" charset="0"/>
              </a:rPr>
              <a:t> </a:t>
            </a:r>
          </a:p>
          <a:p>
            <a:pPr marL="285750" indent="-285750">
              <a:buFont typeface="Arial" panose="020B0604020202020204" pitchFamily="34" charset="0"/>
              <a:buChar char="•"/>
            </a:pPr>
            <a:r>
              <a:rPr lang="pt-BR" sz="2000" dirty="0">
                <a:effectLst/>
                <a:latin typeface="+mn-lt"/>
                <a:ea typeface="Calibri" panose="020F0502020204030204" pitchFamily="34" charset="0"/>
              </a:rPr>
              <a:t> </a:t>
            </a:r>
            <a:r>
              <a:rPr lang="pt-BR" sz="2000" dirty="0">
                <a:latin typeface="+mn-lt"/>
                <a:ea typeface="Calibri" panose="020F0502020204030204" pitchFamily="34" charset="0"/>
              </a:rPr>
              <a:t>A</a:t>
            </a:r>
            <a:r>
              <a:rPr lang="pt-BR" sz="2000" dirty="0">
                <a:effectLst/>
                <a:latin typeface="+mn-lt"/>
                <a:ea typeface="Calibri" panose="020F0502020204030204" pitchFamily="34" charset="0"/>
              </a:rPr>
              <a:t> criação de trabalho por meio de cooperativismo e associativismo, onde se  consegue uma força de trabalho maior e um desenvolvimento melhor dessas famílias que se encontram em situação de vulnerabilidade</a:t>
            </a:r>
            <a:r>
              <a:rPr lang="pt-BR" sz="2000" b="1" dirty="0">
                <a:solidFill>
                  <a:prstClr val="black"/>
                </a:solidFill>
                <a:effectLst/>
                <a:latin typeface="+mn-lt"/>
                <a:ea typeface="Calibri" panose="020F0502020204030204" pitchFamily="34" charset="0"/>
              </a:rPr>
              <a:t>.</a:t>
            </a:r>
          </a:p>
          <a:p>
            <a:pPr marL="285750" indent="-285750">
              <a:buFont typeface="Arial" panose="020B0604020202020204" pitchFamily="34" charset="0"/>
              <a:buChar char="•"/>
            </a:pPr>
            <a:r>
              <a:rPr lang="pt-BR" sz="2000" dirty="0">
                <a:effectLst/>
                <a:latin typeface="+mn-lt"/>
                <a:ea typeface="Calibri" panose="020F0502020204030204" pitchFamily="34" charset="0"/>
              </a:rPr>
              <a:t> </a:t>
            </a:r>
            <a:r>
              <a:rPr lang="pt-BR" sz="2000" dirty="0">
                <a:latin typeface="+mn-lt"/>
                <a:ea typeface="Calibri" panose="020F0502020204030204" pitchFamily="34" charset="0"/>
              </a:rPr>
              <a:t>F</a:t>
            </a:r>
            <a:r>
              <a:rPr lang="pt-BR" sz="2000" dirty="0">
                <a:effectLst/>
                <a:latin typeface="+mn-lt"/>
                <a:ea typeface="Calibri" panose="020F0502020204030204" pitchFamily="34" charset="0"/>
              </a:rPr>
              <a:t>ortalecer a intersetorialidade das políticas públicas e integrações. Nós precisamos cada vez mais buscar esse fortalecimento, essa união da intersetorialidade, esse trabalho em rede, para que a gente possa realmente fazer a diferença na vida dessas pessoas.</a:t>
            </a:r>
            <a:r>
              <a:rPr lang="pt-BR" sz="2000" dirty="0">
                <a:effectLst/>
                <a:latin typeface="+mn-lt"/>
                <a:ea typeface="Times New Roman" panose="02020603050405020304" pitchFamily="18" charset="0"/>
              </a:rPr>
              <a:t> </a:t>
            </a:r>
          </a:p>
          <a:p>
            <a:pPr marL="285750" indent="-285750">
              <a:buFont typeface="Arial" panose="020B0604020202020204" pitchFamily="34" charset="0"/>
              <a:buChar char="•"/>
            </a:pPr>
            <a:r>
              <a:rPr lang="pt-BR" sz="2000" dirty="0">
                <a:latin typeface="+mn-lt"/>
                <a:ea typeface="Calibri" panose="020F0502020204030204" pitchFamily="34" charset="0"/>
              </a:rPr>
              <a:t>I</a:t>
            </a:r>
            <a:r>
              <a:rPr lang="pt-BR" sz="2000" dirty="0">
                <a:effectLst/>
                <a:latin typeface="+mn-lt"/>
                <a:ea typeface="Calibri" panose="020F0502020204030204" pitchFamily="34" charset="0"/>
              </a:rPr>
              <a:t>dentificar e reconhecer as diferenças e o potencial da força de trabalho público dos usuários do SUAS. Então, muitas vezes, a gente oferta qualificações, capacitações e não leva em consideração a bagagem que essas pessoas já têm, o conhecimento empírico e tradicional que elas já possuem. </a:t>
            </a:r>
          </a:p>
        </p:txBody>
      </p:sp>
    </p:spTree>
    <p:extLst>
      <p:ext uri="{BB962C8B-B14F-4D97-AF65-F5344CB8AC3E}">
        <p14:creationId xmlns:p14="http://schemas.microsoft.com/office/powerpoint/2010/main" val="108482613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8F789B29-569F-9523-B59F-F37A862FCE19}"/>
            </a:ext>
          </a:extLst>
        </p:cNvPr>
        <p:cNvGrpSpPr/>
        <p:nvPr/>
      </p:nvGrpSpPr>
      <p:grpSpPr>
        <a:xfrm>
          <a:off x="0" y="0"/>
          <a:ext cx="0" cy="0"/>
          <a:chOff x="0" y="0"/>
          <a:chExt cx="0" cy="0"/>
        </a:xfrm>
      </p:grpSpPr>
      <p:sp>
        <p:nvSpPr>
          <p:cNvPr id="2" name="CaixaDeTexto 1">
            <a:extLst>
              <a:ext uri="{FF2B5EF4-FFF2-40B4-BE49-F238E27FC236}">
                <a16:creationId xmlns:a16="http://schemas.microsoft.com/office/drawing/2014/main" id="{56870A98-42DB-DFDD-ECFE-92F390001A4B}"/>
              </a:ext>
            </a:extLst>
          </p:cNvPr>
          <p:cNvSpPr txBox="1"/>
          <p:nvPr/>
        </p:nvSpPr>
        <p:spPr>
          <a:xfrm>
            <a:off x="634482" y="1194318"/>
            <a:ext cx="10972799" cy="4585871"/>
          </a:xfrm>
          <a:prstGeom prst="rect">
            <a:avLst/>
          </a:prstGeom>
          <a:noFill/>
        </p:spPr>
        <p:txBody>
          <a:bodyPr wrap="square" rtlCol="0">
            <a:spAutoFit/>
          </a:bodyPr>
          <a:lstStyle/>
          <a:p>
            <a:r>
              <a:rPr lang="pt-BR" dirty="0"/>
              <a:t> </a:t>
            </a:r>
            <a:r>
              <a:rPr lang="pt-BR" sz="4400" b="1" dirty="0"/>
              <a:t>SUAS e o Sistema de Justiça: Um desafio a ser superado.</a:t>
            </a:r>
          </a:p>
          <a:p>
            <a:endParaRPr lang="pt-BR" sz="4400" b="1" dirty="0"/>
          </a:p>
          <a:p>
            <a:pPr marL="571500" indent="-571500">
              <a:buFont typeface="Arial" panose="020B0604020202020204" pitchFamily="34" charset="0"/>
              <a:buChar char="•"/>
            </a:pPr>
            <a:r>
              <a:rPr lang="pt-BR" sz="4400" b="1" dirty="0"/>
              <a:t> </a:t>
            </a:r>
            <a:r>
              <a:rPr lang="pt-BR" sz="4400" dirty="0"/>
              <a:t>Trouxeram os seguintes resultados das Reuniões Regionais de Assistência Social</a:t>
            </a:r>
            <a:r>
              <a:rPr lang="pt-BR" sz="7200" dirty="0"/>
              <a:t>.</a:t>
            </a:r>
          </a:p>
          <a:p>
            <a:endParaRPr lang="pt-BR" sz="4400" b="1" dirty="0"/>
          </a:p>
        </p:txBody>
      </p:sp>
    </p:spTree>
    <p:extLst>
      <p:ext uri="{BB962C8B-B14F-4D97-AF65-F5344CB8AC3E}">
        <p14:creationId xmlns:p14="http://schemas.microsoft.com/office/powerpoint/2010/main" val="40413174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075" name="Retângulo 5"/>
          <p:cNvSpPr>
            <a:spLocks noChangeArrowheads="1"/>
          </p:cNvSpPr>
          <p:nvPr/>
        </p:nvSpPr>
        <p:spPr bwMode="auto">
          <a:xfrm>
            <a:off x="330981" y="-520605"/>
            <a:ext cx="10721077" cy="1275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l" defTabSz="914400" rtl="0" eaLnBrk="1" fontAlgn="base" latinLnBrk="0" hangingPunct="1">
              <a:lnSpc>
                <a:spcPct val="107000"/>
              </a:lnSpc>
              <a:spcBef>
                <a:spcPct val="0"/>
              </a:spcBef>
              <a:spcAft>
                <a:spcPts val="800"/>
              </a:spcAft>
              <a:buClrTx/>
              <a:buSzTx/>
              <a:buFontTx/>
              <a:buNone/>
              <a:tabLst/>
              <a:defRPr/>
            </a:pPr>
            <a:endParaRPr kumimoji="0" lang="pt-BR" altLang="pt-BR" sz="32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ctr" defTabSz="914400" rtl="0" eaLnBrk="1" fontAlgn="base" latinLnBrk="0" hangingPunct="1">
              <a:lnSpc>
                <a:spcPct val="100000"/>
              </a:lnSpc>
              <a:spcBef>
                <a:spcPct val="0"/>
              </a:spcBef>
              <a:spcAft>
                <a:spcPts val="800"/>
              </a:spcAft>
              <a:buClrTx/>
              <a:buSzTx/>
              <a:buFontTx/>
              <a:buNone/>
              <a:tabLst/>
              <a:defRPr/>
            </a:pPr>
            <a:endParaRPr kumimoji="0" lang="pt-BR" altLang="pt-BR" sz="3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2" name="CaixaDeTexto 1"/>
          <p:cNvSpPr txBox="1"/>
          <p:nvPr/>
        </p:nvSpPr>
        <p:spPr>
          <a:xfrm>
            <a:off x="811531" y="232037"/>
            <a:ext cx="9384029" cy="707886"/>
          </a:xfrm>
          <a:prstGeom prst="rect">
            <a:avLst/>
          </a:prstGeom>
          <a:noFill/>
        </p:spPr>
        <p:txBody>
          <a:bodyPr wrap="square" rtlCol="0">
            <a:spAutoFit/>
          </a:bodyPr>
          <a:lstStyle/>
          <a:p>
            <a:pPr>
              <a:spcBef>
                <a:spcPts val="600"/>
              </a:spcBef>
              <a:spcAft>
                <a:spcPts val="600"/>
              </a:spcAft>
            </a:pPr>
            <a:r>
              <a:rPr lang="pt-BR" sz="2000" b="1" dirty="0"/>
              <a:t>Oficina 1: Desafio locais para implementação e funcionamento dos Conselhos de Assistência Social (Resolução CNAS nº 100/2023).</a:t>
            </a:r>
            <a:endParaRPr lang="pt-BR" sz="2000" b="1" dirty="0">
              <a:solidFill>
                <a:prstClr val="black"/>
              </a:solidFill>
            </a:endParaRPr>
          </a:p>
        </p:txBody>
      </p:sp>
      <p:sp>
        <p:nvSpPr>
          <p:cNvPr id="3" name="CaixaDeTexto 2">
            <a:extLst>
              <a:ext uri="{FF2B5EF4-FFF2-40B4-BE49-F238E27FC236}">
                <a16:creationId xmlns:a16="http://schemas.microsoft.com/office/drawing/2014/main" id="{BFD8F85D-8E10-8824-98AD-C994EC2AC9EA}"/>
              </a:ext>
            </a:extLst>
          </p:cNvPr>
          <p:cNvSpPr txBox="1"/>
          <p:nvPr/>
        </p:nvSpPr>
        <p:spPr>
          <a:xfrm>
            <a:off x="1268731" y="1280159"/>
            <a:ext cx="10599824" cy="3123932"/>
          </a:xfrm>
          <a:prstGeom prst="rect">
            <a:avLst/>
          </a:prstGeom>
          <a:noFill/>
        </p:spPr>
        <p:txBody>
          <a:bodyPr wrap="square" rtlCol="0">
            <a:spAutoFit/>
          </a:bodyPr>
          <a:lstStyle/>
          <a:p>
            <a:pPr marR="0" lvl="0" algn="l" defTabSz="914400" rtl="0" eaLnBrk="0" fontAlgn="base" latinLnBrk="0" hangingPunct="0">
              <a:lnSpc>
                <a:spcPct val="100000"/>
              </a:lnSpc>
              <a:spcBef>
                <a:spcPts val="600"/>
              </a:spcBef>
              <a:spcAft>
                <a:spcPts val="600"/>
              </a:spcAft>
              <a:buClrTx/>
              <a:buSzTx/>
              <a:tabLst/>
              <a:defRPr/>
            </a:pPr>
            <a:r>
              <a:rPr lang="pt-BR" sz="2000" dirty="0">
                <a:solidFill>
                  <a:prstClr val="black"/>
                </a:solidFill>
              </a:rPr>
              <a:t>      </a:t>
            </a:r>
            <a:r>
              <a:rPr lang="pt-BR" sz="2400" b="1" dirty="0">
                <a:solidFill>
                  <a:prstClr val="black"/>
                </a:solidFill>
              </a:rPr>
              <a:t>Desafios : Região Sul/Sudeste</a:t>
            </a:r>
            <a:endParaRPr kumimoji="0" lang="pt-BR" sz="24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457200" marR="0" lvl="0" indent="-457200" algn="l" defTabSz="914400" rtl="0" eaLnBrk="0" fontAlgn="base" latinLnBrk="0" hangingPunct="0">
              <a:lnSpc>
                <a:spcPct val="100000"/>
              </a:lnSpc>
              <a:spcBef>
                <a:spcPts val="600"/>
              </a:spcBef>
              <a:spcAft>
                <a:spcPts val="600"/>
              </a:spcAft>
              <a:buClrTx/>
              <a:buSzTx/>
              <a:buFont typeface="Wingdings" panose="05000000000000000000" pitchFamily="2" charset="2"/>
              <a:buChar char="§"/>
              <a:tabLst/>
              <a:defRPr/>
            </a:pPr>
            <a:r>
              <a:rPr kumimoji="0" lang="pt-BR" sz="200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Autonomia/Isonomia dos Conselheiros</a:t>
            </a:r>
          </a:p>
          <a:p>
            <a:pPr marL="457200" marR="0" lvl="0" indent="-457200" algn="l" defTabSz="914400" rtl="0" eaLnBrk="0" fontAlgn="base" latinLnBrk="0" hangingPunct="0">
              <a:lnSpc>
                <a:spcPct val="100000"/>
              </a:lnSpc>
              <a:spcBef>
                <a:spcPts val="600"/>
              </a:spcBef>
              <a:spcAft>
                <a:spcPts val="600"/>
              </a:spcAft>
              <a:buClrTx/>
              <a:buSzTx/>
              <a:buFont typeface="Wingdings" panose="05000000000000000000" pitchFamily="2" charset="2"/>
              <a:buChar char="§"/>
              <a:tabLst/>
              <a:defRPr/>
            </a:pPr>
            <a:r>
              <a:rPr kumimoji="0" lang="pt-BR" sz="200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Capacitação para Sociedade Civil </a:t>
            </a:r>
          </a:p>
          <a:p>
            <a:pPr marL="457200" marR="0" lvl="0" indent="-457200" algn="l" defTabSz="914400" rtl="0" eaLnBrk="0" fontAlgn="base" latinLnBrk="0" hangingPunct="0">
              <a:lnSpc>
                <a:spcPct val="100000"/>
              </a:lnSpc>
              <a:spcBef>
                <a:spcPts val="600"/>
              </a:spcBef>
              <a:spcAft>
                <a:spcPts val="600"/>
              </a:spcAft>
              <a:buClrTx/>
              <a:buSzTx/>
              <a:buFont typeface="Wingdings" panose="05000000000000000000" pitchFamily="2" charset="2"/>
              <a:buChar char="§"/>
              <a:tabLst/>
              <a:defRPr/>
            </a:pPr>
            <a:r>
              <a:rPr kumimoji="0" lang="pt-BR" sz="200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Capacitação para os Conselheiros </a:t>
            </a:r>
          </a:p>
          <a:p>
            <a:pPr marL="457200" marR="0" lvl="0" indent="-457200" algn="l" defTabSz="914400" rtl="0" eaLnBrk="0" fontAlgn="base" latinLnBrk="0" hangingPunct="0">
              <a:lnSpc>
                <a:spcPct val="100000"/>
              </a:lnSpc>
              <a:spcBef>
                <a:spcPts val="600"/>
              </a:spcBef>
              <a:spcAft>
                <a:spcPts val="600"/>
              </a:spcAft>
              <a:buClrTx/>
              <a:buSzTx/>
              <a:buFont typeface="Wingdings" panose="05000000000000000000" pitchFamily="2" charset="2"/>
              <a:buChar char="§"/>
              <a:tabLst/>
              <a:defRPr/>
            </a:pPr>
            <a:r>
              <a:rPr kumimoji="0" lang="pt-BR" sz="200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Propiciar/viabilizar condições para participação, nas reuniões e eventos </a:t>
            </a:r>
          </a:p>
          <a:p>
            <a:pPr marL="457200" marR="0" lvl="0" indent="-457200" algn="l" defTabSz="914400" rtl="0" eaLnBrk="0" fontAlgn="base" latinLnBrk="0" hangingPunct="0">
              <a:lnSpc>
                <a:spcPct val="100000"/>
              </a:lnSpc>
              <a:spcBef>
                <a:spcPts val="600"/>
              </a:spcBef>
              <a:spcAft>
                <a:spcPts val="600"/>
              </a:spcAft>
              <a:buClrTx/>
              <a:buSzTx/>
              <a:buFont typeface="Wingdings" panose="05000000000000000000" pitchFamily="2" charset="2"/>
              <a:buChar char="§"/>
              <a:tabLst/>
              <a:defRPr/>
            </a:pPr>
            <a:r>
              <a:rPr kumimoji="0" lang="pt-BR" sz="200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Trabalhar o controle social – Conselhos fragilizados </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pt-B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p:txBody>
      </p:sp>
      <p:sp>
        <p:nvSpPr>
          <p:cNvPr id="5" name="CaixaDeTexto 4">
            <a:extLst>
              <a:ext uri="{FF2B5EF4-FFF2-40B4-BE49-F238E27FC236}">
                <a16:creationId xmlns:a16="http://schemas.microsoft.com/office/drawing/2014/main" id="{8D11531B-DB46-7603-5A53-643E10E5880A}"/>
              </a:ext>
            </a:extLst>
          </p:cNvPr>
          <p:cNvSpPr txBox="1"/>
          <p:nvPr/>
        </p:nvSpPr>
        <p:spPr>
          <a:xfrm>
            <a:off x="1554480" y="4067919"/>
            <a:ext cx="9497578" cy="2154436"/>
          </a:xfrm>
          <a:prstGeom prst="rect">
            <a:avLst/>
          </a:prstGeom>
          <a:noFill/>
        </p:spPr>
        <p:txBody>
          <a:bodyPr wrap="square" rtlCol="0">
            <a:spAutoFit/>
          </a:bodyPr>
          <a:lstStyle/>
          <a:p>
            <a:r>
              <a:rPr lang="pt-BR" sz="2400" b="1" dirty="0"/>
              <a:t>Potencialidade:</a:t>
            </a:r>
          </a:p>
          <a:p>
            <a:endParaRPr lang="pt-BR" b="1" dirty="0"/>
          </a:p>
          <a:p>
            <a:pPr marL="457200" marR="0" lvl="0" indent="-457200" algn="l" defTabSz="914400" rtl="0" eaLnBrk="0" fontAlgn="base" latinLnBrk="0" hangingPunct="0">
              <a:lnSpc>
                <a:spcPct val="100000"/>
              </a:lnSpc>
              <a:spcBef>
                <a:spcPts val="600"/>
              </a:spcBef>
              <a:spcAft>
                <a:spcPts val="600"/>
              </a:spcAft>
              <a:buClrTx/>
              <a:buSzTx/>
              <a:buFont typeface="Wingdings" panose="05000000000000000000" pitchFamily="2" charset="2"/>
              <a:buChar char="§"/>
              <a:tabLst/>
              <a:defRPr/>
            </a:pPr>
            <a:r>
              <a:rPr kumimoji="0" lang="pt-BR" sz="180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Uniformizar a estrutura necessária para o funcionamento dos Conselhos.</a:t>
            </a:r>
          </a:p>
          <a:p>
            <a:pPr marL="457200" marR="0" lvl="0" indent="-457200" algn="l" defTabSz="914400" rtl="0" eaLnBrk="0" fontAlgn="base" latinLnBrk="0" hangingPunct="0">
              <a:lnSpc>
                <a:spcPct val="100000"/>
              </a:lnSpc>
              <a:spcBef>
                <a:spcPts val="600"/>
              </a:spcBef>
              <a:spcAft>
                <a:spcPts val="600"/>
              </a:spcAft>
              <a:buClrTx/>
              <a:buSzTx/>
              <a:buFont typeface="Wingdings" panose="05000000000000000000" pitchFamily="2" charset="2"/>
              <a:buChar char="§"/>
              <a:tabLst/>
              <a:defRPr/>
            </a:pPr>
            <a:r>
              <a:rPr kumimoji="0" lang="pt-BR" sz="180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Nortear a padronização de funcionamento, salvaguardando as especificidades de cada Conselho.</a:t>
            </a:r>
          </a:p>
          <a:p>
            <a:endParaRPr lang="pt-BR" b="1" dirty="0"/>
          </a:p>
        </p:txBody>
      </p:sp>
    </p:spTree>
    <p:extLst>
      <p:ext uri="{BB962C8B-B14F-4D97-AF65-F5344CB8AC3E}">
        <p14:creationId xmlns:p14="http://schemas.microsoft.com/office/powerpoint/2010/main" val="1354576193"/>
      </p:ext>
    </p:extLst>
  </p:cSld>
  <p:clrMapOvr>
    <a:masterClrMapping/>
  </p:clrMapOvr>
  <p:extLst>
    <p:ext uri="{6950BFC3-D8DA-4A85-94F7-54DA5524770B}">
      <p188:commentRel xmlns:p188="http://schemas.microsoft.com/office/powerpoint/2018/8/main" r:id="rId2"/>
    </p:ext>
  </p:extLst>
</p:sld>
</file>

<file path=ppt/slides/slide5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075" name="Retângulo 5"/>
          <p:cNvSpPr>
            <a:spLocks noChangeArrowheads="1"/>
          </p:cNvSpPr>
          <p:nvPr/>
        </p:nvSpPr>
        <p:spPr bwMode="auto">
          <a:xfrm>
            <a:off x="582930" y="-520605"/>
            <a:ext cx="10069830" cy="1686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l" defTabSz="914400" rtl="0" eaLnBrk="1" fontAlgn="base" latinLnBrk="0" hangingPunct="1">
              <a:lnSpc>
                <a:spcPct val="107000"/>
              </a:lnSpc>
              <a:spcBef>
                <a:spcPct val="0"/>
              </a:spcBef>
              <a:spcAft>
                <a:spcPts val="800"/>
              </a:spcAft>
              <a:buClrTx/>
              <a:buSzTx/>
              <a:buFontTx/>
              <a:buNone/>
              <a:tabLst/>
              <a:defRPr/>
            </a:pPr>
            <a:endParaRPr kumimoji="0" lang="pt-BR" altLang="pt-BR" sz="32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ctr" defTabSz="914400" rtl="0" eaLnBrk="1" fontAlgn="base" latinLnBrk="0" hangingPunct="1">
              <a:lnSpc>
                <a:spcPct val="100000"/>
              </a:lnSpc>
              <a:spcBef>
                <a:spcPct val="0"/>
              </a:spcBef>
              <a:spcAft>
                <a:spcPts val="800"/>
              </a:spcAft>
              <a:buClrTx/>
              <a:buSzTx/>
              <a:buFontTx/>
              <a:buNone/>
              <a:tabLst/>
              <a:defRPr/>
            </a:pPr>
            <a:endParaRPr lang="pt-BR" sz="2800" dirty="0"/>
          </a:p>
          <a:p>
            <a:pPr marL="0" marR="0" lvl="0" indent="0" algn="ctr" defTabSz="914400" rtl="0" eaLnBrk="1" fontAlgn="base" latinLnBrk="0" hangingPunct="1">
              <a:lnSpc>
                <a:spcPct val="100000"/>
              </a:lnSpc>
              <a:spcBef>
                <a:spcPct val="0"/>
              </a:spcBef>
              <a:spcAft>
                <a:spcPts val="800"/>
              </a:spcAft>
              <a:buClrTx/>
              <a:buSzTx/>
              <a:buFontTx/>
              <a:buNone/>
              <a:tabLst/>
              <a:defRPr/>
            </a:pPr>
            <a:r>
              <a:rPr lang="pt-BR" sz="2800" b="1" dirty="0"/>
              <a:t>Oficina 5: SUAS e o Sistema de Justiça: Um desafio a ser superado.</a:t>
            </a:r>
            <a:endParaRPr kumimoji="0" lang="pt-BR" altLang="pt-BR" sz="28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2" name="CaixaDeTexto 1"/>
          <p:cNvSpPr txBox="1"/>
          <p:nvPr/>
        </p:nvSpPr>
        <p:spPr>
          <a:xfrm>
            <a:off x="1268730" y="1463040"/>
            <a:ext cx="9508315" cy="5740033"/>
          </a:xfrm>
          <a:prstGeom prst="rect">
            <a:avLst/>
          </a:prstGeom>
          <a:noFill/>
        </p:spPr>
        <p:txBody>
          <a:bodyPr wrap="square" rtlCol="0">
            <a:spAutoFit/>
          </a:bodyPr>
          <a:lstStyle/>
          <a:p>
            <a:pPr marL="0" marR="0" lvl="0" indent="0" algn="l" defTabSz="914400" rtl="0" eaLnBrk="0" fontAlgn="base" latinLnBrk="0" hangingPunct="0">
              <a:lnSpc>
                <a:spcPct val="100000"/>
              </a:lnSpc>
              <a:spcBef>
                <a:spcPts val="600"/>
              </a:spcBef>
              <a:spcAft>
                <a:spcPts val="600"/>
              </a:spcAft>
              <a:buClrTx/>
              <a:buSzTx/>
              <a:buFontTx/>
              <a:buNone/>
              <a:tabLst/>
              <a:defRPr/>
            </a:pPr>
            <a:r>
              <a:rPr kumimoji="0" lang="pt-BR" sz="24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Desafios:</a:t>
            </a:r>
            <a:r>
              <a:rPr kumimoji="0" lang="pt-BR" sz="24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r>
              <a:rPr kumimoji="0" lang="pt-BR" sz="24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Região Centro- Oeste</a:t>
            </a:r>
            <a:endParaRPr kumimoji="0" lang="pt-BR" sz="24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457200" marR="0" lvl="0" indent="-457200" algn="just"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24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Usurpação do sistema de justiça junto aos profissionais do SUAS;</a:t>
            </a:r>
          </a:p>
          <a:p>
            <a:pPr marL="457200" marR="0" lvl="0" indent="-457200" algn="just"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24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Os profissionais do SUAS são desviados de suas funções designadas na política de assistência social, do trabalho que são pagos a fazer, para atuar no sistema de justiça;</a:t>
            </a:r>
          </a:p>
          <a:p>
            <a:pPr marL="457200" marR="0" lvl="0" indent="-457200" algn="just"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24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Conselhos devem questionar a gestão, do desvio das funções dos técnicos e gastos públicos de forma errônea cumprindo papel fiscalizador;</a:t>
            </a:r>
          </a:p>
          <a:p>
            <a:pPr marL="457200" marR="0" lvl="0" indent="-457200" algn="just"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endParaRPr kumimoji="0" lang="pt-BR"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l" defTabSz="914400" rtl="0" eaLnBrk="0" fontAlgn="base" latinLnBrk="0" hangingPunct="0">
              <a:lnSpc>
                <a:spcPct val="100000"/>
              </a:lnSpc>
              <a:spcBef>
                <a:spcPts val="600"/>
              </a:spcBef>
              <a:spcAft>
                <a:spcPts val="600"/>
              </a:spcAft>
              <a:buClrTx/>
              <a:buSzTx/>
              <a:buFontTx/>
              <a:buNone/>
              <a:tabLst/>
              <a:defRPr/>
            </a:pPr>
            <a:r>
              <a:rPr kumimoji="0" lang="pt-B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endParaRPr kumimoji="0" lang="pt-BR"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endParaRPr kumimoji="0" lang="pt-B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pt-B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1903316180"/>
      </p:ext>
    </p:extLst>
  </p:cSld>
  <p:clrMapOvr>
    <a:masterClrMapping/>
  </p:clrMapOvr>
  <p:extLst>
    <p:ext uri="{6950BFC3-D8DA-4A85-94F7-54DA5524770B}">
      <p188:commentRel xmlns:p188="http://schemas.microsoft.com/office/powerpoint/2018/8/main" r:id="rId2"/>
    </p:ext>
  </p:extLst>
</p:sld>
</file>

<file path=ppt/slides/slide5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075" name="Retângulo 5"/>
          <p:cNvSpPr>
            <a:spLocks noChangeArrowheads="1"/>
          </p:cNvSpPr>
          <p:nvPr/>
        </p:nvSpPr>
        <p:spPr bwMode="auto">
          <a:xfrm>
            <a:off x="330981" y="-520605"/>
            <a:ext cx="10721077" cy="1275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l" defTabSz="914400" rtl="0" eaLnBrk="1" fontAlgn="base" latinLnBrk="0" hangingPunct="1">
              <a:lnSpc>
                <a:spcPct val="107000"/>
              </a:lnSpc>
              <a:spcBef>
                <a:spcPct val="0"/>
              </a:spcBef>
              <a:spcAft>
                <a:spcPts val="800"/>
              </a:spcAft>
              <a:buClrTx/>
              <a:buSzTx/>
              <a:buFontTx/>
              <a:buNone/>
              <a:tabLst/>
              <a:defRPr/>
            </a:pPr>
            <a:endParaRPr kumimoji="0" lang="pt-BR" altLang="pt-BR" sz="32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ctr" defTabSz="914400" rtl="0" eaLnBrk="1" fontAlgn="base" latinLnBrk="0" hangingPunct="1">
              <a:lnSpc>
                <a:spcPct val="100000"/>
              </a:lnSpc>
              <a:spcBef>
                <a:spcPct val="0"/>
              </a:spcBef>
              <a:spcAft>
                <a:spcPts val="800"/>
              </a:spcAft>
              <a:buClrTx/>
              <a:buSzTx/>
              <a:buFontTx/>
              <a:buNone/>
              <a:tabLst/>
              <a:defRPr/>
            </a:pPr>
            <a:endParaRPr kumimoji="0" lang="pt-BR" altLang="pt-BR" sz="3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2" name="CaixaDeTexto 1"/>
          <p:cNvSpPr txBox="1"/>
          <p:nvPr/>
        </p:nvSpPr>
        <p:spPr>
          <a:xfrm>
            <a:off x="1005840" y="582930"/>
            <a:ext cx="10367010" cy="5032147"/>
          </a:xfrm>
          <a:prstGeom prst="rect">
            <a:avLst/>
          </a:prstGeom>
          <a:noFill/>
        </p:spPr>
        <p:txBody>
          <a:bodyPr wrap="square" rtlCol="0">
            <a:spAutoFit/>
          </a:bodyPr>
          <a:lstStyle/>
          <a:p>
            <a:pPr marL="0" marR="0" lvl="0" indent="0" algn="l" defTabSz="914400" rtl="0" eaLnBrk="0" fontAlgn="base" latinLnBrk="0" hangingPunct="0">
              <a:lnSpc>
                <a:spcPct val="100000"/>
              </a:lnSpc>
              <a:spcBef>
                <a:spcPts val="600"/>
              </a:spcBef>
              <a:spcAft>
                <a:spcPts val="600"/>
              </a:spcAft>
              <a:buClrTx/>
              <a:buSzTx/>
              <a:buFontTx/>
              <a:buNone/>
              <a:tabLst/>
              <a:defRPr/>
            </a:pPr>
            <a:r>
              <a:rPr kumimoji="0" lang="pt-BR" sz="28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Desafios:</a:t>
            </a:r>
            <a:r>
              <a:rPr kumimoji="0" lang="pt-BR"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r>
              <a:rPr kumimoji="0" lang="pt-BR" sz="28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Região Centro- Oeste</a:t>
            </a:r>
            <a:endParaRPr kumimoji="0" lang="pt-BR"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457200" marR="0" lvl="0" indent="-457200" algn="just"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20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Rever a NOB/RH/SUAS em relação ao quantitativo das equipes mínimas previstas nos serviços No SUAS.</a:t>
            </a:r>
          </a:p>
          <a:p>
            <a:pPr marL="457200" marR="0" lvl="0" indent="-457200" algn="just"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20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A partir da resolução 119/2023, socializar  o conteúdo da resolução por meio de </a:t>
            </a:r>
            <a:r>
              <a:rPr kumimoji="0" lang="pt-BR" sz="2000" b="0" i="0" u="none" strike="noStrike" kern="1200" cap="none" spc="0" normalizeH="0" baseline="0" noProof="0" dirty="0" err="1">
                <a:ln>
                  <a:noFill/>
                </a:ln>
                <a:solidFill>
                  <a:prstClr val="black"/>
                </a:solidFill>
                <a:effectLst/>
                <a:uLnTx/>
                <a:uFillTx/>
                <a:latin typeface="Calibri" panose="020F0502020204030204" pitchFamily="34" charset="0"/>
                <a:ea typeface="+mn-ea"/>
                <a:cs typeface="+mn-cs"/>
              </a:rPr>
              <a:t>lives</a:t>
            </a:r>
            <a:r>
              <a:rPr kumimoji="0" lang="pt-BR" sz="20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convidando  representantes do poder judiciário, ministério publico e outros entes do sistema de garantia de direitos;</a:t>
            </a:r>
          </a:p>
          <a:p>
            <a:pPr marL="457200" marR="0" lvl="0" indent="-457200" algn="just"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20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Responsabilização da gestão de assistência social  conforme previsto no capitulo 03, da resolução 119/2023a fim de garantir que as equipes técnicas  do SUAS não sejam utilizadas pelo poder judiciário em detrimento de suas atribuições</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pt-BR" sz="20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Dialogar com os prefeitos  E a confederação  nacional dos </a:t>
            </a:r>
            <a:r>
              <a:rPr kumimoji="0" lang="pt-BR" sz="2000" b="0" i="0" u="none" strike="noStrike" kern="1200" cap="none" spc="0" normalizeH="0" baseline="0" noProof="0" dirty="0" err="1">
                <a:ln>
                  <a:noFill/>
                </a:ln>
                <a:solidFill>
                  <a:prstClr val="black"/>
                </a:solidFill>
                <a:effectLst/>
                <a:uLnTx/>
                <a:uFillTx/>
                <a:latin typeface="Calibri" panose="020F0502020204030204" pitchFamily="34" charset="0"/>
                <a:ea typeface="+mn-ea"/>
                <a:cs typeface="+mn-cs"/>
              </a:rPr>
              <a:t>municipios</a:t>
            </a:r>
            <a:r>
              <a:rPr kumimoji="0" lang="pt-BR" sz="20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sobre as responsabilidades e atribuições das equipes técnicas da assistência social sem receio de lidar com o poder judiciário, ministério publico;</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endParaRPr kumimoji="0" lang="pt-BR" sz="20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pt-B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759700834"/>
      </p:ext>
    </p:extLst>
  </p:cSld>
  <p:clrMapOvr>
    <a:masterClrMapping/>
  </p:clrMapOvr>
  <p:extLst>
    <p:ext uri="{6950BFC3-D8DA-4A85-94F7-54DA5524770B}">
      <p188:commentRel xmlns:p188="http://schemas.microsoft.com/office/powerpoint/2018/8/main" r:id="rId2"/>
    </p:ext>
  </p:extLst>
</p:sld>
</file>

<file path=ppt/slides/slide5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075" name="Retângulo 5"/>
          <p:cNvSpPr>
            <a:spLocks noChangeArrowheads="1"/>
          </p:cNvSpPr>
          <p:nvPr/>
        </p:nvSpPr>
        <p:spPr bwMode="auto">
          <a:xfrm>
            <a:off x="330981" y="-520605"/>
            <a:ext cx="10721077" cy="1275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l" defTabSz="914400" rtl="0" eaLnBrk="1" fontAlgn="base" latinLnBrk="0" hangingPunct="1">
              <a:lnSpc>
                <a:spcPct val="107000"/>
              </a:lnSpc>
              <a:spcBef>
                <a:spcPct val="0"/>
              </a:spcBef>
              <a:spcAft>
                <a:spcPts val="800"/>
              </a:spcAft>
              <a:buClrTx/>
              <a:buSzTx/>
              <a:buFontTx/>
              <a:buNone/>
              <a:tabLst/>
              <a:defRPr/>
            </a:pPr>
            <a:endParaRPr kumimoji="0" lang="pt-BR" altLang="pt-BR" sz="32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ctr" defTabSz="914400" rtl="0" eaLnBrk="1" fontAlgn="base" latinLnBrk="0" hangingPunct="1">
              <a:lnSpc>
                <a:spcPct val="100000"/>
              </a:lnSpc>
              <a:spcBef>
                <a:spcPct val="0"/>
              </a:spcBef>
              <a:spcAft>
                <a:spcPts val="800"/>
              </a:spcAft>
              <a:buClrTx/>
              <a:buSzTx/>
              <a:buFontTx/>
              <a:buNone/>
              <a:tabLst/>
              <a:defRPr/>
            </a:pPr>
            <a:endParaRPr kumimoji="0" lang="pt-BR" altLang="pt-BR" sz="3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2" name="CaixaDeTexto 1"/>
          <p:cNvSpPr txBox="1"/>
          <p:nvPr/>
        </p:nvSpPr>
        <p:spPr>
          <a:xfrm>
            <a:off x="480060" y="308611"/>
            <a:ext cx="11098530" cy="7125027"/>
          </a:xfrm>
          <a:prstGeom prst="rect">
            <a:avLst/>
          </a:prstGeom>
          <a:noFill/>
        </p:spPr>
        <p:txBody>
          <a:bodyPr wrap="square" rtlCol="0">
            <a:spAutoFit/>
          </a:bodyPr>
          <a:lstStyle/>
          <a:p>
            <a:pPr marL="0" marR="0" lvl="0" indent="0" algn="l" defTabSz="914400" rtl="0" eaLnBrk="0" fontAlgn="base" latinLnBrk="0" hangingPunct="0">
              <a:lnSpc>
                <a:spcPct val="100000"/>
              </a:lnSpc>
              <a:spcBef>
                <a:spcPts val="600"/>
              </a:spcBef>
              <a:spcAft>
                <a:spcPts val="600"/>
              </a:spcAft>
              <a:buClrTx/>
              <a:buSzTx/>
              <a:buFontTx/>
              <a:buNone/>
              <a:tabLst/>
              <a:defRPr/>
            </a:pPr>
            <a:r>
              <a:rPr kumimoji="0" lang="pt-BR" sz="18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Desafios:</a:t>
            </a:r>
            <a:r>
              <a:rPr kumimoji="0" lang="pt-B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r>
              <a:rPr kumimoji="0" lang="pt-BR" sz="18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Região Centro- Oeste</a:t>
            </a:r>
            <a:endParaRPr kumimoji="0" lang="pt-B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20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Capacitação no território para gestores municipais  e o sistema de garantia de direitos para reafirmar a política de assistência social;</a:t>
            </a: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20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Envolver o CONGEMAS nos debates referente a relação do SUAS com o sistema de justiça e atribuição dos gestores; </a:t>
            </a: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20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Criação de  fluxos e protocolos de atendimentos sobre o SUAS e o sistema de justiça , pactuados na CIT a partir da resolução 119/2023; quanto as demandas que não são atribuições da politica de assistência social;</a:t>
            </a: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20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Retomar a conversa com os diversos entes do sistema de garantia de direitos, os conselhos CFESS,  CFP , OAB e entidades sindicais, para colaborar no debate referente a pauta do SUAS e o sistema de justiça;</a:t>
            </a: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20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Encaminhar para os conselhos estaduais realizarem um debate com os conselhos municipais: levantamento com os técnicos sobre as demandas recebidas pelo sistema de justiça, posteriormente elaborar relatório para ser apresentado na reunião trimestral do CNAS em março de 2025.</a:t>
            </a: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endParaRPr kumimoji="0" lang="pt-BR"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endParaRPr kumimoji="0" lang="pt-BR" sz="24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endParaRPr kumimoji="0" lang="pt-BR" sz="24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pt-B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1537639235"/>
      </p:ext>
    </p:extLst>
  </p:cSld>
  <p:clrMapOvr>
    <a:masterClrMapping/>
  </p:clrMapOvr>
  <p:extLst>
    <p:ext uri="{6950BFC3-D8DA-4A85-94F7-54DA5524770B}">
      <p188:commentRel xmlns:p188="http://schemas.microsoft.com/office/powerpoint/2018/8/main" r:id="rId2"/>
    </p:ext>
  </p:extLst>
</p:sld>
</file>

<file path=ppt/slides/slide5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075" name="Retângulo 5"/>
          <p:cNvSpPr>
            <a:spLocks noChangeArrowheads="1"/>
          </p:cNvSpPr>
          <p:nvPr/>
        </p:nvSpPr>
        <p:spPr bwMode="auto">
          <a:xfrm>
            <a:off x="330981" y="-520605"/>
            <a:ext cx="10721077" cy="1275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l" defTabSz="914400" rtl="0" eaLnBrk="1" fontAlgn="base" latinLnBrk="0" hangingPunct="1">
              <a:lnSpc>
                <a:spcPct val="107000"/>
              </a:lnSpc>
              <a:spcBef>
                <a:spcPct val="0"/>
              </a:spcBef>
              <a:spcAft>
                <a:spcPts val="800"/>
              </a:spcAft>
              <a:buClrTx/>
              <a:buSzTx/>
              <a:buFontTx/>
              <a:buNone/>
              <a:tabLst/>
              <a:defRPr/>
            </a:pPr>
            <a:endParaRPr kumimoji="0" lang="pt-BR" altLang="pt-BR" sz="32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ctr" defTabSz="914400" rtl="0" eaLnBrk="1" fontAlgn="base" latinLnBrk="0" hangingPunct="1">
              <a:lnSpc>
                <a:spcPct val="100000"/>
              </a:lnSpc>
              <a:spcBef>
                <a:spcPct val="0"/>
              </a:spcBef>
              <a:spcAft>
                <a:spcPts val="800"/>
              </a:spcAft>
              <a:buClrTx/>
              <a:buSzTx/>
              <a:buFontTx/>
              <a:buNone/>
              <a:tabLst/>
              <a:defRPr/>
            </a:pPr>
            <a:endParaRPr kumimoji="0" lang="pt-BR" altLang="pt-BR" sz="3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2" name="CaixaDeTexto 1"/>
          <p:cNvSpPr txBox="1"/>
          <p:nvPr/>
        </p:nvSpPr>
        <p:spPr>
          <a:xfrm>
            <a:off x="605992" y="417967"/>
            <a:ext cx="10171053" cy="6232475"/>
          </a:xfrm>
          <a:prstGeom prst="rect">
            <a:avLst/>
          </a:prstGeom>
          <a:noFill/>
        </p:spPr>
        <p:txBody>
          <a:bodyPr wrap="square" rtlCol="0">
            <a:spAutoFit/>
          </a:bodyPr>
          <a:lstStyle/>
          <a:p>
            <a:pPr marL="0" marR="0" lvl="0" indent="0" algn="l" defTabSz="914400" rtl="0" eaLnBrk="0" fontAlgn="base" latinLnBrk="0" hangingPunct="0">
              <a:lnSpc>
                <a:spcPct val="100000"/>
              </a:lnSpc>
              <a:spcBef>
                <a:spcPts val="600"/>
              </a:spcBef>
              <a:spcAft>
                <a:spcPts val="600"/>
              </a:spcAft>
              <a:buClrTx/>
              <a:buSzTx/>
              <a:buFontTx/>
              <a:buNone/>
              <a:tabLst/>
              <a:defRPr/>
            </a:pPr>
            <a:r>
              <a:rPr kumimoji="0" lang="pt-BR" sz="28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Desafios:</a:t>
            </a:r>
            <a:r>
              <a:rPr kumimoji="0" lang="pt-BR"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r>
              <a:rPr kumimoji="0" lang="pt-BR" sz="28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Região Centro- Oeste</a:t>
            </a:r>
            <a:endParaRPr kumimoji="0" lang="pt-BR"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Encaminhar para os conselhos estaduais realizarem um debate com os conselhos municipais: levantamento com os técnicos sobre as demandas recebidas pelo sistema de justiça, posteriormente elaborar relatório para ser apresentado na reunião trimestral do CNAS em março de 2025.</a:t>
            </a:r>
          </a:p>
          <a:p>
            <a:pPr marL="0" marR="0" lvl="0" indent="0" algn="l" defTabSz="914400" rtl="0" eaLnBrk="0" fontAlgn="base" latinLnBrk="0" hangingPunct="0">
              <a:lnSpc>
                <a:spcPct val="100000"/>
              </a:lnSpc>
              <a:spcBef>
                <a:spcPts val="600"/>
              </a:spcBef>
              <a:spcAft>
                <a:spcPts val="600"/>
              </a:spcAft>
              <a:buClrTx/>
              <a:buSzTx/>
              <a:buFontTx/>
              <a:buNone/>
              <a:tabLst/>
              <a:defRPr/>
            </a:pPr>
            <a:r>
              <a:rPr kumimoji="0" lang="pt-BR" sz="28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Potencialidades:</a:t>
            </a:r>
            <a:r>
              <a:rPr kumimoji="0" lang="pt-BR" sz="24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r>
              <a:rPr kumimoji="0" lang="pt-BR" sz="24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Região Centro- Oeste</a:t>
            </a:r>
            <a:endParaRPr kumimoji="0" lang="pt-BR" sz="24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Utilizar a nota técnica 02/2016/SNAS e a resolução CNAS119 /2023  como respaldo para justificar as respostas enviadas ao sistema judiciário e reafirmar as atribuições da equipe técnica.</a:t>
            </a: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endParaRPr kumimoji="0" lang="pt-BR"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pt-B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3498220364"/>
      </p:ext>
    </p:extLst>
  </p:cSld>
  <p:clrMapOvr>
    <a:masterClrMapping/>
  </p:clrMapOvr>
  <p:extLst>
    <p:ext uri="{6950BFC3-D8DA-4A85-94F7-54DA5524770B}">
      <p188:commentRel xmlns:p188="http://schemas.microsoft.com/office/powerpoint/2018/8/main" r:id="rId2"/>
    </p:ext>
  </p:extLst>
</p:sld>
</file>

<file path=ppt/slides/slide5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075" name="Retângulo 5"/>
          <p:cNvSpPr>
            <a:spLocks noChangeArrowheads="1"/>
          </p:cNvSpPr>
          <p:nvPr/>
        </p:nvSpPr>
        <p:spPr bwMode="auto">
          <a:xfrm>
            <a:off x="330981" y="-520605"/>
            <a:ext cx="10721077" cy="18093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l" defTabSz="914400" rtl="0" eaLnBrk="1" fontAlgn="base" latinLnBrk="0" hangingPunct="1">
              <a:lnSpc>
                <a:spcPct val="107000"/>
              </a:lnSpc>
              <a:spcBef>
                <a:spcPct val="0"/>
              </a:spcBef>
              <a:spcAft>
                <a:spcPts val="800"/>
              </a:spcAft>
              <a:buClrTx/>
              <a:buSzTx/>
              <a:buFontTx/>
              <a:buNone/>
              <a:tabLst/>
              <a:defRPr/>
            </a:pPr>
            <a:endParaRPr kumimoji="0" lang="pt-BR" altLang="pt-BR" sz="32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algn="ctr" eaLnBrk="1" hangingPunct="1">
              <a:spcAft>
                <a:spcPts val="800"/>
              </a:spcAft>
            </a:pPr>
            <a:r>
              <a:rPr lang="pt-BR" sz="2800" b="1" dirty="0"/>
              <a:t>Oficina 4: SUAS e o Sistema de Justiça: Um desafio a ser superado </a:t>
            </a:r>
          </a:p>
          <a:p>
            <a:pPr marL="0" marR="0" lvl="0" indent="0" algn="ctr" defTabSz="914400" rtl="0" eaLnBrk="1" fontAlgn="base" latinLnBrk="0" hangingPunct="1">
              <a:lnSpc>
                <a:spcPct val="100000"/>
              </a:lnSpc>
              <a:spcBef>
                <a:spcPct val="0"/>
              </a:spcBef>
              <a:spcAft>
                <a:spcPts val="800"/>
              </a:spcAft>
              <a:buClrTx/>
              <a:buSzTx/>
              <a:buFontTx/>
              <a:buNone/>
              <a:tabLst/>
              <a:defRPr/>
            </a:pPr>
            <a:endParaRPr kumimoji="0" lang="pt-BR" altLang="pt-BR" sz="3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2" name="CaixaDeTexto 1"/>
          <p:cNvSpPr txBox="1"/>
          <p:nvPr/>
        </p:nvSpPr>
        <p:spPr>
          <a:xfrm>
            <a:off x="914663" y="445770"/>
            <a:ext cx="10721077" cy="5909310"/>
          </a:xfrm>
          <a:prstGeom prst="rect">
            <a:avLst/>
          </a:prstGeom>
          <a:noFill/>
        </p:spPr>
        <p:txBody>
          <a:bodyPr wrap="square" rtlCol="0">
            <a:spAutoFit/>
          </a:bodyPr>
          <a:lstStyle/>
          <a:p>
            <a:pPr marL="0" marR="0" lvl="0" indent="0" algn="l" defTabSz="914400" rtl="0" eaLnBrk="0" fontAlgn="base" latinLnBrk="0" hangingPunct="0">
              <a:lnSpc>
                <a:spcPct val="100000"/>
              </a:lnSpc>
              <a:spcBef>
                <a:spcPts val="600"/>
              </a:spcBef>
              <a:spcAft>
                <a:spcPts val="600"/>
              </a:spcAft>
              <a:buClrTx/>
              <a:buSzTx/>
              <a:buFontTx/>
              <a:buNone/>
              <a:tabLst/>
              <a:defRPr/>
            </a:pPr>
            <a:r>
              <a:rPr kumimoji="0" lang="pt-BR"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Desafios:</a:t>
            </a:r>
            <a:r>
              <a:rPr kumimoji="0" lang="pt-BR" b="1" i="0" u="none" strike="noStrike" kern="1200" cap="none" spc="0" normalizeH="0" baseline="0" noProof="0" dirty="0">
                <a:ln>
                  <a:noFill/>
                </a:ln>
                <a:solidFill>
                  <a:prstClr val="black"/>
                </a:solidFill>
                <a:effectLst/>
                <a:uLnTx/>
                <a:uFillTx/>
                <a:cs typeface="Calibri" panose="020F0502020204030204" pitchFamily="34" charset="0"/>
              </a:rPr>
              <a:t> Sul e Sudeste</a:t>
            </a:r>
            <a:endParaRPr kumimoji="0" lang="pt-BR" b="1"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457200" marR="0" lvl="0" indent="-457200" algn="l" defTabSz="914400" rtl="0" eaLnBrk="0" fontAlgn="base" latinLnBrk="0" hangingPunct="0">
              <a:lnSpc>
                <a:spcPct val="100000"/>
              </a:lnSpc>
              <a:spcBef>
                <a:spcPts val="600"/>
              </a:spcBef>
              <a:spcAft>
                <a:spcPts val="600"/>
              </a:spcAft>
              <a:buClrTx/>
              <a:buSzTx/>
              <a:buFontTx/>
              <a:buChar char="-"/>
              <a:tabLst/>
              <a:defRPr/>
            </a:pPr>
            <a:r>
              <a:rPr kumimoji="0" lang="pt-BR"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Apropriação do arcabouço legal e teórico entre a relação do SUAS com o Sistema de Justiça por parte do Controle Social, Gestão de SUAS, trabalhadores(as) e demais sujeitos;</a:t>
            </a:r>
          </a:p>
          <a:p>
            <a:pPr marL="457200" marR="0" lvl="0" indent="-457200" algn="l" defTabSz="914400" rtl="0" eaLnBrk="0" fontAlgn="base" latinLnBrk="0" hangingPunct="0">
              <a:lnSpc>
                <a:spcPct val="100000"/>
              </a:lnSpc>
              <a:spcBef>
                <a:spcPts val="600"/>
              </a:spcBef>
              <a:spcAft>
                <a:spcPts val="600"/>
              </a:spcAft>
              <a:buClrTx/>
              <a:buSzTx/>
              <a:buFontTx/>
              <a:buChar char="-"/>
              <a:tabLst/>
              <a:defRPr/>
            </a:pPr>
            <a:r>
              <a:rPr kumimoji="0" lang="pt-BR"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Superar a subordinação da Assistência Social – Poder Executivo, com o Sistema de Justiça. </a:t>
            </a:r>
          </a:p>
          <a:p>
            <a:pPr marL="457200" marR="0" lvl="0" indent="-457200" algn="l" defTabSz="914400" rtl="0" eaLnBrk="0" fontAlgn="base" latinLnBrk="0" hangingPunct="0">
              <a:lnSpc>
                <a:spcPct val="100000"/>
              </a:lnSpc>
              <a:spcBef>
                <a:spcPts val="600"/>
              </a:spcBef>
              <a:spcAft>
                <a:spcPts val="600"/>
              </a:spcAft>
              <a:buClrTx/>
              <a:buSzTx/>
              <a:buFontTx/>
              <a:buChar char="-"/>
              <a:tabLst/>
              <a:defRPr/>
            </a:pPr>
            <a:r>
              <a:rPr kumimoji="0" lang="pt-BR"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O desconhecimento por parte do Sistema de Justiça sobre o que é a Assistência Social, objetivos, trabalho realizado, metodologias, etc.</a:t>
            </a:r>
          </a:p>
          <a:p>
            <a:pPr marL="457200" marR="0" lvl="0" indent="-457200" algn="l" defTabSz="914400" rtl="0" eaLnBrk="0" fontAlgn="base" latinLnBrk="0" hangingPunct="0">
              <a:lnSpc>
                <a:spcPct val="100000"/>
              </a:lnSpc>
              <a:spcBef>
                <a:spcPts val="600"/>
              </a:spcBef>
              <a:spcAft>
                <a:spcPts val="600"/>
              </a:spcAft>
              <a:buClrTx/>
              <a:buSzTx/>
              <a:buFontTx/>
              <a:buChar char="-"/>
              <a:tabLst/>
              <a:defRPr/>
            </a:pPr>
            <a:r>
              <a:rPr kumimoji="0" lang="pt-BR"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A falta de fluxos de trabalho entre a Assistência Social e o Sistema de Justiça;</a:t>
            </a:r>
          </a:p>
          <a:p>
            <a:pPr marL="457200" marR="0" lvl="0" indent="-457200" algn="l" defTabSz="914400" rtl="0" eaLnBrk="0" fontAlgn="base" latinLnBrk="0" hangingPunct="0">
              <a:lnSpc>
                <a:spcPct val="100000"/>
              </a:lnSpc>
              <a:spcBef>
                <a:spcPts val="600"/>
              </a:spcBef>
              <a:spcAft>
                <a:spcPts val="600"/>
              </a:spcAft>
              <a:buClrTx/>
              <a:buSzTx/>
              <a:buFontTx/>
              <a:buChar char="-"/>
              <a:tabLst/>
              <a:defRPr/>
            </a:pPr>
            <a:r>
              <a:rPr kumimoji="0" lang="pt-BR"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Profissionais e gestões da Assistência Social não se apropriarem das suas competências e responsabilidades frente a atuação conjunta;</a:t>
            </a:r>
          </a:p>
          <a:p>
            <a:pPr marL="457200" marR="0" lvl="0" indent="-457200" algn="l" defTabSz="914400" rtl="0" eaLnBrk="0" fontAlgn="base" latinLnBrk="0" hangingPunct="0">
              <a:lnSpc>
                <a:spcPct val="100000"/>
              </a:lnSpc>
              <a:spcBef>
                <a:spcPts val="600"/>
              </a:spcBef>
              <a:spcAft>
                <a:spcPts val="600"/>
              </a:spcAft>
              <a:buClrTx/>
              <a:buSzTx/>
              <a:buFontTx/>
              <a:buChar char="-"/>
              <a:tabLst/>
              <a:defRPr/>
            </a:pPr>
            <a:r>
              <a:rPr kumimoji="0" lang="pt-BR"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Conselho Tutelar realizar a mediação entre SUAS e Sistema de Justiça de forma qualificada e apropriada.</a:t>
            </a:r>
          </a:p>
          <a:p>
            <a:pPr marL="457200" marR="0" lvl="0" indent="-457200" algn="l" defTabSz="914400" rtl="0" eaLnBrk="0" fontAlgn="base" latinLnBrk="0" hangingPunct="0">
              <a:lnSpc>
                <a:spcPct val="100000"/>
              </a:lnSpc>
              <a:spcBef>
                <a:spcPts val="600"/>
              </a:spcBef>
              <a:spcAft>
                <a:spcPts val="600"/>
              </a:spcAft>
              <a:buClrTx/>
              <a:buSzTx/>
              <a:buFontTx/>
              <a:buChar char="-"/>
              <a:tabLst/>
              <a:defRPr/>
            </a:pPr>
            <a:r>
              <a:rPr kumimoji="0" lang="pt-BR"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A existência do medo dos profissionais da Assistência Social para dialogar e acionar o Sistema de Justiça quando necessário;</a:t>
            </a:r>
          </a:p>
          <a:p>
            <a:pPr marL="457200" marR="0" lvl="0" indent="-457200" algn="l" defTabSz="914400" rtl="0" eaLnBrk="0" fontAlgn="base" latinLnBrk="0" hangingPunct="0">
              <a:lnSpc>
                <a:spcPct val="100000"/>
              </a:lnSpc>
              <a:spcBef>
                <a:spcPts val="600"/>
              </a:spcBef>
              <a:spcAft>
                <a:spcPts val="600"/>
              </a:spcAft>
              <a:buClrTx/>
              <a:buSzTx/>
              <a:buFontTx/>
              <a:buChar char="-"/>
              <a:tabLst/>
              <a:defRPr/>
            </a:pPr>
            <a:r>
              <a:rPr kumimoji="0" lang="pt-BR"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Aperfeiçoar e qualificar a emissão dos relatórios técnicos dos profissionais e gestão do SUAS para encaminhar o Sistema de Justiça. </a:t>
            </a:r>
          </a:p>
          <a:p>
            <a:pPr marL="457200" marR="0" lvl="0" indent="-457200" algn="l" defTabSz="914400" rtl="0" eaLnBrk="0" fontAlgn="base" latinLnBrk="0" hangingPunct="0">
              <a:lnSpc>
                <a:spcPct val="100000"/>
              </a:lnSpc>
              <a:spcBef>
                <a:spcPts val="600"/>
              </a:spcBef>
              <a:spcAft>
                <a:spcPts val="600"/>
              </a:spcAft>
              <a:buClrTx/>
              <a:buSzTx/>
              <a:buFontTx/>
              <a:buChar char="-"/>
              <a:tabLst/>
              <a:defRPr/>
            </a:pPr>
            <a:endParaRPr kumimoji="0" lang="pt-BR"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val="2620555551"/>
      </p:ext>
    </p:extLst>
  </p:cSld>
  <p:clrMapOvr>
    <a:masterClrMapping/>
  </p:clrMapOvr>
  <p:extLst>
    <p:ext uri="{6950BFC3-D8DA-4A85-94F7-54DA5524770B}">
      <p188:commentRel xmlns:p188="http://schemas.microsoft.com/office/powerpoint/2018/8/main" r:id="rId2"/>
    </p:ext>
  </p:extLst>
</p:sld>
</file>

<file path=ppt/slides/slide5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075" name="Retângulo 5"/>
          <p:cNvSpPr>
            <a:spLocks noChangeArrowheads="1"/>
          </p:cNvSpPr>
          <p:nvPr/>
        </p:nvSpPr>
        <p:spPr bwMode="auto">
          <a:xfrm>
            <a:off x="330981" y="-520605"/>
            <a:ext cx="10721077" cy="1275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l" defTabSz="914400" rtl="0" eaLnBrk="1" fontAlgn="base" latinLnBrk="0" hangingPunct="1">
              <a:lnSpc>
                <a:spcPct val="107000"/>
              </a:lnSpc>
              <a:spcBef>
                <a:spcPct val="0"/>
              </a:spcBef>
              <a:spcAft>
                <a:spcPts val="800"/>
              </a:spcAft>
              <a:buClrTx/>
              <a:buSzTx/>
              <a:buFontTx/>
              <a:buNone/>
              <a:tabLst/>
              <a:defRPr/>
            </a:pPr>
            <a:endParaRPr kumimoji="0" lang="pt-BR" altLang="pt-BR" sz="32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ctr" defTabSz="914400" rtl="0" eaLnBrk="1" fontAlgn="base" latinLnBrk="0" hangingPunct="1">
              <a:lnSpc>
                <a:spcPct val="100000"/>
              </a:lnSpc>
              <a:spcBef>
                <a:spcPct val="0"/>
              </a:spcBef>
              <a:spcAft>
                <a:spcPts val="800"/>
              </a:spcAft>
              <a:buClrTx/>
              <a:buSzTx/>
              <a:buFontTx/>
              <a:buNone/>
              <a:tabLst/>
              <a:defRPr/>
            </a:pPr>
            <a:endParaRPr kumimoji="0" lang="pt-BR" altLang="pt-BR" sz="3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2" name="CaixaDeTexto 1"/>
          <p:cNvSpPr txBox="1"/>
          <p:nvPr/>
        </p:nvSpPr>
        <p:spPr>
          <a:xfrm>
            <a:off x="993658" y="388259"/>
            <a:ext cx="9832622" cy="4308872"/>
          </a:xfrm>
          <a:prstGeom prst="rect">
            <a:avLst/>
          </a:prstGeom>
          <a:noFill/>
        </p:spPr>
        <p:txBody>
          <a:bodyPr wrap="square" rtlCol="0">
            <a:spAutoFit/>
          </a:bodyPr>
          <a:lstStyle/>
          <a:p>
            <a:pPr marL="0" marR="0" lvl="0" indent="0" algn="l" defTabSz="914400" rtl="0" eaLnBrk="0" fontAlgn="base" latinLnBrk="0" hangingPunct="0">
              <a:lnSpc>
                <a:spcPct val="100000"/>
              </a:lnSpc>
              <a:spcBef>
                <a:spcPts val="600"/>
              </a:spcBef>
              <a:spcAft>
                <a:spcPts val="600"/>
              </a:spcAft>
              <a:buClrTx/>
              <a:buSzTx/>
              <a:buFontTx/>
              <a:buNone/>
              <a:tabLst/>
              <a:defRPr/>
            </a:pPr>
            <a:r>
              <a:rPr kumimoji="0" lang="pt-BR" sz="32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Potencialidades:</a:t>
            </a:r>
            <a:r>
              <a:rPr kumimoji="0" lang="pt-BR" sz="3200" b="1" i="0" u="none" strike="noStrike" kern="1200" cap="none" spc="0" normalizeH="0" baseline="0" noProof="0" dirty="0">
                <a:ln>
                  <a:noFill/>
                </a:ln>
                <a:solidFill>
                  <a:prstClr val="black"/>
                </a:solidFill>
                <a:effectLst/>
                <a:uLnTx/>
                <a:uFillTx/>
                <a:cs typeface="Calibri" panose="020F0502020204030204" pitchFamily="34" charset="0"/>
              </a:rPr>
              <a:t> Sul e Sudeste</a:t>
            </a:r>
            <a:endParaRPr kumimoji="0" lang="pt-BR" sz="3200" b="1"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0" marR="0" lvl="0" indent="0" algn="l" defTabSz="914400" rtl="0" eaLnBrk="0" fontAlgn="base" latinLnBrk="0" hangingPunct="0">
              <a:lnSpc>
                <a:spcPct val="100000"/>
              </a:lnSpc>
              <a:spcBef>
                <a:spcPts val="600"/>
              </a:spcBef>
              <a:spcAft>
                <a:spcPts val="600"/>
              </a:spcAft>
              <a:buClrTx/>
              <a:buSzTx/>
              <a:buFontTx/>
              <a:buNone/>
              <a:tabLst/>
              <a:defRPr/>
            </a:pPr>
            <a:endParaRPr kumimoji="0" lang="pt-BR" sz="3200" b="1"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457200" marR="0" lvl="0" indent="-457200" algn="l" defTabSz="914400" rtl="0" eaLnBrk="0" fontAlgn="base" latinLnBrk="0" hangingPunct="0">
              <a:lnSpc>
                <a:spcPct val="100000"/>
              </a:lnSpc>
              <a:spcBef>
                <a:spcPts val="600"/>
              </a:spcBef>
              <a:spcAft>
                <a:spcPts val="600"/>
              </a:spcAft>
              <a:buClrTx/>
              <a:buSzTx/>
              <a:buFontTx/>
              <a:buChar char="-"/>
              <a:tabLst/>
              <a:defRPr/>
            </a:pPr>
            <a:r>
              <a:rPr kumimoji="0" lang="pt-BR" sz="20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Fortalecer e permanecer com a realização das audiências concentradas;</a:t>
            </a:r>
          </a:p>
          <a:p>
            <a:pPr marL="457200" marR="0" lvl="0" indent="-457200" algn="l" defTabSz="914400" rtl="0" eaLnBrk="0" fontAlgn="base" latinLnBrk="0" hangingPunct="0">
              <a:lnSpc>
                <a:spcPct val="100000"/>
              </a:lnSpc>
              <a:spcBef>
                <a:spcPts val="600"/>
              </a:spcBef>
              <a:spcAft>
                <a:spcPts val="600"/>
              </a:spcAft>
              <a:buClrTx/>
              <a:buSzTx/>
              <a:buFontTx/>
              <a:buChar char="-"/>
              <a:tabLst/>
              <a:defRPr/>
            </a:pPr>
            <a:r>
              <a:rPr kumimoji="0" lang="pt-BR" sz="20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Criação de grupos de trabalho para diálogo conjunto entre profissionais e gestão da Assistências Social e profissionais do Sistema de Justiça – Ministério Público, Judiciário, Defensoria Pública;</a:t>
            </a:r>
          </a:p>
          <a:p>
            <a:pPr marL="457200" marR="0" lvl="0" indent="-457200" algn="l" defTabSz="914400" rtl="0" eaLnBrk="0" fontAlgn="base" latinLnBrk="0" hangingPunct="0">
              <a:lnSpc>
                <a:spcPct val="100000"/>
              </a:lnSpc>
              <a:spcBef>
                <a:spcPts val="600"/>
              </a:spcBef>
              <a:spcAft>
                <a:spcPts val="600"/>
              </a:spcAft>
              <a:buClrTx/>
              <a:buSzTx/>
              <a:buFontTx/>
              <a:buChar char="-"/>
              <a:tabLst/>
              <a:defRPr/>
            </a:pPr>
            <a:r>
              <a:rPr kumimoji="0" lang="pt-BR" sz="2000" b="0" i="0" u="none" strike="noStrike" kern="1200" cap="none" spc="0" normalizeH="0" baseline="0" noProof="0" dirty="0">
                <a:ln>
                  <a:noFill/>
                </a:ln>
                <a:solidFill>
                  <a:prstClr val="black"/>
                </a:solidFill>
                <a:effectLst/>
                <a:uLnTx/>
                <a:uFillTx/>
                <a:latin typeface="Arial" pitchFamily="34" charset="0"/>
                <a:ea typeface="Aptos" panose="020B0004020202020204" pitchFamily="34" charset="0"/>
                <a:cs typeface="Arial" pitchFamily="34" charset="0"/>
              </a:rPr>
              <a:t>Publicação da Resolução CNAS nº119.2023 como um importante amparo e respaldo legal para a relação do SUAS com o Sistema de Justiça;</a:t>
            </a:r>
          </a:p>
          <a:p>
            <a:pPr marL="457200" marR="0" lvl="0" indent="-457200" algn="l" defTabSz="914400" rtl="0" eaLnBrk="0" fontAlgn="base" latinLnBrk="0" hangingPunct="0">
              <a:lnSpc>
                <a:spcPct val="100000"/>
              </a:lnSpc>
              <a:spcBef>
                <a:spcPts val="600"/>
              </a:spcBef>
              <a:spcAft>
                <a:spcPts val="600"/>
              </a:spcAft>
              <a:buClrTx/>
              <a:buSzTx/>
              <a:buFontTx/>
              <a:buChar char="-"/>
              <a:tabLst/>
              <a:defRPr/>
            </a:pPr>
            <a:r>
              <a:rPr kumimoji="0" lang="pt-BR" sz="2000" b="0" i="0" u="none" strike="noStrike" kern="1200" cap="none" spc="0" normalizeH="0" baseline="0" noProof="0" dirty="0">
                <a:ln>
                  <a:noFill/>
                </a:ln>
                <a:solidFill>
                  <a:prstClr val="black"/>
                </a:solidFill>
                <a:effectLst/>
                <a:uLnTx/>
                <a:uFillTx/>
                <a:latin typeface="Arial" pitchFamily="34" charset="0"/>
                <a:ea typeface="Aptos" panose="020B0004020202020204" pitchFamily="34" charset="0"/>
                <a:cs typeface="Arial" pitchFamily="34" charset="0"/>
              </a:rPr>
              <a:t>Participação do Ministério Público nas reuniões de rede dos municípios – exemplo: integrando a Saúde, Educação, Assistência Social. </a:t>
            </a:r>
            <a:r>
              <a:rPr kumimoji="0" lang="pt-BR"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p>
        </p:txBody>
      </p:sp>
    </p:spTree>
    <p:extLst>
      <p:ext uri="{BB962C8B-B14F-4D97-AF65-F5344CB8AC3E}">
        <p14:creationId xmlns:p14="http://schemas.microsoft.com/office/powerpoint/2010/main" val="1643311517"/>
      </p:ext>
    </p:extLst>
  </p:cSld>
  <p:clrMapOvr>
    <a:masterClrMapping/>
  </p:clrMapOvr>
  <p:extLst>
    <p:ext uri="{6950BFC3-D8DA-4A85-94F7-54DA5524770B}">
      <p188:commentRel xmlns:p188="http://schemas.microsoft.com/office/powerpoint/2018/8/main" r:id="rId2"/>
    </p:ext>
  </p:extLst>
</p:sld>
</file>

<file path=ppt/slides/slide5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EE6CA768-CF82-89B4-3A3B-09B66A479292}"/>
            </a:ext>
          </a:extLst>
        </p:cNvPr>
        <p:cNvGrpSpPr/>
        <p:nvPr/>
      </p:nvGrpSpPr>
      <p:grpSpPr>
        <a:xfrm>
          <a:off x="0" y="0"/>
          <a:ext cx="0" cy="0"/>
          <a:chOff x="0" y="0"/>
          <a:chExt cx="0" cy="0"/>
        </a:xfrm>
      </p:grpSpPr>
      <p:sp>
        <p:nvSpPr>
          <p:cNvPr id="3075" name="Retângulo 5">
            <a:extLst>
              <a:ext uri="{FF2B5EF4-FFF2-40B4-BE49-F238E27FC236}">
                <a16:creationId xmlns:a16="http://schemas.microsoft.com/office/drawing/2014/main" id="{79578E76-6446-90A8-92E6-18068CC96DE8}"/>
              </a:ext>
            </a:extLst>
          </p:cNvPr>
          <p:cNvSpPr>
            <a:spLocks noChangeArrowheads="1"/>
          </p:cNvSpPr>
          <p:nvPr/>
        </p:nvSpPr>
        <p:spPr bwMode="auto">
          <a:xfrm>
            <a:off x="330981" y="-520605"/>
            <a:ext cx="10721077" cy="1275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l" defTabSz="914400" rtl="0" eaLnBrk="1" fontAlgn="base" latinLnBrk="0" hangingPunct="1">
              <a:lnSpc>
                <a:spcPct val="107000"/>
              </a:lnSpc>
              <a:spcBef>
                <a:spcPct val="0"/>
              </a:spcBef>
              <a:spcAft>
                <a:spcPts val="800"/>
              </a:spcAft>
              <a:buClrTx/>
              <a:buSzTx/>
              <a:buFontTx/>
              <a:buNone/>
              <a:tabLst/>
              <a:defRPr/>
            </a:pPr>
            <a:endParaRPr kumimoji="0" lang="pt-BR" altLang="pt-BR" sz="32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ctr" defTabSz="914400" rtl="0" eaLnBrk="1" fontAlgn="base" latinLnBrk="0" hangingPunct="1">
              <a:lnSpc>
                <a:spcPct val="100000"/>
              </a:lnSpc>
              <a:spcBef>
                <a:spcPct val="0"/>
              </a:spcBef>
              <a:spcAft>
                <a:spcPts val="800"/>
              </a:spcAft>
              <a:buClrTx/>
              <a:buSzTx/>
              <a:buFontTx/>
              <a:buNone/>
              <a:tabLst/>
              <a:defRPr/>
            </a:pPr>
            <a:endParaRPr kumimoji="0" lang="pt-BR" altLang="pt-BR" sz="3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2" name="CaixaDeTexto 1">
            <a:extLst>
              <a:ext uri="{FF2B5EF4-FFF2-40B4-BE49-F238E27FC236}">
                <a16:creationId xmlns:a16="http://schemas.microsoft.com/office/drawing/2014/main" id="{1CC45E68-79E2-4B6E-C06C-9DF8358D2697}"/>
              </a:ext>
            </a:extLst>
          </p:cNvPr>
          <p:cNvSpPr txBox="1"/>
          <p:nvPr/>
        </p:nvSpPr>
        <p:spPr>
          <a:xfrm>
            <a:off x="693683" y="388259"/>
            <a:ext cx="10878207" cy="5570756"/>
          </a:xfrm>
          <a:prstGeom prst="rect">
            <a:avLst/>
          </a:prstGeom>
          <a:noFill/>
        </p:spPr>
        <p:txBody>
          <a:bodyPr wrap="square" rtlCol="0">
            <a:spAutoFit/>
          </a:bodyPr>
          <a:lstStyle/>
          <a:p>
            <a:pPr marL="0" marR="0" lvl="0" indent="0" algn="l" defTabSz="914400" rtl="0" eaLnBrk="0" fontAlgn="base" latinLnBrk="0" hangingPunct="0">
              <a:lnSpc>
                <a:spcPct val="100000"/>
              </a:lnSpc>
              <a:spcBef>
                <a:spcPts val="600"/>
              </a:spcBef>
              <a:spcAft>
                <a:spcPts val="600"/>
              </a:spcAft>
              <a:buClrTx/>
              <a:buSzTx/>
              <a:buFontTx/>
              <a:buNone/>
              <a:tabLst/>
              <a:defRPr/>
            </a:pPr>
            <a:r>
              <a:rPr kumimoji="0" lang="pt-BR" sz="3200" b="1" i="0" u="none" strike="noStrike" kern="1200" cap="none" spc="0" normalizeH="0" baseline="0" noProof="0" dirty="0">
                <a:ln>
                  <a:noFill/>
                </a:ln>
                <a:solidFill>
                  <a:prstClr val="black"/>
                </a:solidFill>
                <a:effectLst/>
                <a:uLnTx/>
                <a:uFillTx/>
                <a:latin typeface="Arial" pitchFamily="34" charset="0"/>
                <a:ea typeface="Aptos" panose="020B0004020202020204" pitchFamily="34" charset="0"/>
                <a:cs typeface="Arial" pitchFamily="34" charset="0"/>
              </a:rPr>
              <a:t>Principais Discussões e Resultados</a:t>
            </a:r>
            <a:r>
              <a:rPr kumimoji="0" lang="pt-BR" sz="3200" b="0" i="0" u="none" strike="noStrike" kern="1200" cap="none" spc="0" normalizeH="0" baseline="0" noProof="0" dirty="0">
                <a:ln>
                  <a:noFill/>
                </a:ln>
                <a:solidFill>
                  <a:prstClr val="black"/>
                </a:solidFill>
                <a:effectLst/>
                <a:uLnTx/>
                <a:uFillTx/>
                <a:latin typeface="Arial" pitchFamily="34" charset="0"/>
                <a:ea typeface="Aptos" panose="020B0004020202020204" pitchFamily="34" charset="0"/>
                <a:cs typeface="Arial" pitchFamily="34" charset="0"/>
              </a:rPr>
              <a:t>:</a:t>
            </a:r>
            <a:r>
              <a:rPr kumimoji="0" lang="pt-BR" sz="3200" b="1" i="0" u="none" strike="noStrike" kern="1200" cap="none" spc="0" normalizeH="0" baseline="0" noProof="0" dirty="0">
                <a:ln>
                  <a:noFill/>
                </a:ln>
                <a:solidFill>
                  <a:prstClr val="black"/>
                </a:solidFill>
                <a:effectLst/>
                <a:uLnTx/>
                <a:uFillTx/>
                <a:cs typeface="Calibri" panose="020F0502020204030204" pitchFamily="34" charset="0"/>
              </a:rPr>
              <a:t> Sul e Sudeste</a:t>
            </a:r>
            <a:endParaRPr kumimoji="0" lang="pt-BR" sz="3200" b="0" i="0" u="none" strike="noStrike" kern="1200" cap="none" spc="0" normalizeH="0" baseline="0" noProof="0" dirty="0">
              <a:ln>
                <a:noFill/>
              </a:ln>
              <a:solidFill>
                <a:prstClr val="black"/>
              </a:solidFill>
              <a:effectLst/>
              <a:uLnTx/>
              <a:uFillTx/>
              <a:latin typeface="Arial" pitchFamily="34" charset="0"/>
              <a:ea typeface="Aptos" panose="020B0004020202020204" pitchFamily="34" charset="0"/>
              <a:cs typeface="Arial" pitchFamily="34" charset="0"/>
            </a:endParaRPr>
          </a:p>
          <a:p>
            <a:pPr marL="342900" marR="0" lvl="0" indent="-342900" algn="just" defTabSz="914400" rtl="0" eaLnBrk="0" fontAlgn="base" latinLnBrk="0" hangingPunct="0">
              <a:lnSpc>
                <a:spcPct val="100000"/>
              </a:lnSpc>
              <a:spcBef>
                <a:spcPts val="600"/>
              </a:spcBef>
              <a:spcAft>
                <a:spcPts val="600"/>
              </a:spcAft>
              <a:buClrTx/>
              <a:buSzTx/>
              <a:buFontTx/>
              <a:buChar char="-"/>
              <a:tabLst/>
              <a:defRPr/>
            </a:pPr>
            <a:r>
              <a:rPr kumimoji="0" lang="pt-BR"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Realizada problematização entre a relação do controle social com relação a transversalidade do SUAS com o Sistema de Justiça. Como assunto transversal, a discussão se faz necessária devido aos objetivos do SUAS e a complementariedade dos assuntos.</a:t>
            </a:r>
          </a:p>
          <a:p>
            <a:pPr marL="342900" marR="0" lvl="0" indent="-342900" algn="just" defTabSz="914400" rtl="0" eaLnBrk="0" fontAlgn="base" latinLnBrk="0" hangingPunct="0">
              <a:lnSpc>
                <a:spcPct val="100000"/>
              </a:lnSpc>
              <a:spcBef>
                <a:spcPts val="600"/>
              </a:spcBef>
              <a:spcAft>
                <a:spcPts val="600"/>
              </a:spcAft>
              <a:buClrTx/>
              <a:buSzTx/>
              <a:buFontTx/>
              <a:buChar char="-"/>
              <a:tabLst/>
              <a:defRPr/>
            </a:pPr>
            <a:r>
              <a:rPr kumimoji="0" lang="pt-BR"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As demandas do Sistema de Justiça perpassam todos os níveis de proteção do SUAS, não é algo exclusivo da Proteção Especial. </a:t>
            </a:r>
          </a:p>
          <a:p>
            <a:pPr marL="342900" marR="0" lvl="0" indent="-342900" algn="just" defTabSz="914400" rtl="0" eaLnBrk="0" fontAlgn="base" latinLnBrk="0" hangingPunct="0">
              <a:lnSpc>
                <a:spcPct val="100000"/>
              </a:lnSpc>
              <a:spcBef>
                <a:spcPts val="600"/>
              </a:spcBef>
              <a:spcAft>
                <a:spcPts val="600"/>
              </a:spcAft>
              <a:buClrTx/>
              <a:buSzTx/>
              <a:buFontTx/>
              <a:buChar char="-"/>
              <a:tabLst/>
              <a:defRPr/>
            </a:pPr>
            <a:r>
              <a:rPr kumimoji="0" lang="pt-BR"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Insegurança do diálogo pela Assistência Social com o Sistema de Justiça -  subordinação do SUAS perante o Sistema de Justiça</a:t>
            </a:r>
            <a:r>
              <a:rPr kumimoji="0" lang="pt-BR" sz="20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a:t>
            </a:r>
          </a:p>
          <a:p>
            <a:pPr marL="342900" marR="0" lvl="0" indent="-342900" algn="just" defTabSz="914400" rtl="0" eaLnBrk="0" fontAlgn="base" latinLnBrk="0" hangingPunct="0">
              <a:lnSpc>
                <a:spcPct val="100000"/>
              </a:lnSpc>
              <a:spcBef>
                <a:spcPts val="600"/>
              </a:spcBef>
              <a:spcAft>
                <a:spcPts val="600"/>
              </a:spcAft>
              <a:buClrTx/>
              <a:buSzTx/>
              <a:buFontTx/>
              <a:buChar char="-"/>
              <a:tabLst/>
              <a:defRPr/>
            </a:pPr>
            <a:r>
              <a:rPr kumimoji="0" lang="pt-BR" sz="20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A </a:t>
            </a:r>
            <a:r>
              <a:rPr kumimoji="0" lang="pt-BR"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provocação ao Sistema de Justiça deveria ser feito pelo SUAS, e não ao contrário. Atualmente, a grande maioria das demandas (</a:t>
            </a:r>
            <a:r>
              <a:rPr kumimoji="0" lang="pt-BR" sz="18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ex</a:t>
            </a:r>
            <a:r>
              <a:rPr kumimoji="0" lang="pt-BR"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de público: idoso, criança e adolescente, pessoa com deficiência) são diretamente judicializadas, não sendo encaminhadas para a Assistência Social de forma prévia para acompanhamento e realização do trabalho social com a família. A lógica deveria ser as demandas serem atendidas e acompanhadas pela Assistência Social, e esgotada as possibilidades, a Assistência Social encaminhar para o Ministério Público. Salvo em casos de denúncias que são realizadas diretamente para o Sistema de Justiça.  </a:t>
            </a:r>
          </a:p>
          <a:p>
            <a:pPr marL="342900" marR="0" lvl="0" indent="-342900" algn="just" defTabSz="914400" rtl="0" eaLnBrk="0" fontAlgn="base" latinLnBrk="0" hangingPunct="0">
              <a:lnSpc>
                <a:spcPct val="100000"/>
              </a:lnSpc>
              <a:spcBef>
                <a:spcPts val="600"/>
              </a:spcBef>
              <a:spcAft>
                <a:spcPts val="600"/>
              </a:spcAft>
              <a:buClrTx/>
              <a:buSzTx/>
              <a:buFontTx/>
              <a:buChar char="-"/>
              <a:tabLst/>
              <a:defRPr/>
            </a:pPr>
            <a:r>
              <a:rPr kumimoji="0" lang="pt-BR"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Resolução CNAS 19.2023 não ter força de lei e as implicações que isso pode gerar;</a:t>
            </a:r>
          </a:p>
        </p:txBody>
      </p:sp>
    </p:spTree>
    <p:extLst>
      <p:ext uri="{BB962C8B-B14F-4D97-AF65-F5344CB8AC3E}">
        <p14:creationId xmlns:p14="http://schemas.microsoft.com/office/powerpoint/2010/main" val="15926870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3075" name="Retângulo 5"/>
          <p:cNvSpPr>
            <a:spLocks noChangeArrowheads="1"/>
          </p:cNvSpPr>
          <p:nvPr/>
        </p:nvSpPr>
        <p:spPr bwMode="auto">
          <a:xfrm>
            <a:off x="330981" y="-520605"/>
            <a:ext cx="9338799" cy="1583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l" defTabSz="914400" rtl="0" eaLnBrk="1" fontAlgn="base" latinLnBrk="0" hangingPunct="1">
              <a:lnSpc>
                <a:spcPct val="107000"/>
              </a:lnSpc>
              <a:spcBef>
                <a:spcPct val="0"/>
              </a:spcBef>
              <a:spcAft>
                <a:spcPts val="800"/>
              </a:spcAft>
              <a:buClrTx/>
              <a:buSzTx/>
              <a:buFontTx/>
              <a:buNone/>
              <a:tabLst/>
              <a:defRPr/>
            </a:pPr>
            <a:endParaRPr kumimoji="0" lang="pt-BR" altLang="pt-BR" sz="32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ctr" defTabSz="914400" rtl="0" eaLnBrk="1" fontAlgn="base" latinLnBrk="0" hangingPunct="1">
              <a:lnSpc>
                <a:spcPct val="100000"/>
              </a:lnSpc>
              <a:spcBef>
                <a:spcPct val="0"/>
              </a:spcBef>
              <a:spcAft>
                <a:spcPts val="800"/>
              </a:spcAft>
              <a:buClrTx/>
              <a:buSzTx/>
              <a:buFontTx/>
              <a:buNone/>
              <a:tabLst/>
              <a:defRPr/>
            </a:pPr>
            <a:r>
              <a:rPr lang="pt-BR" sz="2800" b="1" dirty="0"/>
              <a:t>Oficina 4: SUAS e o Sistema de Justiça: Um desafio a ser superado. </a:t>
            </a:r>
            <a:endParaRPr kumimoji="0" lang="pt-BR" altLang="pt-BR" sz="28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2" name="CaixaDeTexto 1"/>
          <p:cNvSpPr txBox="1"/>
          <p:nvPr/>
        </p:nvSpPr>
        <p:spPr>
          <a:xfrm>
            <a:off x="1074420" y="1360170"/>
            <a:ext cx="10094894" cy="8417689"/>
          </a:xfrm>
          <a:prstGeom prst="rect">
            <a:avLst/>
          </a:prstGeom>
          <a:noFill/>
        </p:spPr>
        <p:txBody>
          <a:bodyPr wrap="square" rtlCol="0">
            <a:spAutoFit/>
          </a:bodyPr>
          <a:lstStyle/>
          <a:p>
            <a:pPr marL="0" marR="0" lvl="0" indent="0" algn="l" defTabSz="914400" rtl="0" eaLnBrk="0" fontAlgn="base" latinLnBrk="0" hangingPunct="0">
              <a:lnSpc>
                <a:spcPct val="100000"/>
              </a:lnSpc>
              <a:spcBef>
                <a:spcPts val="600"/>
              </a:spcBef>
              <a:spcAft>
                <a:spcPts val="600"/>
              </a:spcAft>
              <a:buClrTx/>
              <a:buSzTx/>
              <a:buFontTx/>
              <a:buNone/>
              <a:tabLst/>
              <a:defRPr/>
            </a:pPr>
            <a:r>
              <a:rPr kumimoji="0" lang="pt-BR" sz="24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Desafios:</a:t>
            </a:r>
            <a:r>
              <a:rPr lang="pt-BR" sz="2400" b="1" dirty="0">
                <a:solidFill>
                  <a:prstClr val="black"/>
                </a:solidFill>
              </a:rPr>
              <a:t> Região Nordeste                                                                                              </a:t>
            </a:r>
            <a:r>
              <a:rPr kumimoji="0" lang="pt-BR"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a:t>
            </a:r>
            <a:r>
              <a:rPr kumimoji="0" lang="pt-BR" sz="20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a serem vencidos na região) </a:t>
            </a: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20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Pautar em caráter de urgência na comissão de política do CNAS a retomada da </a:t>
            </a:r>
            <a:r>
              <a:rPr kumimoji="0" lang="pt-BR" sz="20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pactuação do sistema de justiça e SUAS</a:t>
            </a:r>
            <a:r>
              <a:rPr kumimoji="0" lang="pt-BR" sz="20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a:t>
            </a: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20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Estrutura do processo de dialogo junto as instâncias de forma orgânica do SUAS com o sistema de justiça.</a:t>
            </a: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20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Criação de fluxos e protocolos que sejam utilizados em âmbito nacional para fortalecer as ações de forma integral que contemple política do SUAS.</a:t>
            </a: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20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Realizar concursos e convocar os aprovados do sistema de justiça para atender as suas próprias demandas, evitando transferência de responsabilidade para os trabalhadores do SUAS.</a:t>
            </a: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endParaRPr kumimoji="0" lang="pt-BR"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endParaRPr kumimoji="0" lang="pt-BR"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endParaRPr kumimoji="0" lang="pt-BR"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endParaRPr kumimoji="0" lang="pt-BR"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endParaRPr kumimoji="0" lang="pt-BR"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endParaRPr kumimoji="0" lang="pt-BR"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endParaRPr kumimoji="0" lang="pt-B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pt-B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2944487365"/>
      </p:ext>
    </p:extLst>
  </p:cSld>
  <p:clrMapOvr>
    <a:masterClrMapping/>
  </p:clrMapOvr>
  <p:extLst>
    <p:ext uri="{6950BFC3-D8DA-4A85-94F7-54DA5524770B}">
      <p188:commentRel xmlns:p188="http://schemas.microsoft.com/office/powerpoint/2018/8/main" r:id="rId3"/>
    </p:ext>
  </p:extLst>
</p:sld>
</file>

<file path=ppt/slides/slide5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075" name="Retângulo 5"/>
          <p:cNvSpPr>
            <a:spLocks noChangeArrowheads="1"/>
          </p:cNvSpPr>
          <p:nvPr/>
        </p:nvSpPr>
        <p:spPr bwMode="auto">
          <a:xfrm>
            <a:off x="330981" y="-520605"/>
            <a:ext cx="10721077" cy="1275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l" defTabSz="914400" rtl="0" eaLnBrk="1" fontAlgn="base" latinLnBrk="0" hangingPunct="1">
              <a:lnSpc>
                <a:spcPct val="107000"/>
              </a:lnSpc>
              <a:spcBef>
                <a:spcPct val="0"/>
              </a:spcBef>
              <a:spcAft>
                <a:spcPts val="800"/>
              </a:spcAft>
              <a:buClrTx/>
              <a:buSzTx/>
              <a:buFontTx/>
              <a:buNone/>
              <a:tabLst/>
              <a:defRPr/>
            </a:pPr>
            <a:endParaRPr kumimoji="0" lang="pt-BR" altLang="pt-BR" sz="32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ctr" defTabSz="914400" rtl="0" eaLnBrk="1" fontAlgn="base" latinLnBrk="0" hangingPunct="1">
              <a:lnSpc>
                <a:spcPct val="100000"/>
              </a:lnSpc>
              <a:spcBef>
                <a:spcPct val="0"/>
              </a:spcBef>
              <a:spcAft>
                <a:spcPts val="800"/>
              </a:spcAft>
              <a:buClrTx/>
              <a:buSzTx/>
              <a:buFontTx/>
              <a:buNone/>
              <a:tabLst/>
              <a:defRPr/>
            </a:pPr>
            <a:endParaRPr kumimoji="0" lang="pt-BR" altLang="pt-BR" sz="3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2" name="CaixaDeTexto 1"/>
          <p:cNvSpPr txBox="1"/>
          <p:nvPr/>
        </p:nvSpPr>
        <p:spPr>
          <a:xfrm>
            <a:off x="881005" y="361638"/>
            <a:ext cx="10171053" cy="7340471"/>
          </a:xfrm>
          <a:prstGeom prst="rect">
            <a:avLst/>
          </a:prstGeom>
          <a:noFill/>
        </p:spPr>
        <p:txBody>
          <a:bodyPr wrap="square" rtlCol="0">
            <a:spAutoFit/>
          </a:bodyPr>
          <a:lstStyle/>
          <a:p>
            <a:pPr marL="0" marR="0" lvl="0" indent="0" algn="l" defTabSz="914400" rtl="0" eaLnBrk="0" fontAlgn="base" latinLnBrk="0" hangingPunct="0">
              <a:lnSpc>
                <a:spcPct val="100000"/>
              </a:lnSpc>
              <a:spcBef>
                <a:spcPts val="600"/>
              </a:spcBef>
              <a:spcAft>
                <a:spcPts val="600"/>
              </a:spcAft>
              <a:buClrTx/>
              <a:buSzTx/>
              <a:buFontTx/>
              <a:buNone/>
              <a:tabLst/>
              <a:defRPr/>
            </a:pPr>
            <a:r>
              <a:rPr kumimoji="0" lang="pt-BR" sz="32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Desafios:</a:t>
            </a:r>
            <a:r>
              <a:rPr lang="pt-BR" sz="3200" b="1" dirty="0">
                <a:solidFill>
                  <a:prstClr val="black"/>
                </a:solidFill>
              </a:rPr>
              <a:t> Região Nordeste</a:t>
            </a:r>
            <a:endParaRPr kumimoji="0" lang="pt-BR" sz="32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l" defTabSz="914400" rtl="0" eaLnBrk="0" fontAlgn="base" latinLnBrk="0" hangingPunct="0">
              <a:lnSpc>
                <a:spcPct val="100000"/>
              </a:lnSpc>
              <a:spcBef>
                <a:spcPts val="600"/>
              </a:spcBef>
              <a:spcAft>
                <a:spcPts val="600"/>
              </a:spcAft>
              <a:buClrTx/>
              <a:buSzTx/>
              <a:buFontTx/>
              <a:buNone/>
              <a:tabLst/>
              <a:defRPr/>
            </a:pPr>
            <a:r>
              <a:rPr kumimoji="0" lang="pt-BR"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(a serem vencidos na região) </a:t>
            </a: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Envolvimento das entidades de representação das categorias contidas nas resoluções 9 e 17 do CNAS, para a participação na criação dos fluxos e protocolos dos trabalhadores do SUAS.</a:t>
            </a:r>
          </a:p>
          <a:p>
            <a:pPr marR="0" lvl="0" algn="l" defTabSz="914400" rtl="0" eaLnBrk="0" fontAlgn="base" latinLnBrk="0" hangingPunct="0">
              <a:lnSpc>
                <a:spcPct val="100000"/>
              </a:lnSpc>
              <a:spcBef>
                <a:spcPts val="600"/>
              </a:spcBef>
              <a:spcAft>
                <a:spcPts val="600"/>
              </a:spcAft>
              <a:buClrTx/>
              <a:buSzTx/>
              <a:tabLst/>
              <a:defRPr/>
            </a:pPr>
            <a:endParaRPr kumimoji="0" lang="pt-BR"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endParaRPr kumimoji="0" lang="pt-BR"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endParaRPr kumimoji="0" lang="pt-BR"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endParaRPr kumimoji="0" lang="pt-BR"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endParaRPr kumimoji="0" lang="pt-BR"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endParaRPr kumimoji="0" lang="pt-BR"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endParaRPr kumimoji="0" lang="pt-BR"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endParaRPr kumimoji="0" lang="pt-B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pt-B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2992477303"/>
      </p:ext>
    </p:extLst>
  </p:cSld>
  <p:clrMapOvr>
    <a:masterClrMapping/>
  </p:clrMapOvr>
  <p:extLst>
    <p:ext uri="{6950BFC3-D8DA-4A85-94F7-54DA5524770B}">
      <p188:commentRel xmlns:p188="http://schemas.microsoft.com/office/powerpoint/2018/8/main" r:id="rId2"/>
    </p:ext>
  </p:extLst>
</p:sld>
</file>

<file path=ppt/slides/slide5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075" name="Retângulo 5"/>
          <p:cNvSpPr>
            <a:spLocks noChangeArrowheads="1"/>
          </p:cNvSpPr>
          <p:nvPr/>
        </p:nvSpPr>
        <p:spPr bwMode="auto">
          <a:xfrm>
            <a:off x="330981" y="-520605"/>
            <a:ext cx="10721077" cy="1275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l" defTabSz="914400" rtl="0" eaLnBrk="1" fontAlgn="base" latinLnBrk="0" hangingPunct="1">
              <a:lnSpc>
                <a:spcPct val="107000"/>
              </a:lnSpc>
              <a:spcBef>
                <a:spcPct val="0"/>
              </a:spcBef>
              <a:spcAft>
                <a:spcPts val="800"/>
              </a:spcAft>
              <a:buClrTx/>
              <a:buSzTx/>
              <a:buFontTx/>
              <a:buNone/>
              <a:tabLst/>
              <a:defRPr/>
            </a:pPr>
            <a:endParaRPr kumimoji="0" lang="pt-BR" altLang="pt-BR" sz="32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ctr" defTabSz="914400" rtl="0" eaLnBrk="1" fontAlgn="base" latinLnBrk="0" hangingPunct="1">
              <a:lnSpc>
                <a:spcPct val="100000"/>
              </a:lnSpc>
              <a:spcBef>
                <a:spcPct val="0"/>
              </a:spcBef>
              <a:spcAft>
                <a:spcPts val="800"/>
              </a:spcAft>
              <a:buClrTx/>
              <a:buSzTx/>
              <a:buFontTx/>
              <a:buNone/>
              <a:tabLst/>
              <a:defRPr/>
            </a:pPr>
            <a:endParaRPr kumimoji="0" lang="pt-BR" altLang="pt-BR" sz="3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2" name="CaixaDeTexto 1"/>
          <p:cNvSpPr txBox="1"/>
          <p:nvPr/>
        </p:nvSpPr>
        <p:spPr>
          <a:xfrm>
            <a:off x="993658" y="388259"/>
            <a:ext cx="9832622" cy="3785652"/>
          </a:xfrm>
          <a:prstGeom prst="rect">
            <a:avLst/>
          </a:prstGeom>
          <a:noFill/>
        </p:spPr>
        <p:txBody>
          <a:bodyPr wrap="square" rtlCol="0">
            <a:spAutoFit/>
          </a:bodyPr>
          <a:lstStyle/>
          <a:p>
            <a:pPr marL="0" marR="0" lvl="0" indent="0" algn="l" defTabSz="914400" rtl="0" eaLnBrk="0" fontAlgn="base" latinLnBrk="0" hangingPunct="0">
              <a:lnSpc>
                <a:spcPct val="100000"/>
              </a:lnSpc>
              <a:spcBef>
                <a:spcPts val="600"/>
              </a:spcBef>
              <a:spcAft>
                <a:spcPts val="600"/>
              </a:spcAft>
              <a:buClrTx/>
              <a:buSzTx/>
              <a:buFontTx/>
              <a:buNone/>
              <a:tabLst/>
              <a:defRPr/>
            </a:pPr>
            <a:r>
              <a:rPr kumimoji="0" lang="pt-BR" sz="32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Potencialidades:</a:t>
            </a:r>
            <a:r>
              <a:rPr lang="pt-BR" sz="3200" b="1" dirty="0">
                <a:solidFill>
                  <a:prstClr val="black"/>
                </a:solidFill>
              </a:rPr>
              <a:t> Região Nordeste</a:t>
            </a:r>
            <a:endParaRPr kumimoji="0" lang="pt-BR" sz="32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l" defTabSz="914400" rtl="0" eaLnBrk="0" fontAlgn="base" latinLnBrk="0" hangingPunct="0">
              <a:lnSpc>
                <a:spcPct val="100000"/>
              </a:lnSpc>
              <a:spcBef>
                <a:spcPts val="600"/>
              </a:spcBef>
              <a:spcAft>
                <a:spcPts val="600"/>
              </a:spcAft>
              <a:buClrTx/>
              <a:buSzTx/>
              <a:buFontTx/>
              <a:buNone/>
              <a:tabLst/>
              <a:defRPr/>
            </a:pPr>
            <a:r>
              <a:rPr kumimoji="0" lang="pt-BR"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(possíveis caminhos a serem percorridos na região) </a:t>
            </a: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O CNAS lance propostas nas três esferas de governo a necessidade urgente de concursos públicos com base salarial de acordo com a categoria profissional.</a:t>
            </a: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endParaRPr kumimoji="0" lang="pt-BR"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endParaRPr kumimoji="0" lang="pt-BR"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930945624"/>
      </p:ext>
    </p:extLst>
  </p:cSld>
  <p:clrMapOvr>
    <a:masterClrMapping/>
  </p:clrMapOvr>
  <p:extLst>
    <p:ext uri="{6950BFC3-D8DA-4A85-94F7-54DA5524770B}">
      <p188:commentRel xmlns:p188="http://schemas.microsoft.com/office/powerpoint/2018/8/main" r:id="rId2"/>
    </p:ext>
  </p:extLst>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9ED1659F-A675-31B0-1A18-35BDC588808A}"/>
            </a:ext>
          </a:extLst>
        </p:cNvPr>
        <p:cNvGrpSpPr/>
        <p:nvPr/>
      </p:nvGrpSpPr>
      <p:grpSpPr>
        <a:xfrm>
          <a:off x="0" y="0"/>
          <a:ext cx="0" cy="0"/>
          <a:chOff x="0" y="0"/>
          <a:chExt cx="0" cy="0"/>
        </a:xfrm>
      </p:grpSpPr>
      <p:sp>
        <p:nvSpPr>
          <p:cNvPr id="3075" name="Retângulo 5">
            <a:extLst>
              <a:ext uri="{FF2B5EF4-FFF2-40B4-BE49-F238E27FC236}">
                <a16:creationId xmlns:a16="http://schemas.microsoft.com/office/drawing/2014/main" id="{A1B4DB1B-822E-C23F-A091-6DC7D6EB1669}"/>
              </a:ext>
            </a:extLst>
          </p:cNvPr>
          <p:cNvSpPr>
            <a:spLocks noChangeArrowheads="1"/>
          </p:cNvSpPr>
          <p:nvPr/>
        </p:nvSpPr>
        <p:spPr bwMode="auto">
          <a:xfrm>
            <a:off x="330981" y="-520605"/>
            <a:ext cx="10721077" cy="1275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l" defTabSz="914400" rtl="0" eaLnBrk="1" fontAlgn="base" latinLnBrk="0" hangingPunct="1">
              <a:lnSpc>
                <a:spcPct val="107000"/>
              </a:lnSpc>
              <a:spcBef>
                <a:spcPct val="0"/>
              </a:spcBef>
              <a:spcAft>
                <a:spcPts val="800"/>
              </a:spcAft>
              <a:buClrTx/>
              <a:buSzTx/>
              <a:buFontTx/>
              <a:buNone/>
              <a:tabLst/>
              <a:defRPr/>
            </a:pPr>
            <a:endParaRPr kumimoji="0" lang="pt-BR" altLang="pt-BR" sz="32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ctr" defTabSz="914400" rtl="0" eaLnBrk="1" fontAlgn="base" latinLnBrk="0" hangingPunct="1">
              <a:lnSpc>
                <a:spcPct val="100000"/>
              </a:lnSpc>
              <a:spcBef>
                <a:spcPct val="0"/>
              </a:spcBef>
              <a:spcAft>
                <a:spcPts val="800"/>
              </a:spcAft>
              <a:buClrTx/>
              <a:buSzTx/>
              <a:buFontTx/>
              <a:buNone/>
              <a:tabLst/>
              <a:defRPr/>
            </a:pPr>
            <a:endParaRPr kumimoji="0" lang="pt-BR" altLang="pt-BR" sz="3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2" name="CaixaDeTexto 1">
            <a:extLst>
              <a:ext uri="{FF2B5EF4-FFF2-40B4-BE49-F238E27FC236}">
                <a16:creationId xmlns:a16="http://schemas.microsoft.com/office/drawing/2014/main" id="{5B29175F-438A-E526-4A74-044641F412FA}"/>
              </a:ext>
            </a:extLst>
          </p:cNvPr>
          <p:cNvSpPr txBox="1"/>
          <p:nvPr/>
        </p:nvSpPr>
        <p:spPr>
          <a:xfrm>
            <a:off x="982228" y="830079"/>
            <a:ext cx="9832622" cy="1928861"/>
          </a:xfrm>
          <a:prstGeom prst="rect">
            <a:avLst/>
          </a:prstGeom>
          <a:noFill/>
        </p:spPr>
        <p:txBody>
          <a:bodyPr wrap="square" rtlCol="0">
            <a:spAutoFit/>
          </a:bodyPr>
          <a:lstStyle/>
          <a:p>
            <a:pPr marL="0" marR="0" lvl="0" indent="0" algn="l" defTabSz="914400" rtl="0" eaLnBrk="0" fontAlgn="base" latinLnBrk="0" hangingPunct="0">
              <a:lnSpc>
                <a:spcPct val="100000"/>
              </a:lnSpc>
              <a:spcBef>
                <a:spcPts val="600"/>
              </a:spcBef>
              <a:spcAft>
                <a:spcPts val="600"/>
              </a:spcAft>
              <a:buClrTx/>
              <a:buSzTx/>
              <a:buFontTx/>
              <a:buNone/>
              <a:tabLst/>
              <a:defRPr/>
            </a:pPr>
            <a:r>
              <a:rPr kumimoji="0" lang="pt-BR" sz="3200" b="1" i="0" u="none" strike="noStrike" kern="12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rPr>
              <a:t>Sugestões de encaminhamentos</a:t>
            </a:r>
            <a:r>
              <a:rPr kumimoji="0" lang="pt-BR" sz="3200" b="0" i="0" u="none" strike="noStrike" kern="12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rPr>
              <a:t>:</a:t>
            </a:r>
            <a:r>
              <a:rPr kumimoji="0" lang="pt-BR" sz="32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Região</a:t>
            </a:r>
            <a:r>
              <a:rPr lang="pt-BR" sz="3200" b="1" dirty="0">
                <a:solidFill>
                  <a:prstClr val="black"/>
                </a:solidFill>
              </a:rPr>
              <a:t> Sul/Sudeste</a:t>
            </a:r>
            <a:endParaRPr kumimoji="0" lang="pt-BR" sz="3200" b="0" i="0" u="none" strike="noStrike" kern="12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endParaRPr>
          </a:p>
          <a:p>
            <a:pPr marL="0" marR="0" lvl="0" indent="0" algn="just" defTabSz="914400" rtl="0" eaLnBrk="0" fontAlgn="base" latinLnBrk="0" hangingPunct="0">
              <a:lnSpc>
                <a:spcPct val="107000"/>
              </a:lnSpc>
              <a:spcBef>
                <a:spcPct val="0"/>
              </a:spcBef>
              <a:spcAft>
                <a:spcPts val="800"/>
              </a:spcAft>
              <a:buClrTx/>
              <a:buSzTx/>
              <a:buFontTx/>
              <a:buNone/>
              <a:tabLst>
                <a:tab pos="457200" algn="l"/>
              </a:tabLst>
              <a:defRPr/>
            </a:pPr>
            <a:endParaRPr kumimoji="0" lang="pt-BR" sz="1800" b="0" i="0" u="none" strike="noStrike" kern="12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endParaRPr>
          </a:p>
          <a:p>
            <a:pPr marL="342900" marR="0" lvl="0" indent="-342900" algn="just" defTabSz="914400" rtl="0" eaLnBrk="0" fontAlgn="base" latinLnBrk="0" hangingPunct="0">
              <a:lnSpc>
                <a:spcPct val="107000"/>
              </a:lnSpc>
              <a:spcBef>
                <a:spcPct val="0"/>
              </a:spcBef>
              <a:spcAft>
                <a:spcPts val="800"/>
              </a:spcAft>
              <a:buClrTx/>
              <a:buSzTx/>
              <a:buFont typeface="+mj-lt"/>
              <a:buAutoNum type="arabicPeriod"/>
              <a:tabLst>
                <a:tab pos="457200" algn="l"/>
              </a:tabLst>
              <a:defRPr/>
            </a:pPr>
            <a:endParaRPr kumimoji="0" lang="pt-BR" sz="2500" b="0" i="0" u="none" strike="noStrike" kern="12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endParaRPr>
          </a:p>
          <a:p>
            <a:pPr marL="0" marR="0" lvl="0" indent="0" algn="l" defTabSz="914400" rtl="0" eaLnBrk="0" fontAlgn="base" latinLnBrk="0" hangingPunct="0">
              <a:lnSpc>
                <a:spcPct val="100000"/>
              </a:lnSpc>
              <a:spcBef>
                <a:spcPts val="600"/>
              </a:spcBef>
              <a:spcAft>
                <a:spcPts val="600"/>
              </a:spcAft>
              <a:buClrTx/>
              <a:buSzTx/>
              <a:buFontTx/>
              <a:buNone/>
              <a:tabLst/>
              <a:defRPr/>
            </a:pPr>
            <a:r>
              <a:rPr kumimoji="0" lang="pt-B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p>
        </p:txBody>
      </p:sp>
      <p:sp>
        <p:nvSpPr>
          <p:cNvPr id="3" name="CaixaDeTexto 2">
            <a:extLst>
              <a:ext uri="{FF2B5EF4-FFF2-40B4-BE49-F238E27FC236}">
                <a16:creationId xmlns:a16="http://schemas.microsoft.com/office/drawing/2014/main" id="{BA478A2A-780D-2E58-BA03-8DBC75C88A57}"/>
              </a:ext>
            </a:extLst>
          </p:cNvPr>
          <p:cNvSpPr txBox="1"/>
          <p:nvPr/>
        </p:nvSpPr>
        <p:spPr>
          <a:xfrm>
            <a:off x="845820" y="1794510"/>
            <a:ext cx="10531571" cy="2908489"/>
          </a:xfrm>
          <a:prstGeom prst="rect">
            <a:avLst/>
          </a:prstGeom>
          <a:noFill/>
        </p:spPr>
        <p:txBody>
          <a:bodyPr wrap="square" rtlCol="0">
            <a:spAutoFit/>
          </a:bodyPr>
          <a:lstStyle/>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200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Observar o Art. 30 da LOAS, da proporcionalidade/paridade na formação dos conselhos</a:t>
            </a: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200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Cronograma de capacitação para os conselheiros</a:t>
            </a: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200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Secretaria executiva exclusiva e equipe mínima, independente do porte do munícipio </a:t>
            </a: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200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Viabilizar financeiramente a participação dos conselheiros nas reuniões, capacitações, eventos e outros independentemente do local onde resida.</a:t>
            </a: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200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Incentivar o planejamento e utilização do recurso 3% do IGD</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pt-B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193474562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075" name="Retângulo 5"/>
          <p:cNvSpPr>
            <a:spLocks noChangeArrowheads="1"/>
          </p:cNvSpPr>
          <p:nvPr/>
        </p:nvSpPr>
        <p:spPr bwMode="auto">
          <a:xfrm>
            <a:off x="222180" y="-520605"/>
            <a:ext cx="9824791" cy="1583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l" defTabSz="914400" rtl="0" eaLnBrk="1" fontAlgn="base" latinLnBrk="0" hangingPunct="1">
              <a:lnSpc>
                <a:spcPct val="107000"/>
              </a:lnSpc>
              <a:spcBef>
                <a:spcPct val="0"/>
              </a:spcBef>
              <a:spcAft>
                <a:spcPts val="800"/>
              </a:spcAft>
              <a:buClrTx/>
              <a:buSzTx/>
              <a:buFontTx/>
              <a:buNone/>
              <a:tabLst/>
              <a:defRPr/>
            </a:pPr>
            <a:endParaRPr kumimoji="0" lang="pt-BR" altLang="pt-BR" sz="32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ctr" defTabSz="914400" rtl="0" eaLnBrk="1" fontAlgn="base" latinLnBrk="0" hangingPunct="1">
              <a:lnSpc>
                <a:spcPct val="100000"/>
              </a:lnSpc>
              <a:spcBef>
                <a:spcPct val="0"/>
              </a:spcBef>
              <a:spcAft>
                <a:spcPts val="800"/>
              </a:spcAft>
              <a:buClrTx/>
              <a:buSzTx/>
              <a:buFontTx/>
              <a:buNone/>
              <a:tabLst/>
              <a:defRPr/>
            </a:pPr>
            <a:r>
              <a:rPr lang="pt-BR" sz="2800" b="1" dirty="0">
                <a:latin typeface="+mn-lt"/>
              </a:rPr>
              <a:t>Oficina 5: SUAS e o Sistema de Justiça: Um desafio a ser superado.</a:t>
            </a:r>
            <a:endParaRPr kumimoji="0" lang="pt-BR" altLang="pt-BR" sz="2800" b="1" i="0" u="none" strike="noStrike" kern="1200" cap="none" spc="0" normalizeH="0" baseline="0" noProof="0" dirty="0">
              <a:ln>
                <a:noFill/>
              </a:ln>
              <a:solidFill>
                <a:prstClr val="black"/>
              </a:solidFill>
              <a:effectLst/>
              <a:uLnTx/>
              <a:uFillTx/>
              <a:latin typeface="+mn-lt"/>
              <a:ea typeface="Calibri" panose="020F0502020204030204" pitchFamily="34" charset="0"/>
              <a:cs typeface="Calibri" panose="020F0502020204030204" pitchFamily="34" charset="0"/>
            </a:endParaRPr>
          </a:p>
        </p:txBody>
      </p:sp>
      <p:sp>
        <p:nvSpPr>
          <p:cNvPr id="2" name="CaixaDeTexto 1"/>
          <p:cNvSpPr txBox="1"/>
          <p:nvPr/>
        </p:nvSpPr>
        <p:spPr>
          <a:xfrm>
            <a:off x="1183604" y="1200150"/>
            <a:ext cx="9824791" cy="5078313"/>
          </a:xfrm>
          <a:prstGeom prst="rect">
            <a:avLst/>
          </a:prstGeom>
          <a:noFill/>
        </p:spPr>
        <p:txBody>
          <a:bodyPr wrap="square" rtlCol="0">
            <a:spAutoFit/>
          </a:bodyPr>
          <a:lstStyle/>
          <a:p>
            <a:pPr marL="0" marR="0" lvl="0" indent="0" algn="l" defTabSz="914400" rtl="0" eaLnBrk="0" fontAlgn="base" latinLnBrk="0" hangingPunct="0">
              <a:lnSpc>
                <a:spcPct val="100000"/>
              </a:lnSpc>
              <a:spcBef>
                <a:spcPts val="600"/>
              </a:spcBef>
              <a:spcAft>
                <a:spcPts val="600"/>
              </a:spcAft>
              <a:buClrTx/>
              <a:buSzTx/>
              <a:buFontTx/>
              <a:buNone/>
              <a:tabLst/>
              <a:defRPr/>
            </a:pPr>
            <a:r>
              <a:rPr lang="pt-BR" sz="2800" b="1" dirty="0">
                <a:solidFill>
                  <a:prstClr val="black"/>
                </a:solidFill>
              </a:rPr>
              <a:t>Desafios</a:t>
            </a:r>
            <a:r>
              <a:rPr kumimoji="0" lang="pt-BR" sz="28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a:t>
            </a:r>
            <a:r>
              <a:rPr lang="pt-BR" sz="2800" b="1" dirty="0">
                <a:solidFill>
                  <a:prstClr val="black"/>
                </a:solidFill>
              </a:rPr>
              <a:t> Região Norte</a:t>
            </a:r>
          </a:p>
          <a:p>
            <a:pPr>
              <a:spcBef>
                <a:spcPts val="600"/>
              </a:spcBef>
              <a:spcAft>
                <a:spcPts val="600"/>
              </a:spcAft>
              <a:defRPr/>
            </a:pPr>
            <a:r>
              <a:rPr kumimoji="0" lang="pt-BR"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(a serem vencidos na região) </a:t>
            </a:r>
            <a:endParaRPr kumimoji="0" lang="pt-BR" sz="28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285750" marR="0" lvl="0" indent="-28575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lang="pt-BR" sz="2000" dirty="0">
                <a:effectLst/>
                <a:latin typeface="+mn-lt"/>
                <a:ea typeface="Calibri" panose="020F0502020204030204" pitchFamily="34" charset="0"/>
              </a:rPr>
              <a:t>Os trabalhadores concursados nas equipes de referência. Isso é de suma importância, porque eles são a ponta que fazem o atendimento ao público-alvo da assistência social, tanto dentro de CRAS quanto dentro de CREAS, colocam essa demanda para os servidores do SUAS, que são técnicos de referência, não são assistente social e não são psicólogos,  dentro do SUAS.</a:t>
            </a:r>
          </a:p>
          <a:p>
            <a:pPr marL="285750" marR="0" lvl="0" indent="-28575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lang="pt-BR" sz="2000" dirty="0">
                <a:latin typeface="+mn-lt"/>
                <a:ea typeface="Calibri" panose="020F0502020204030204" pitchFamily="34" charset="0"/>
              </a:rPr>
              <a:t>O </a:t>
            </a:r>
            <a:r>
              <a:rPr lang="pt-BR" sz="2000" dirty="0">
                <a:effectLst/>
                <a:latin typeface="+mn-lt"/>
                <a:ea typeface="Calibri" panose="020F0502020204030204" pitchFamily="34" charset="0"/>
              </a:rPr>
              <a:t>técnico de referência não tem que ser testemunha de casos, ele é um profissional que está executando o serviço, quando ele vai elaborar um relatório sócio social daquela família, é um trabalho de logística do serviço dele, não para prejudicar ele, e esse da justiça dá muito dano aos profissionais, isso é uma realidade, e não é um dever deles, de forma alguma. </a:t>
            </a:r>
            <a:endParaRPr kumimoji="0" lang="pt-BR" sz="2000" b="0" i="0" u="none" strike="noStrike" kern="1200" cap="none" spc="0" normalizeH="0" baseline="0" noProof="0" dirty="0">
              <a:ln>
                <a:noFill/>
              </a:ln>
              <a:solidFill>
                <a:prstClr val="black"/>
              </a:solidFill>
              <a:effectLst/>
              <a:uLnTx/>
              <a:uFillTx/>
              <a:latin typeface="+mn-lt"/>
              <a:ea typeface="+mn-ea"/>
              <a:cs typeface="+mn-cs"/>
            </a:endParaRP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endParaRPr kumimoji="0" lang="pt-BR"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19994412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075" name="Retângulo 5"/>
          <p:cNvSpPr>
            <a:spLocks noChangeArrowheads="1"/>
          </p:cNvSpPr>
          <p:nvPr/>
        </p:nvSpPr>
        <p:spPr bwMode="auto">
          <a:xfrm>
            <a:off x="491489" y="-703485"/>
            <a:ext cx="9657599" cy="1583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l" defTabSz="914400" rtl="0" eaLnBrk="1" fontAlgn="base" latinLnBrk="0" hangingPunct="1">
              <a:lnSpc>
                <a:spcPct val="107000"/>
              </a:lnSpc>
              <a:spcBef>
                <a:spcPct val="0"/>
              </a:spcBef>
              <a:spcAft>
                <a:spcPts val="800"/>
              </a:spcAft>
              <a:buClrTx/>
              <a:buSzTx/>
              <a:buFontTx/>
              <a:buNone/>
              <a:tabLst/>
              <a:defRPr/>
            </a:pPr>
            <a:endParaRPr kumimoji="0" lang="pt-BR" altLang="pt-BR" sz="32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ctr" defTabSz="914400" rtl="0" eaLnBrk="1" fontAlgn="base" latinLnBrk="0" hangingPunct="1">
              <a:lnSpc>
                <a:spcPct val="100000"/>
              </a:lnSpc>
              <a:spcBef>
                <a:spcPct val="0"/>
              </a:spcBef>
              <a:spcAft>
                <a:spcPts val="800"/>
              </a:spcAft>
              <a:buClrTx/>
              <a:buSzTx/>
              <a:buFontTx/>
              <a:buNone/>
              <a:tabLst/>
              <a:defRPr/>
            </a:pPr>
            <a:r>
              <a:rPr lang="pt-BR" sz="2800" b="1" dirty="0"/>
              <a:t>Oficina 1: Formação política da sociedade civil no SUAS na perspectiva da Educação Popular</a:t>
            </a:r>
            <a:endParaRPr kumimoji="0" lang="pt-BR" altLang="pt-BR" sz="28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2" name="CaixaDeTexto 1"/>
          <p:cNvSpPr txBox="1"/>
          <p:nvPr/>
        </p:nvSpPr>
        <p:spPr>
          <a:xfrm>
            <a:off x="868680" y="880154"/>
            <a:ext cx="10561056" cy="7001917"/>
          </a:xfrm>
          <a:prstGeom prst="rect">
            <a:avLst/>
          </a:prstGeom>
          <a:noFill/>
        </p:spPr>
        <p:txBody>
          <a:bodyPr wrap="square" rtlCol="0">
            <a:spAutoFit/>
          </a:bodyPr>
          <a:lstStyle/>
          <a:p>
            <a:pPr marL="0" marR="0" lvl="0" indent="0" algn="l" defTabSz="914400" rtl="0" eaLnBrk="0" fontAlgn="base" latinLnBrk="0" hangingPunct="0">
              <a:lnSpc>
                <a:spcPct val="100000"/>
              </a:lnSpc>
              <a:spcBef>
                <a:spcPts val="600"/>
              </a:spcBef>
              <a:spcAft>
                <a:spcPts val="600"/>
              </a:spcAft>
              <a:buClrTx/>
              <a:buSzTx/>
              <a:buFontTx/>
              <a:buNone/>
              <a:tabLst/>
              <a:defRPr/>
            </a:pPr>
            <a:r>
              <a:rPr kumimoji="0" lang="pt-BR" sz="16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Desafios:</a:t>
            </a:r>
            <a:r>
              <a:rPr kumimoji="0" lang="pt-BR" sz="16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r>
              <a:rPr kumimoji="0" lang="pt-BR" sz="16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Região Nordeste</a:t>
            </a:r>
            <a:endParaRPr kumimoji="0" lang="pt-BR" sz="16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457200" indent="-457200" algn="just">
              <a:spcBef>
                <a:spcPts val="600"/>
              </a:spcBef>
              <a:spcAft>
                <a:spcPts val="600"/>
              </a:spcAft>
              <a:buFont typeface="Arial" panose="020B0604020202020204" pitchFamily="34" charset="0"/>
              <a:buChar char="•"/>
            </a:pPr>
            <a:r>
              <a:rPr lang="pt-BR" sz="1600" b="1" dirty="0">
                <a:effectLst/>
                <a:latin typeface="Aptos" panose="020B0004020202020204" pitchFamily="34" charset="0"/>
                <a:ea typeface="Aptos" panose="020B0004020202020204" pitchFamily="34" charset="0"/>
                <a:cs typeface="Times New Roman" panose="02020603050405020304" pitchFamily="18" charset="0"/>
              </a:rPr>
              <a:t>Fragmentação e Desorganização da Sociedade Civil: </a:t>
            </a:r>
            <a:r>
              <a:rPr lang="pt-BR" sz="1600" dirty="0">
                <a:effectLst/>
                <a:latin typeface="Aptos" panose="020B0004020202020204" pitchFamily="34" charset="0"/>
                <a:ea typeface="Aptos" panose="020B0004020202020204" pitchFamily="34" charset="0"/>
                <a:cs typeface="Times New Roman" panose="02020603050405020304" pitchFamily="18" charset="0"/>
              </a:rPr>
              <a:t>A sociedade civil enfrenta o desafio de se manter organizada e coesa, especialmente diante de um cenário de desmobilização e fragmentação de movimentos e grupos. A falta de unidade pode dificultar a construção de uma frente forte para a luta por direitos e políticas públicas.</a:t>
            </a:r>
          </a:p>
          <a:p>
            <a:pPr marL="457200" indent="-457200" algn="just">
              <a:spcBef>
                <a:spcPts val="600"/>
              </a:spcBef>
              <a:spcAft>
                <a:spcPts val="600"/>
              </a:spcAft>
              <a:buFont typeface="Arial" panose="020B0604020202020204" pitchFamily="34" charset="0"/>
              <a:buChar char="•"/>
            </a:pPr>
            <a:r>
              <a:rPr lang="pt-BR" sz="1600" b="1" dirty="0">
                <a:effectLst/>
                <a:latin typeface="Aptos" panose="020B0004020202020204" pitchFamily="34" charset="0"/>
                <a:ea typeface="Aptos" panose="020B0004020202020204" pitchFamily="34" charset="0"/>
                <a:cs typeface="Times New Roman" panose="02020603050405020304" pitchFamily="18" charset="0"/>
              </a:rPr>
              <a:t>Retrocessos Políticos e Cortes Orçamentários: </a:t>
            </a:r>
            <a:r>
              <a:rPr lang="pt-BR" sz="1600" dirty="0">
                <a:effectLst/>
                <a:latin typeface="Aptos" panose="020B0004020202020204" pitchFamily="34" charset="0"/>
                <a:ea typeface="Aptos" panose="020B0004020202020204" pitchFamily="34" charset="0"/>
                <a:cs typeface="Times New Roman" panose="02020603050405020304" pitchFamily="18" charset="0"/>
              </a:rPr>
              <a:t>A palestrante destacou como as ameaças de cortes no orçamento público, especialmente nas áreas sociais, e o avanço de políticas conservadoras representam desafios sérios. A diminuição de recursos compromete a efetividade das políticas públicas e torna a luta por direitos ainda mais difícil.</a:t>
            </a:r>
          </a:p>
          <a:p>
            <a:pPr marL="457200" indent="-457200" algn="just">
              <a:spcBef>
                <a:spcPts val="600"/>
              </a:spcBef>
              <a:spcAft>
                <a:spcPts val="600"/>
              </a:spcAft>
              <a:buFont typeface="Arial" panose="020B0604020202020204" pitchFamily="34" charset="0"/>
              <a:buChar char="•"/>
            </a:pPr>
            <a:r>
              <a:rPr lang="pt-BR" sz="1600" b="1" dirty="0">
                <a:effectLst/>
                <a:latin typeface="Aptos" panose="020B0004020202020204" pitchFamily="34" charset="0"/>
                <a:ea typeface="Aptos" panose="020B0004020202020204" pitchFamily="34" charset="0"/>
                <a:cs typeface="Times New Roman" panose="02020603050405020304" pitchFamily="18" charset="0"/>
              </a:rPr>
              <a:t>Resistência ao Controle Social: </a:t>
            </a:r>
            <a:r>
              <a:rPr lang="pt-BR" sz="1600" dirty="0">
                <a:effectLst/>
                <a:latin typeface="Aptos" panose="020B0004020202020204" pitchFamily="34" charset="0"/>
                <a:ea typeface="Aptos" panose="020B0004020202020204" pitchFamily="34" charset="0"/>
                <a:cs typeface="Times New Roman" panose="02020603050405020304" pitchFamily="18" charset="0"/>
              </a:rPr>
              <a:t>A implementação e fortalecimento do controle social, por meio de conselhos e outras instâncias participativas, ainda esbarram em resistências políticas que não reconhecem a legitimidade da sociedade civil na formulação e controle das políticas públicas. Esse descompasso enfraquece a voz popular nas decisões.</a:t>
            </a:r>
          </a:p>
          <a:p>
            <a:pPr marL="457200" indent="-457200" algn="just">
              <a:spcBef>
                <a:spcPts val="600"/>
              </a:spcBef>
              <a:spcAft>
                <a:spcPts val="600"/>
              </a:spcAft>
              <a:buFont typeface="Arial" panose="020B0604020202020204" pitchFamily="34" charset="0"/>
              <a:buChar char="•"/>
            </a:pPr>
            <a:r>
              <a:rPr lang="pt-BR" sz="1600" b="1" dirty="0">
                <a:effectLst/>
                <a:latin typeface="Aptos" panose="020B0004020202020204" pitchFamily="34" charset="0"/>
                <a:ea typeface="Aptos" panose="020B0004020202020204" pitchFamily="34" charset="0"/>
                <a:cs typeface="Times New Roman" panose="02020603050405020304" pitchFamily="18" charset="0"/>
              </a:rPr>
              <a:t>Desinformação e Falta de Capacitação Política: </a:t>
            </a:r>
            <a:r>
              <a:rPr lang="pt-BR" sz="1600" dirty="0">
                <a:effectLst/>
                <a:latin typeface="Aptos" panose="020B0004020202020204" pitchFamily="34" charset="0"/>
                <a:ea typeface="Aptos" panose="020B0004020202020204" pitchFamily="34" charset="0"/>
                <a:cs typeface="Times New Roman" panose="02020603050405020304" pitchFamily="18" charset="0"/>
              </a:rPr>
              <a:t>A falta de acesso à informação de qualidade e a dificuldade de capacitação das lideranças sociais tornam o processo de formação política um desafio. Muitos grupos carecem de ferramentas para entender e atuar efetivamente no processo político, comprometendo sua capacidade de mobilização e reivindicação.</a:t>
            </a:r>
            <a:endParaRPr lang="pt-BR" sz="1600" dirty="0"/>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endParaRPr kumimoji="0" lang="pt-BR"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endParaRPr kumimoji="0" lang="pt-BR" sz="20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l" defTabSz="914400" rtl="0" eaLnBrk="0" fontAlgn="base" latinLnBrk="0" hangingPunct="0">
              <a:lnSpc>
                <a:spcPct val="100000"/>
              </a:lnSpc>
              <a:spcBef>
                <a:spcPts val="600"/>
              </a:spcBef>
              <a:spcAft>
                <a:spcPts val="600"/>
              </a:spcAft>
              <a:buClrTx/>
              <a:buSzTx/>
              <a:buFontTx/>
              <a:buNone/>
              <a:tabLst/>
              <a:defRPr/>
            </a:pPr>
            <a:endParaRPr kumimoji="0" lang="pt-BR"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endParaRPr kumimoji="0" lang="pt-B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pt-B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3963328361"/>
      </p:ext>
    </p:extLst>
  </p:cSld>
  <p:clrMapOvr>
    <a:masterClrMapping/>
  </p:clrMapOvr>
  <p:extLst>
    <p:ext uri="{6950BFC3-D8DA-4A85-94F7-54DA5524770B}">
      <p188:commentRel xmlns:p188="http://schemas.microsoft.com/office/powerpoint/2018/8/main" r:id="rId2"/>
    </p:ext>
  </p:extLst>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075" name="Retângulo 5"/>
          <p:cNvSpPr>
            <a:spLocks noChangeArrowheads="1"/>
          </p:cNvSpPr>
          <p:nvPr/>
        </p:nvSpPr>
        <p:spPr bwMode="auto">
          <a:xfrm>
            <a:off x="330981" y="-520605"/>
            <a:ext cx="10721077" cy="1275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l" defTabSz="914400" rtl="0" eaLnBrk="1" fontAlgn="base" latinLnBrk="0" hangingPunct="1">
              <a:lnSpc>
                <a:spcPct val="107000"/>
              </a:lnSpc>
              <a:spcBef>
                <a:spcPct val="0"/>
              </a:spcBef>
              <a:spcAft>
                <a:spcPts val="800"/>
              </a:spcAft>
              <a:buClrTx/>
              <a:buSzTx/>
              <a:buFontTx/>
              <a:buNone/>
              <a:tabLst/>
              <a:defRPr/>
            </a:pPr>
            <a:endParaRPr kumimoji="0" lang="pt-BR" altLang="pt-BR" sz="32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ctr" defTabSz="914400" rtl="0" eaLnBrk="1" fontAlgn="base" latinLnBrk="0" hangingPunct="1">
              <a:lnSpc>
                <a:spcPct val="100000"/>
              </a:lnSpc>
              <a:spcBef>
                <a:spcPct val="0"/>
              </a:spcBef>
              <a:spcAft>
                <a:spcPts val="800"/>
              </a:spcAft>
              <a:buClrTx/>
              <a:buSzTx/>
              <a:buFontTx/>
              <a:buNone/>
              <a:tabLst/>
              <a:defRPr/>
            </a:pPr>
            <a:endParaRPr kumimoji="0" lang="pt-BR" altLang="pt-BR" sz="3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2" name="CaixaDeTexto 1"/>
          <p:cNvSpPr txBox="1"/>
          <p:nvPr/>
        </p:nvSpPr>
        <p:spPr>
          <a:xfrm>
            <a:off x="720090" y="137161"/>
            <a:ext cx="10549890" cy="6955750"/>
          </a:xfrm>
          <a:prstGeom prst="rect">
            <a:avLst/>
          </a:prstGeom>
          <a:noFill/>
        </p:spPr>
        <p:txBody>
          <a:bodyPr wrap="square" rtlCol="0">
            <a:spAutoFit/>
          </a:bodyPr>
          <a:lstStyle/>
          <a:p>
            <a:pPr marL="0" marR="0" lvl="0" indent="0" algn="l" defTabSz="914400" rtl="0" eaLnBrk="0" fontAlgn="base" latinLnBrk="0" hangingPunct="0">
              <a:lnSpc>
                <a:spcPct val="100000"/>
              </a:lnSpc>
              <a:spcBef>
                <a:spcPts val="600"/>
              </a:spcBef>
              <a:spcAft>
                <a:spcPts val="600"/>
              </a:spcAft>
              <a:buClrTx/>
              <a:buSzTx/>
              <a:buFontTx/>
              <a:buNone/>
              <a:tabLst/>
              <a:defRPr/>
            </a:pPr>
            <a:r>
              <a:rPr kumimoji="0" lang="pt-BR" sz="24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Potencialidades: Região Nordeste</a:t>
            </a:r>
          </a:p>
          <a:p>
            <a:pPr marL="457200" marR="0" lvl="0" indent="-457200" algn="just"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1800" b="1" i="0" u="none" strike="noStrike" kern="12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rPr>
              <a:t>Fortalecimento das Redes e Articulações: </a:t>
            </a:r>
            <a:r>
              <a:rPr kumimoji="0" lang="pt-BR" sz="1800" b="0" i="0" u="none" strike="noStrike" kern="12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rPr>
              <a:t>Apesar dos desafios, a organização e articulação entre diferentes grupos da sociedade civil se apresenta como uma enorme potencialidade. Movimentos sociais, sindicatos, ONGs e outras organizações têm se fortalecido e mostrado capacidade de criar alianças, influenciar políticas públicas e fazer pressão por direitos.</a:t>
            </a:r>
          </a:p>
          <a:p>
            <a:pPr marL="457200" marR="0" lvl="0" indent="-457200" algn="just"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1800" b="1" i="0" u="none" strike="noStrike" kern="12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rPr>
              <a:t>Educação Popular e Conscientização: </a:t>
            </a:r>
            <a:r>
              <a:rPr kumimoji="0" lang="pt-BR" sz="1800" b="0" i="0" u="none" strike="noStrike" kern="12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rPr>
              <a:t>A educação popular surge como uma ferramenta potente para fortalecer a formação política da sociedade civil. Ao capacitar e conscientizar as pessoas sobre seus direitos e o funcionamento das políticas públicas, ela empodera os cidadãos e os prepara para a ação política.</a:t>
            </a:r>
          </a:p>
          <a:p>
            <a:pPr marL="457200" marR="0" lvl="0" indent="-457200" algn="just"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1800" b="1" i="0" u="none" strike="noStrike" kern="12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rPr>
              <a:t>Tecnologia e Mobilização Digital: </a:t>
            </a:r>
            <a:r>
              <a:rPr kumimoji="0" lang="pt-BR" sz="1800" b="0" i="0" u="none" strike="noStrike" kern="12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rPr>
              <a:t>A utilização de tecnologias digitais tem sido um ponto de potencialidade na luta da sociedade civil. As redes sociais e outras plataformas digitais têm permitido uma mobilização mais rápida e eficaz, ampliando a participação popular, a disseminação de informações e a pressão política, especialmente entre as camadas mais jovens da população.</a:t>
            </a:r>
          </a:p>
          <a:p>
            <a:pPr marL="457200" marR="0" lvl="0" indent="-457200" algn="just"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1800" b="1" i="0" u="none" strike="noStrike" kern="12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rPr>
              <a:t>Diversidade de Lutas e Inclusão: </a:t>
            </a:r>
            <a:r>
              <a:rPr kumimoji="0" lang="pt-BR" sz="1800" b="0" i="0" u="none" strike="noStrike" kern="12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rPr>
              <a:t>A sociedade civil tem se fortalecido por meio da diversidade de suas lutas, que abordam questões relacionadas aos direitos das mulheres, negros, LGBTQIA+, indígenas e outros grupos historicamente marginalizados. Essa diversidade amplia a representatividade e fortalece a luta por uma sociedade mais igualitária e justa.</a:t>
            </a: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endParaRPr kumimoji="0" lang="pt-BR" sz="1800" b="0" i="0" u="none" strike="noStrike" kern="12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endParaRPr>
          </a:p>
          <a:p>
            <a:pPr marL="457200" marR="0" lvl="0" indent="-4572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endParaRPr kumimoji="0" lang="pt-BR"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l" defTabSz="914400" rtl="0" eaLnBrk="0" fontAlgn="base" latinLnBrk="0" hangingPunct="0">
              <a:lnSpc>
                <a:spcPct val="100000"/>
              </a:lnSpc>
              <a:spcBef>
                <a:spcPts val="600"/>
              </a:spcBef>
              <a:spcAft>
                <a:spcPts val="600"/>
              </a:spcAft>
              <a:buClrTx/>
              <a:buSzTx/>
              <a:buFontTx/>
              <a:buNone/>
              <a:tabLst/>
              <a:defRPr/>
            </a:pPr>
            <a:r>
              <a:rPr kumimoji="0" lang="pt-B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p>
        </p:txBody>
      </p:sp>
    </p:spTree>
    <p:extLst>
      <p:ext uri="{BB962C8B-B14F-4D97-AF65-F5344CB8AC3E}">
        <p14:creationId xmlns:p14="http://schemas.microsoft.com/office/powerpoint/2010/main" val="1310690690"/>
      </p:ext>
    </p:extLst>
  </p:cSld>
  <p:clrMapOvr>
    <a:masterClrMapping/>
  </p:clrMapOvr>
  <p:extLst>
    <p:ext uri="{6950BFC3-D8DA-4A85-94F7-54DA5524770B}">
      <p188:commentRel xmlns:p188="http://schemas.microsoft.com/office/powerpoint/2018/8/main" r:id="rId2"/>
    </p:ext>
  </p:extLst>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EE6CA768-CF82-89B4-3A3B-09B66A479292}"/>
            </a:ext>
          </a:extLst>
        </p:cNvPr>
        <p:cNvGrpSpPr/>
        <p:nvPr/>
      </p:nvGrpSpPr>
      <p:grpSpPr>
        <a:xfrm>
          <a:off x="0" y="0"/>
          <a:ext cx="0" cy="0"/>
          <a:chOff x="0" y="0"/>
          <a:chExt cx="0" cy="0"/>
        </a:xfrm>
      </p:grpSpPr>
      <p:sp>
        <p:nvSpPr>
          <p:cNvPr id="3075" name="Retângulo 5">
            <a:extLst>
              <a:ext uri="{FF2B5EF4-FFF2-40B4-BE49-F238E27FC236}">
                <a16:creationId xmlns:a16="http://schemas.microsoft.com/office/drawing/2014/main" id="{79578E76-6446-90A8-92E6-18068CC96DE8}"/>
              </a:ext>
            </a:extLst>
          </p:cNvPr>
          <p:cNvSpPr>
            <a:spLocks noChangeArrowheads="1"/>
          </p:cNvSpPr>
          <p:nvPr/>
        </p:nvSpPr>
        <p:spPr bwMode="auto">
          <a:xfrm>
            <a:off x="330981" y="-520605"/>
            <a:ext cx="10721077" cy="1275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l" defTabSz="914400" rtl="0" eaLnBrk="1" fontAlgn="base" latinLnBrk="0" hangingPunct="1">
              <a:lnSpc>
                <a:spcPct val="107000"/>
              </a:lnSpc>
              <a:spcBef>
                <a:spcPct val="0"/>
              </a:spcBef>
              <a:spcAft>
                <a:spcPts val="800"/>
              </a:spcAft>
              <a:buClrTx/>
              <a:buSzTx/>
              <a:buFontTx/>
              <a:buNone/>
              <a:tabLst/>
              <a:defRPr/>
            </a:pPr>
            <a:endParaRPr kumimoji="0" lang="pt-BR" altLang="pt-BR" sz="32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ctr" defTabSz="914400" rtl="0" eaLnBrk="1" fontAlgn="base" latinLnBrk="0" hangingPunct="1">
              <a:lnSpc>
                <a:spcPct val="100000"/>
              </a:lnSpc>
              <a:spcBef>
                <a:spcPct val="0"/>
              </a:spcBef>
              <a:spcAft>
                <a:spcPts val="800"/>
              </a:spcAft>
              <a:buClrTx/>
              <a:buSzTx/>
              <a:buFontTx/>
              <a:buNone/>
              <a:tabLst/>
              <a:defRPr/>
            </a:pPr>
            <a:endParaRPr kumimoji="0" lang="pt-BR" altLang="pt-BR" sz="3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2" name="CaixaDeTexto 1">
            <a:extLst>
              <a:ext uri="{FF2B5EF4-FFF2-40B4-BE49-F238E27FC236}">
                <a16:creationId xmlns:a16="http://schemas.microsoft.com/office/drawing/2014/main" id="{1CC45E68-79E2-4B6E-C06C-9DF8358D2697}"/>
              </a:ext>
            </a:extLst>
          </p:cNvPr>
          <p:cNvSpPr txBox="1"/>
          <p:nvPr/>
        </p:nvSpPr>
        <p:spPr>
          <a:xfrm>
            <a:off x="560070" y="194310"/>
            <a:ext cx="10254780" cy="4001095"/>
          </a:xfrm>
          <a:prstGeom prst="rect">
            <a:avLst/>
          </a:prstGeom>
          <a:noFill/>
        </p:spPr>
        <p:txBody>
          <a:bodyPr wrap="square" rtlCol="0">
            <a:spAutoFit/>
          </a:bodyPr>
          <a:lstStyle/>
          <a:p>
            <a:pPr marL="0" marR="0" lvl="0" indent="0" algn="l" defTabSz="914400" rtl="0" eaLnBrk="0" fontAlgn="base" latinLnBrk="0" hangingPunct="0">
              <a:lnSpc>
                <a:spcPct val="100000"/>
              </a:lnSpc>
              <a:spcBef>
                <a:spcPts val="600"/>
              </a:spcBef>
              <a:spcAft>
                <a:spcPts val="600"/>
              </a:spcAft>
              <a:buClrTx/>
              <a:buSzTx/>
              <a:buFontTx/>
              <a:buNone/>
              <a:tabLst/>
              <a:defRPr/>
            </a:pPr>
            <a:r>
              <a:rPr kumimoji="0" lang="pt-BR" sz="2400" b="1" i="0" u="none" strike="noStrike" kern="12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rPr>
              <a:t>Principais Discussões e Resultados</a:t>
            </a:r>
            <a:r>
              <a:rPr kumimoji="0" lang="pt-BR" sz="2400" b="0" i="0" u="none" strike="noStrike" kern="12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rPr>
              <a:t>:</a:t>
            </a:r>
            <a:r>
              <a:rPr kumimoji="0" lang="pt-BR" sz="24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Região Nordeste</a:t>
            </a:r>
          </a:p>
          <a:p>
            <a:pPr marL="457200" marR="0" lvl="0" indent="-457200" algn="just"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2000" b="1" i="0" u="none" strike="noStrike" kern="12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rPr>
              <a:t>Fortalecimento da Educação Popular:</a:t>
            </a:r>
            <a:r>
              <a:rPr kumimoji="0" lang="pt-BR" sz="2000" b="0" i="0" u="none" strike="noStrike" kern="12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rPr>
              <a:t> Reconhecida como instrumento essencial para a construção de uma sociedade civil mais consciente e ativa.</a:t>
            </a:r>
          </a:p>
          <a:p>
            <a:pPr marL="457200" marR="0" lvl="0" indent="-457200" algn="just"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2000" b="1" i="0" u="none" strike="noStrike" kern="12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rPr>
              <a:t>Controle Social no SUAS:</a:t>
            </a:r>
            <a:r>
              <a:rPr kumimoji="0" lang="pt-BR" sz="2000" b="0" i="0" u="none" strike="noStrike" kern="12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rPr>
              <a:t> Identificação de barreiras práticas, como falta de capacitação e recursos, e propostas de capacitação contínua e integrada.</a:t>
            </a:r>
          </a:p>
          <a:p>
            <a:pPr marL="457200" marR="0" lvl="0" indent="-457200" algn="just"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2000" b="1" i="0" u="none" strike="noStrike" kern="12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rPr>
              <a:t>Protagonismo da Sociedade Civil:</a:t>
            </a:r>
            <a:r>
              <a:rPr kumimoji="0" lang="pt-BR" sz="2000" b="0" i="0" u="none" strike="noStrike" kern="12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rPr>
              <a:t> Enfatizou-se a necessidade de fortalecer a atuação dos conselhos e instâncias de controle social.</a:t>
            </a:r>
          </a:p>
          <a:p>
            <a:pPr marL="457200" marR="0" lvl="0" indent="-457200" algn="just" defTabSz="914400" rtl="0" eaLnBrk="0" fontAlgn="base" latinLnBrk="0" hangingPunct="0">
              <a:lnSpc>
                <a:spcPct val="100000"/>
              </a:lnSpc>
              <a:spcBef>
                <a:spcPts val="600"/>
              </a:spcBef>
              <a:spcAft>
                <a:spcPts val="600"/>
              </a:spcAft>
              <a:buClrTx/>
              <a:buSzTx/>
              <a:buFont typeface="Arial" panose="020B0604020202020204" pitchFamily="34" charset="0"/>
              <a:buChar char="•"/>
              <a:tabLst/>
              <a:defRPr/>
            </a:pPr>
            <a:r>
              <a:rPr kumimoji="0" lang="pt-BR" sz="2000" b="1" i="0" u="none" strike="noStrike" kern="12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rPr>
              <a:t>Política e Educação:</a:t>
            </a:r>
            <a:r>
              <a:rPr kumimoji="0" lang="pt-BR" sz="2000" b="0" i="0" u="none" strike="noStrike" kern="12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rPr>
              <a:t> Importância da articulação entre as esferas políticas e sociais para garantir a eficácia do SUAS e sua expansão.</a:t>
            </a:r>
          </a:p>
          <a:p>
            <a:pPr marL="0" marR="0" lvl="0" indent="0" algn="l" defTabSz="914400" rtl="0" eaLnBrk="0" fontAlgn="base" latinLnBrk="0" hangingPunct="0">
              <a:lnSpc>
                <a:spcPct val="100000"/>
              </a:lnSpc>
              <a:spcBef>
                <a:spcPts val="600"/>
              </a:spcBef>
              <a:spcAft>
                <a:spcPts val="600"/>
              </a:spcAft>
              <a:buClrTx/>
              <a:buSzTx/>
              <a:buFontTx/>
              <a:buNone/>
              <a:tabLst/>
              <a:defRPr/>
            </a:pPr>
            <a:r>
              <a:rPr kumimoji="0" lang="pt-BR" sz="20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p>
        </p:txBody>
      </p:sp>
      <p:sp>
        <p:nvSpPr>
          <p:cNvPr id="6" name="CaixaDeTexto 5">
            <a:extLst>
              <a:ext uri="{FF2B5EF4-FFF2-40B4-BE49-F238E27FC236}">
                <a16:creationId xmlns:a16="http://schemas.microsoft.com/office/drawing/2014/main" id="{218296BB-7088-F9F5-9E9F-6CC167DE7730}"/>
              </a:ext>
            </a:extLst>
          </p:cNvPr>
          <p:cNvSpPr txBox="1"/>
          <p:nvPr/>
        </p:nvSpPr>
        <p:spPr>
          <a:xfrm>
            <a:off x="1377150" y="3771900"/>
            <a:ext cx="9355620" cy="2450286"/>
          </a:xfrm>
          <a:prstGeom prst="rect">
            <a:avLst/>
          </a:prstGeom>
          <a:noFill/>
        </p:spPr>
        <p:txBody>
          <a:bodyPr wrap="square">
            <a:spAutoFit/>
          </a:bodyPr>
          <a:lstStyle/>
          <a:p>
            <a:pPr marL="0" marR="0" lvl="0" indent="0" algn="l" defTabSz="914400" rtl="0" eaLnBrk="0" fontAlgn="base" latinLnBrk="0" hangingPunct="0">
              <a:lnSpc>
                <a:spcPct val="100000"/>
              </a:lnSpc>
              <a:spcBef>
                <a:spcPts val="600"/>
              </a:spcBef>
              <a:spcAft>
                <a:spcPts val="600"/>
              </a:spcAft>
              <a:buClrTx/>
              <a:buSzTx/>
              <a:buFontTx/>
              <a:buNone/>
              <a:tabLst/>
              <a:defRPr/>
            </a:pPr>
            <a:r>
              <a:rPr kumimoji="0" lang="pt-BR" sz="2000" b="1" i="0" u="none" strike="noStrike" kern="12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rPr>
              <a:t>Encaminhamentos</a:t>
            </a:r>
            <a:r>
              <a:rPr kumimoji="0" lang="pt-BR" sz="2000" b="0" i="0" u="none" strike="noStrike" kern="12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rPr>
              <a:t>:</a:t>
            </a:r>
            <a:r>
              <a:rPr kumimoji="0" lang="pt-BR" sz="20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Região Nordeste</a:t>
            </a:r>
            <a:endParaRPr kumimoji="0" lang="pt-BR" sz="2000" b="0" i="0" u="none" strike="noStrike" kern="12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endParaRPr>
          </a:p>
          <a:p>
            <a:pPr marL="342900" marR="0" lvl="0" indent="-342900" algn="just" defTabSz="914400" rtl="0" eaLnBrk="0" fontAlgn="base" latinLnBrk="0" hangingPunct="0">
              <a:lnSpc>
                <a:spcPct val="107000"/>
              </a:lnSpc>
              <a:spcBef>
                <a:spcPct val="0"/>
              </a:spcBef>
              <a:spcAft>
                <a:spcPts val="800"/>
              </a:spcAft>
              <a:buClrTx/>
              <a:buSzTx/>
              <a:buFont typeface="Arial" panose="020B0604020202020204" pitchFamily="34" charset="0"/>
              <a:buChar char="•"/>
              <a:tabLst>
                <a:tab pos="457200" algn="l"/>
              </a:tabLst>
              <a:defRPr/>
            </a:pPr>
            <a:r>
              <a:rPr kumimoji="0" lang="pt-BR" b="0" i="0" u="none" strike="noStrike" kern="12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rPr>
              <a:t>Organização de oficinas regionais, estaduais e municipais para a formação continuada da sociedade civil no SUAS.</a:t>
            </a:r>
          </a:p>
          <a:p>
            <a:pPr marL="342900" marR="0" lvl="0" indent="-342900" algn="just" defTabSz="914400" rtl="0" eaLnBrk="0" fontAlgn="base" latinLnBrk="0" hangingPunct="0">
              <a:lnSpc>
                <a:spcPct val="107000"/>
              </a:lnSpc>
              <a:spcBef>
                <a:spcPct val="0"/>
              </a:spcBef>
              <a:spcAft>
                <a:spcPts val="800"/>
              </a:spcAft>
              <a:buClrTx/>
              <a:buSzTx/>
              <a:buFont typeface="Arial" panose="020B0604020202020204" pitchFamily="34" charset="0"/>
              <a:buChar char="•"/>
              <a:tabLst>
                <a:tab pos="457200" algn="l"/>
              </a:tabLst>
              <a:defRPr/>
            </a:pPr>
            <a:r>
              <a:rPr kumimoji="0" lang="pt-BR" b="0" i="0" u="none" strike="noStrike" kern="12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rPr>
              <a:t>Criação de materiais didáticos com foco na Educação Popular e no fortalecimento do controle social.</a:t>
            </a:r>
          </a:p>
          <a:p>
            <a:pPr marL="342900" marR="0" lvl="0" indent="-342900" algn="just" defTabSz="914400" rtl="0" eaLnBrk="0" fontAlgn="base" latinLnBrk="0" hangingPunct="0">
              <a:lnSpc>
                <a:spcPct val="107000"/>
              </a:lnSpc>
              <a:spcBef>
                <a:spcPct val="0"/>
              </a:spcBef>
              <a:spcAft>
                <a:spcPts val="800"/>
              </a:spcAft>
              <a:buClrTx/>
              <a:buSzTx/>
              <a:buFont typeface="Arial" panose="020B0604020202020204" pitchFamily="34" charset="0"/>
              <a:buChar char="•"/>
              <a:tabLst>
                <a:tab pos="457200" algn="l"/>
              </a:tabLst>
              <a:defRPr/>
            </a:pPr>
            <a:r>
              <a:rPr kumimoji="0" lang="pt-BR" b="0" i="0" u="none" strike="noStrike" kern="12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rPr>
              <a:t>Estabelecimento de parcerias entre universidades, movimentos sociais e órgãos de gestão do SUAS.</a:t>
            </a:r>
          </a:p>
        </p:txBody>
      </p:sp>
    </p:spTree>
    <p:extLst>
      <p:ext uri="{BB962C8B-B14F-4D97-AF65-F5344CB8AC3E}">
        <p14:creationId xmlns:p14="http://schemas.microsoft.com/office/powerpoint/2010/main" val="777953605"/>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Tema do Offic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o" ma:contentTypeID="0x010100FDE420416B365E40AD5A604A22AA9035" ma:contentTypeVersion="9" ma:contentTypeDescription="Crie um novo documento." ma:contentTypeScope="" ma:versionID="5bf833b5463f3268b7c8f0807392d0cb">
  <xsd:schema xmlns:xsd="http://www.w3.org/2001/XMLSchema" xmlns:xs="http://www.w3.org/2001/XMLSchema" xmlns:p="http://schemas.microsoft.com/office/2006/metadata/properties" xmlns:ns3="04d7e005-8b94-4ebd-960e-4cfd2f2ce60c" targetNamespace="http://schemas.microsoft.com/office/2006/metadata/properties" ma:root="true" ma:fieldsID="eb3819d1c7fa994ae137ca01c4ab108b" ns3:_="">
    <xsd:import namespace="04d7e005-8b94-4ebd-960e-4cfd2f2ce60c"/>
    <xsd:element name="properties">
      <xsd:complexType>
        <xsd:sequence>
          <xsd:element name="documentManagement">
            <xsd:complexType>
              <xsd:all>
                <xsd:element ref="ns3:MediaServiceMetadata" minOccurs="0"/>
                <xsd:element ref="ns3:MediaServiceFastMetadata" minOccurs="0"/>
                <xsd:element ref="ns3:MediaServiceSearchProperties" minOccurs="0"/>
                <xsd:element ref="ns3:MediaServiceObjectDetectorVersions" minOccurs="0"/>
                <xsd:element ref="ns3:MediaServiceDateTaken" minOccurs="0"/>
                <xsd:element ref="ns3:MediaServiceSystemTags"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4d7e005-8b94-4ebd-960e-4cfd2f2ce60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SystemTags" ma:index="13" nillable="true" ma:displayName="MediaServiceSystemTags" ma:hidden="true" ma:internalName="MediaServiceSystemTags" ma:readOnly="true">
      <xsd:simpleType>
        <xsd:restriction base="dms:Note"/>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ú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B689804-08A4-4716-85B6-E771E6397A5D}">
  <ds:schemaRefs>
    <ds:schemaRef ds:uri="http://schemas.openxmlformats.org/package/2006/metadata/core-properties"/>
    <ds:schemaRef ds:uri="http://schemas.microsoft.com/office/2006/documentManagement/types"/>
    <ds:schemaRef ds:uri="http://www.w3.org/XML/1998/namespace"/>
    <ds:schemaRef ds:uri="http://purl.org/dc/terms/"/>
    <ds:schemaRef ds:uri="http://purl.org/dc/dcmitype/"/>
    <ds:schemaRef ds:uri="04d7e005-8b94-4ebd-960e-4cfd2f2ce60c"/>
    <ds:schemaRef ds:uri="http://purl.org/dc/elements/1.1/"/>
    <ds:schemaRef ds:uri="http://schemas.microsoft.com/office/infopath/2007/PartnerControls"/>
    <ds:schemaRef ds:uri="http://schemas.microsoft.com/office/2006/metadata/properties"/>
  </ds:schemaRefs>
</ds:datastoreItem>
</file>

<file path=customXml/itemProps2.xml><?xml version="1.0" encoding="utf-8"?>
<ds:datastoreItem xmlns:ds="http://schemas.openxmlformats.org/officeDocument/2006/customXml" ds:itemID="{FD3F3E64-1FF0-4E9C-9A1E-EA357979CF2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4d7e005-8b94-4ebd-960e-4cfd2f2ce60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6EF2CE7-BAA5-4AB0-93BA-327F3B6B322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12531</TotalTime>
  <Words>6946</Words>
  <Application>Microsoft Office PowerPoint</Application>
  <PresentationFormat>Widescreen</PresentationFormat>
  <Paragraphs>504</Paragraphs>
  <Slides>60</Slides>
  <Notes>4</Notes>
  <HiddenSlides>0</HiddenSlides>
  <MMClips>0</MMClips>
  <ScaleCrop>false</ScaleCrop>
  <HeadingPairs>
    <vt:vector size="6" baseType="variant">
      <vt:variant>
        <vt:lpstr>Fontes usadas</vt:lpstr>
      </vt:variant>
      <vt:variant>
        <vt:i4>8</vt:i4>
      </vt:variant>
      <vt:variant>
        <vt:lpstr>Tema</vt:lpstr>
      </vt:variant>
      <vt:variant>
        <vt:i4>2</vt:i4>
      </vt:variant>
      <vt:variant>
        <vt:lpstr>Títulos de slides</vt:lpstr>
      </vt:variant>
      <vt:variant>
        <vt:i4>60</vt:i4>
      </vt:variant>
    </vt:vector>
  </HeadingPairs>
  <TitlesOfParts>
    <vt:vector size="70" baseType="lpstr">
      <vt:lpstr>AmsiPro-Black</vt:lpstr>
      <vt:lpstr>Aptos</vt:lpstr>
      <vt:lpstr>Arial</vt:lpstr>
      <vt:lpstr>Calibri</vt:lpstr>
      <vt:lpstr>Calibri Light</vt:lpstr>
      <vt:lpstr>Dashboard</vt:lpstr>
      <vt:lpstr>Times New Roman</vt:lpstr>
      <vt:lpstr>Wingdings</vt:lpstr>
      <vt:lpstr>Tema do Office</vt:lpstr>
      <vt:lpstr>1_Tema do Office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Isabela Viana Silva</dc:creator>
  <cp:lastModifiedBy>Meirislane Alves da Silva</cp:lastModifiedBy>
  <cp:revision>326</cp:revision>
  <dcterms:created xsi:type="dcterms:W3CDTF">2019-10-07T19:12:36Z</dcterms:created>
  <dcterms:modified xsi:type="dcterms:W3CDTF">2025-01-21T19:10:33Z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0x010100FDE420416B365E40AD5A604A22AA9035</vt:lpwstr>
  </property>
</Properties>
</file>