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57" r:id="rId4"/>
    <p:sldId id="266" r:id="rId5"/>
    <p:sldId id="261" r:id="rId6"/>
    <p:sldId id="267" r:id="rId7"/>
    <p:sldId id="264" r:id="rId8"/>
    <p:sldId id="259" r:id="rId9"/>
    <p:sldId id="260" r:id="rId10"/>
    <p:sldId id="268" r:id="rId11"/>
    <p:sldId id="269" r:id="rId12"/>
    <p:sldId id="270" r:id="rId13"/>
    <p:sldId id="272" r:id="rId14"/>
    <p:sldId id="273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2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9C08FC8-5955-C2FB-403C-F77AB85267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E689C6-31CA-3B57-0771-7A0AFE30AA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F294C-0FEC-4ED6-B575-34BC0D810C7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F4164E-3C47-9F93-9D87-80A8B3723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D33012-534D-7140-13C9-C330AADC72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1806-53B5-4D6D-A3DE-79BAA25036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33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891B-23ED-49DB-B757-75B2B5576BB3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CC63D-A837-4D97-B8D2-3BDC4CEA4C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01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3709B-439F-4CE7-A69E-469892E2C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D8D37F-6580-4675-A3EF-07F2DB9C6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BFC08-A002-478C-858E-C90E549E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D93F83-02F7-4D5A-ACA9-A433053A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CDF284-2BE5-4C13-9469-C244E2F8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68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1B720-6604-4AD6-8414-6D19E046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14E898B-9CDC-41A1-8085-A906A4F0C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3445BF-2D5C-459B-B534-C644994EB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2D92D3-464E-4823-8331-F11FCFCB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43E5B1-860F-4262-BA41-FCE78219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BBE06D-527E-4E52-B965-999D78F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84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7D65D-CA8D-4F06-A514-4F147B04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E5C7BB-473C-41C7-AC24-4ACE32CB6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6F3002-3193-4384-8F5F-4CD92821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9F011F-41D2-4533-96D8-55BD797F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FE40E7-6485-43F7-89EA-36201D0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29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56737B-CEB1-4253-9626-3835B3302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7ED7BB-3CB0-4A31-9E6B-77A5C41F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E1C06-8438-4EC3-8360-758F5200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A356B-3591-4C92-91C6-F1AF8F4D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251E35-CD50-4445-8D02-54EA827D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2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52C08-839F-4E86-A40A-3A29F398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68369C-D2EA-4996-9556-10A60EF1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A00B6C-068B-414B-A120-9C6CF960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3CB075-C33B-45F5-A7F4-6BCBF2B9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28DC9B-04C0-4692-9D71-C0961BBA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27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ABEAE-7582-4AC3-8768-59552E1D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BA02A2-6FA2-4B1D-B7BE-198982C0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DF9DDF-55E8-4CE8-86FA-94499A26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26BB34-56B6-4084-A458-0F9952C4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1DFA1D-1AB4-450B-9D8C-A6239AB9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1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F4207-53BA-41D6-9A81-CB1259BC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821D30-7280-410F-8CDF-5CA3852BB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175F39-9ACB-40A3-B340-40B67F795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A664EC-A2F2-4B83-8227-19B34944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2E18F4-E0CC-487C-94AE-836C2E11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021335-6431-4976-B842-A64EBB99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82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4CF00-3E2B-4BCD-B377-28900342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6FF396-0197-4EB8-ACD6-5836DE30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A720CA-54AD-4280-ACF7-A5B0B8D07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BE1C99-958F-49D9-83B4-5EBE012FC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3919C3-CA77-4E96-A9FA-15B69E9F1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7603B5-08CB-45D9-9E0C-957C6C13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B9E8FF-A361-4494-A391-56A4F74B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9601A3-91BC-4B5A-A496-696CBE7C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9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85E8A-D1C5-4208-B8EC-E8BC8160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28C0E6-91A1-4626-96DB-03EEC8A7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7B610D-A326-473F-9CE8-12C05460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5D1D51-F2B6-4B06-B76B-B3AFB36C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38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7F9ED0-A2C8-41A3-80A0-A418B6CB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D77C2D-2014-4486-A2FA-9302F1163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CEAA97-9EAB-4197-A1D8-AFBB8599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7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3F2A585-CC13-E972-58E0-EF33D8411163}"/>
              </a:ext>
            </a:extLst>
          </p:cNvPr>
          <p:cNvSpPr/>
          <p:nvPr userDrawn="1"/>
        </p:nvSpPr>
        <p:spPr>
          <a:xfrm>
            <a:off x="114300" y="698500"/>
            <a:ext cx="3949700" cy="494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7206210-82B2-C7CB-D744-CBB8FBFBE8B3}"/>
              </a:ext>
            </a:extLst>
          </p:cNvPr>
          <p:cNvSpPr/>
          <p:nvPr userDrawn="1"/>
        </p:nvSpPr>
        <p:spPr>
          <a:xfrm>
            <a:off x="114300" y="4914900"/>
            <a:ext cx="3835400" cy="1625600"/>
          </a:xfrm>
          <a:prstGeom prst="roundRect">
            <a:avLst>
              <a:gd name="adj" fmla="val 359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18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9CB56-056C-44BA-8148-8F3F730B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EDEE24-24DA-4FDE-96D4-909BD5123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E0D83-9270-418F-BB19-9689419EC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E11909-E3E6-43CA-8398-C8E79FBF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AE0CD9-EB5F-420D-AED6-D09DCD91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3211CC-4D02-41E4-BAB4-1DC1FEB6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98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35ED368-14F5-4A38-B2F5-B822E8B3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188" y="8581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503E8C-903D-467A-AA7F-3E7FB5EB1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81A007-BF67-45CA-956C-ACB0C9252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20BF-CC9B-47DE-AA25-2A4B90911095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C313D9-D1CF-4F91-9EA7-E4DE7FD54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3FFCA7-1F71-4B73-B19D-C2252A530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DD40-2044-4DEA-A642-0E08AB08B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17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nas@mds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3DF5D28-1ADA-1ACD-8A38-424F58359570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EB767A9-2EDB-CF70-A3C9-4211C445DA28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E186EE85-D01D-4388-BB27-F18746B7ED55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2A1420C-6694-4393-A8F7-ECBD5354A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316" y="2437255"/>
            <a:ext cx="9144000" cy="2102847"/>
          </a:xfrm>
        </p:spPr>
        <p:txBody>
          <a:bodyPr>
            <a:normAutofit fontScale="90000"/>
          </a:bodyPr>
          <a:lstStyle/>
          <a:p>
            <a:r>
              <a:rPr lang="pt-BR" sz="5300" b="1" dirty="0">
                <a:latin typeface="+mn-lt"/>
              </a:rPr>
              <a:t>Resolução CNAS Nº 100/2023</a:t>
            </a:r>
            <a:br>
              <a:rPr lang="pt-BR" sz="9600" b="1" dirty="0"/>
            </a:br>
            <a:r>
              <a:rPr lang="pt-BR" sz="2000" b="1" dirty="0">
                <a:latin typeface="+mn-lt"/>
              </a:rPr>
              <a:t>Estabelece as diretrizes para a estruturação, reformulação, funcionamento </a:t>
            </a:r>
            <a:br>
              <a:rPr lang="pt-BR" sz="2000" b="1" dirty="0">
                <a:latin typeface="+mn-lt"/>
              </a:rPr>
            </a:br>
            <a:r>
              <a:rPr lang="pt-BR" sz="2000" b="1" dirty="0">
                <a:latin typeface="+mn-lt"/>
              </a:rPr>
              <a:t>e acompanhamento dos conselhos de assistência social dos estados, Distrito Federal e municípios, com o objetivo de fortalecer e consolidar o controle social na Política Nacional de Assistência Social.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A13F88-5E86-4EDF-8E63-3EC989301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2707" y="4229358"/>
            <a:ext cx="9144000" cy="1122571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Região Nordeste</a:t>
            </a:r>
          </a:p>
          <a:p>
            <a:pPr algn="ctr"/>
            <a:r>
              <a:rPr lang="pt-BR" sz="2400" dirty="0"/>
              <a:t>27 de novembro de 2024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731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DA8FD04-DF11-5702-4C25-33F601D2B946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468AE340-F530-BC50-E014-66ADCD7685F7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788DB038-B925-87D5-083F-2F0851507F03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6F58D-E58D-43F7-9E4A-FFAD803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227729"/>
            <a:ext cx="8828044" cy="152400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+mj-lt"/>
              </a:rPr>
              <a:t>O </a:t>
            </a:r>
            <a:r>
              <a:rPr lang="pt-BR" sz="3200" b="1" dirty="0">
                <a:latin typeface="+mj-lt"/>
              </a:rPr>
              <a:t>ente federativo </a:t>
            </a:r>
            <a:r>
              <a:rPr lang="pt-BR" sz="3200" dirty="0">
                <a:latin typeface="+mj-lt"/>
              </a:rPr>
              <a:t>deverá </a:t>
            </a:r>
            <a:r>
              <a:rPr lang="pt-BR" sz="3200" b="1" dirty="0">
                <a:latin typeface="+mj-lt"/>
              </a:rPr>
              <a:t>propiciar infraestrutura para que as secretarias executivas dos conselhos de assistência social </a:t>
            </a:r>
            <a:r>
              <a:rPr lang="pt-BR" sz="3200" dirty="0">
                <a:latin typeface="+mj-lt"/>
              </a:rPr>
              <a:t>garantam suporte operacional na </a:t>
            </a:r>
            <a:r>
              <a:rPr lang="pt-BR" sz="3200" b="1" dirty="0">
                <a:latin typeface="+mj-lt"/>
              </a:rPr>
              <a:t>eleição da sociedade civil</a:t>
            </a:r>
            <a:r>
              <a:rPr lang="pt-BR" sz="3200" dirty="0">
                <a:latin typeface="+mj-lt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15071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D2E1F5D4-AE21-A5CC-630D-6225F6279DAC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AD653A1E-857B-BCC1-1C3F-BA02B62B4BDF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6C7EAF3A-B6AA-15F4-D814-CE594FD4076E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6F58D-E58D-43F7-9E4A-FFAD803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83" y="1483703"/>
            <a:ext cx="10226852" cy="4315811"/>
          </a:xfrm>
        </p:spPr>
        <p:txBody>
          <a:bodyPr>
            <a:normAutofit fontScale="4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 algn="just">
              <a:buNone/>
            </a:pPr>
            <a:endParaRPr lang="pt-BR" sz="51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5100" dirty="0">
                <a:latin typeface="+mj-lt"/>
              </a:rPr>
              <a:t>Os representantes do governo nos conselhos de assistência social </a:t>
            </a:r>
            <a:r>
              <a:rPr lang="pt-BR" sz="5100" b="1" dirty="0">
                <a:latin typeface="+mj-lt"/>
              </a:rPr>
              <a:t>devem ser indicados e nomeados pelo respectivo chefe do poder executivo</a:t>
            </a:r>
            <a:r>
              <a:rPr lang="pt-BR" sz="5100" dirty="0">
                <a:latin typeface="+mj-lt"/>
              </a:rPr>
              <a:t>, sendo importante incluir setores que desenvolvam ações ligadas às políticas sociais e econômicas;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51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5100" dirty="0">
                <a:latin typeface="+mj-lt"/>
              </a:rPr>
              <a:t>O segmento do governo nos conselhos de Assistência Social deve ser composto majoritariamente por representantes da Política de Assistência Social. O </a:t>
            </a:r>
            <a:r>
              <a:rPr lang="pt-BR" sz="5100" b="1" dirty="0">
                <a:latin typeface="+mj-lt"/>
              </a:rPr>
              <a:t>Conselho Estadual de Assistência Social </a:t>
            </a:r>
            <a:r>
              <a:rPr lang="pt-BR" sz="5100" dirty="0">
                <a:latin typeface="+mj-lt"/>
              </a:rPr>
              <a:t>deverá garantir na </a:t>
            </a:r>
            <a:r>
              <a:rPr lang="pt-BR" sz="5100" b="1" dirty="0">
                <a:latin typeface="+mj-lt"/>
              </a:rPr>
              <a:t>composição do segmento governamental </a:t>
            </a:r>
            <a:r>
              <a:rPr lang="pt-BR" sz="5100" dirty="0">
                <a:latin typeface="+mj-lt"/>
              </a:rPr>
              <a:t>a participação de </a:t>
            </a:r>
            <a:r>
              <a:rPr lang="pt-BR" sz="5100" b="1" dirty="0">
                <a:latin typeface="+mj-lt"/>
              </a:rPr>
              <a:t>um representante do Colegiado de Gestores Municipais de Assistência Social.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94193E-2345-1C2D-C388-6049B0E4A10B}"/>
              </a:ext>
            </a:extLst>
          </p:cNvPr>
          <p:cNvSpPr txBox="1"/>
          <p:nvPr/>
        </p:nvSpPr>
        <p:spPr>
          <a:xfrm>
            <a:off x="2583712" y="861237"/>
            <a:ext cx="869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Conselheiros/as Governamentais</a:t>
            </a:r>
          </a:p>
        </p:txBody>
      </p:sp>
    </p:spTree>
    <p:extLst>
      <p:ext uri="{BB962C8B-B14F-4D97-AF65-F5344CB8AC3E}">
        <p14:creationId xmlns:p14="http://schemas.microsoft.com/office/powerpoint/2010/main" val="340029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E96C2267-67F8-25C6-0999-800CAE53FC92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46A407A9-4F81-6F2B-9E1A-428B63566159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5BC3419D-5984-D721-3AB9-10537A196B77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6F58D-E58D-43F7-9E4A-FFAD803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553" y="2027643"/>
            <a:ext cx="9450572" cy="435133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O Plenário reunir-se-á, </a:t>
            </a:r>
            <a:r>
              <a:rPr lang="pt-BR" sz="2800" b="1" dirty="0">
                <a:latin typeface="+mj-lt"/>
              </a:rPr>
              <a:t>obrigatoriamente, uma vez ao mês </a:t>
            </a:r>
            <a:r>
              <a:rPr lang="pt-BR" sz="2800" dirty="0">
                <a:latin typeface="+mj-lt"/>
              </a:rPr>
              <a:t>e, extraordinariamente, sempre que necessário, e funcionará de acordo com o regimento interno, no qual definirá o quórum mínimo, respeitando a paridade;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As deliberações da plenária serão aprovadas por maioria simples (metade mais um) dos(as) conselheiros(as) titulares ou no exercício da titularidade presentes, salvo os casos previstos na Resolução CNAS Nº 100/2024 que requeiram quórum qualificado.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2E505B-1BE0-704C-686A-E141DB9036AA}"/>
              </a:ext>
            </a:extLst>
          </p:cNvPr>
          <p:cNvSpPr txBox="1"/>
          <p:nvPr/>
        </p:nvSpPr>
        <p:spPr>
          <a:xfrm>
            <a:off x="2009553" y="765543"/>
            <a:ext cx="867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CAPÍTULO V DO FUNCIONAMENTO DOS CONSELHOS DE ASSISTÊNCIA SOCIAL</a:t>
            </a:r>
          </a:p>
          <a:p>
            <a:pPr algn="ctr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1090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C74F6F7-7F9D-A6E5-C848-DF981D9F0D22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4C364D09-6B4E-F52D-0E74-B3ECD164FAD4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7CFA9F0-2B47-6F17-4C1E-3238CF9A6891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6F58D-E58D-43F7-9E4A-FFAD803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12" y="2687054"/>
            <a:ext cx="9450572" cy="3688944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b="1" dirty="0"/>
              <a:t>As reuniões dos conselhos devem ser:</a:t>
            </a:r>
          </a:p>
          <a:p>
            <a:pPr algn="just"/>
            <a:r>
              <a:rPr lang="pt-BR" sz="2800" dirty="0"/>
              <a:t>Abertas ao público com pauta e datas previamente divulgadas, dando publicidade aos seus atos; 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b="1" dirty="0"/>
              <a:t>Os participantes da condição de ouvintes </a:t>
            </a:r>
            <a:r>
              <a:rPr lang="pt-BR" sz="2800" dirty="0"/>
              <a:t>terão direito a fala conforme estabelecido no regimento interno do Conselho.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9879B4-BDF2-A136-00E9-FCC92990031B}"/>
              </a:ext>
            </a:extLst>
          </p:cNvPr>
          <p:cNvSpPr txBox="1"/>
          <p:nvPr/>
        </p:nvSpPr>
        <p:spPr>
          <a:xfrm>
            <a:off x="404872" y="1091192"/>
            <a:ext cx="9450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/>
              <a:t> </a:t>
            </a:r>
            <a:r>
              <a:rPr lang="pt-BR" sz="2800" dirty="0">
                <a:latin typeface="+mj-lt"/>
              </a:rPr>
              <a:t>Os conselhos têm autonomia para convocar suas reuniões, devendo tal previsão constar do regimento interno, estabelecendo calendário anual</a:t>
            </a:r>
          </a:p>
        </p:txBody>
      </p:sp>
    </p:spTree>
    <p:extLst>
      <p:ext uri="{BB962C8B-B14F-4D97-AF65-F5344CB8AC3E}">
        <p14:creationId xmlns:p14="http://schemas.microsoft.com/office/powerpoint/2010/main" val="387857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2107D35A-581D-E5E7-EFDB-7CA8EEB0CC20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6DF2A9FB-C1F6-6A90-3D1E-C542C1648208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9998AAFB-24EA-137A-AD9A-2D0E1EA933C5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6F58D-E58D-43F7-9E4A-FFAD803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49" y="1385197"/>
            <a:ext cx="9450572" cy="4699590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Secretaria Executiva - SE vinculada ao conselho diretamente subordinada à presidência e ao colegiado;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Deverá ser a unidade de apoio ao funcionamento do CAS, bem como assessorar suas reuniões e publicar suas deliberações;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 A equipe da </a:t>
            </a:r>
            <a:r>
              <a:rPr lang="pt-BR" sz="2800" b="1" dirty="0">
                <a:latin typeface="+mj-lt"/>
              </a:rPr>
              <a:t>SE deve ser composta por profissional de nível superior</a:t>
            </a:r>
            <a:r>
              <a:rPr lang="pt-BR" sz="2800" dirty="0">
                <a:latin typeface="+mj-lt"/>
              </a:rPr>
              <a:t>, e por profissionais de apoio técnico e administrativo para exercer as funções pertinentes;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Deve ser preferencialmente ocupada por servidor efetivo ou de carreira do quadro do poder executivo;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Em municípios de porte I e II, segundo legislação da assistência social, o profissional da secretaria executiva não precisará ser exclusivo;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+mj-lt"/>
              </a:rPr>
              <a:t>Os conselhos de assistência social definirão o </a:t>
            </a:r>
            <a:r>
              <a:rPr lang="pt-BR" sz="2800" b="1" dirty="0">
                <a:latin typeface="+mj-lt"/>
              </a:rPr>
              <a:t>perfil do secretário(a) executivo(a) e a sua nomeação ou exoneração deverá estar de comum acordo com o conselho.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8952A5-5C61-D3B3-25FA-74F09B7CC466}"/>
              </a:ext>
            </a:extLst>
          </p:cNvPr>
          <p:cNvSpPr txBox="1"/>
          <p:nvPr/>
        </p:nvSpPr>
        <p:spPr>
          <a:xfrm>
            <a:off x="1083866" y="750879"/>
            <a:ext cx="442099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/>
              <a:t>Secretaria Executiva</a:t>
            </a:r>
          </a:p>
        </p:txBody>
      </p:sp>
    </p:spTree>
    <p:extLst>
      <p:ext uri="{BB962C8B-B14F-4D97-AF65-F5344CB8AC3E}">
        <p14:creationId xmlns:p14="http://schemas.microsoft.com/office/powerpoint/2010/main" val="169763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DA5600A-20A1-EBAA-FCD4-A3F7E51B8695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669C7681-B8D1-D556-A9A5-4ED51182A795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A180933E-F9A4-756C-8E6E-AE6942EA9B98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6F58D-E58D-43F7-9E4A-FFAD803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99" y="1469988"/>
            <a:ext cx="10907754" cy="532691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600" dirty="0">
                <a:latin typeface="+mj-lt"/>
              </a:rPr>
              <a:t>A Para o </a:t>
            </a:r>
            <a:r>
              <a:rPr lang="pt-BR" sz="3600" b="1" dirty="0">
                <a:latin typeface="+mj-lt"/>
              </a:rPr>
              <a:t>efetivo desempenho do conselho de assistência social </a:t>
            </a:r>
            <a:r>
              <a:rPr lang="pt-BR" sz="3600" dirty="0">
                <a:latin typeface="+mj-lt"/>
              </a:rPr>
              <a:t>é fundamental que os(as) conselheiros(as):</a:t>
            </a:r>
          </a:p>
          <a:p>
            <a:pPr algn="just"/>
            <a:r>
              <a:rPr lang="pt-BR" sz="3600" dirty="0">
                <a:latin typeface="+mj-lt"/>
              </a:rPr>
              <a:t>  sejam </a:t>
            </a:r>
            <a:r>
              <a:rPr lang="pt-BR" sz="3600" b="1" dirty="0">
                <a:latin typeface="+mj-lt"/>
              </a:rPr>
              <a:t>assíduos às reuniões; </a:t>
            </a:r>
          </a:p>
          <a:p>
            <a:pPr algn="just"/>
            <a:r>
              <a:rPr lang="pt-BR" sz="3600" dirty="0">
                <a:latin typeface="+mj-lt"/>
              </a:rPr>
              <a:t>participem ativamente das atividades do Conselho e de pelo menos uma comissão temática; </a:t>
            </a:r>
          </a:p>
          <a:p>
            <a:pPr algn="just"/>
            <a:r>
              <a:rPr lang="pt-BR" sz="3600" b="1" dirty="0">
                <a:latin typeface="+mj-lt"/>
              </a:rPr>
              <a:t>divulguem as discussões e as decisões </a:t>
            </a:r>
            <a:r>
              <a:rPr lang="pt-BR" sz="3600" dirty="0">
                <a:latin typeface="+mj-lt"/>
              </a:rPr>
              <a:t>do conselho junto ao segmento que representam e em outros espaços; contribuam com o debate nos conselhos, considerando as experiências de seus respectivos segmentos, com vistas ao fortalecimento da Assistência Social; </a:t>
            </a:r>
          </a:p>
          <a:p>
            <a:pPr algn="just"/>
            <a:r>
              <a:rPr lang="pt-BR" sz="3600" dirty="0">
                <a:latin typeface="+mj-lt"/>
              </a:rPr>
              <a:t>atuem, </a:t>
            </a:r>
            <a:r>
              <a:rPr lang="pt-BR" sz="3600" b="1" dirty="0">
                <a:latin typeface="+mj-lt"/>
              </a:rPr>
              <a:t>articuladamente, com o seu suplente </a:t>
            </a:r>
            <a:r>
              <a:rPr lang="pt-BR" sz="3600" dirty="0">
                <a:latin typeface="+mj-lt"/>
              </a:rPr>
              <a:t>e em sintonia com o segmento que representa;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009E6F-DD9B-1E48-F7B4-1019C84B5CEF}"/>
              </a:ext>
            </a:extLst>
          </p:cNvPr>
          <p:cNvSpPr txBox="1"/>
          <p:nvPr/>
        </p:nvSpPr>
        <p:spPr>
          <a:xfrm>
            <a:off x="3585883" y="856893"/>
            <a:ext cx="609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800" dirty="0"/>
              <a:t>DO DESEMPENHO DOS CONSELHEIROS E DAS CONSELHEIRAS 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A54C1E-CE61-865F-94FB-256518F84D84}"/>
              </a:ext>
            </a:extLst>
          </p:cNvPr>
          <p:cNvSpPr txBox="1"/>
          <p:nvPr/>
        </p:nvSpPr>
        <p:spPr>
          <a:xfrm>
            <a:off x="1039905" y="74917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CAPÍTULO VI</a:t>
            </a:r>
          </a:p>
        </p:txBody>
      </p:sp>
    </p:spTree>
    <p:extLst>
      <p:ext uri="{BB962C8B-B14F-4D97-AF65-F5344CB8AC3E}">
        <p14:creationId xmlns:p14="http://schemas.microsoft.com/office/powerpoint/2010/main" val="311363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FD2B0A8-CC74-8B57-79C3-8FF12EFCAD1C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56AB0895-2083-408B-8A2D-A6E8C8478494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D2B17E3B-F845-29EF-D82A-A66FAEC2489D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6F58D-E58D-43F7-9E4A-FFAD803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417" y="1192096"/>
            <a:ext cx="8717760" cy="5326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/>
              <a:t>A </a:t>
            </a:r>
            <a:r>
              <a:rPr lang="pt-BR" sz="3600" b="1" dirty="0"/>
              <a:t>função do(a) conselheiro(a) </a:t>
            </a:r>
            <a:r>
              <a:rPr lang="pt-BR" sz="3600" dirty="0"/>
              <a:t>reveste-se de </a:t>
            </a:r>
            <a:r>
              <a:rPr lang="pt-BR" sz="3600" b="1" dirty="0"/>
              <a:t>relevante interesse público </a:t>
            </a:r>
            <a:r>
              <a:rPr lang="pt-BR" sz="3600" dirty="0"/>
              <a:t>e seu exercício tem prioridade, </a:t>
            </a:r>
            <a:r>
              <a:rPr lang="pt-BR" sz="3600" b="1" dirty="0"/>
              <a:t>justificando as ausências a quaisquer outros serviços quando determinadas pelo comparecimento às plenárias</a:t>
            </a:r>
            <a:r>
              <a:rPr lang="pt-BR" sz="3600" dirty="0"/>
              <a:t>, reuniões de comissões ou participação em diligências ou atividades de representação do conselho de assistência social.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365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3482071-ABD6-8790-8FA7-46254E5995AC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3CEEFA3C-3A44-DD4E-0D26-F256F1A56789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6C0C1F7-A923-CDC2-001A-4B247F334CA7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3930C-010D-C85F-99E6-A1EC1803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2" y="1134700"/>
            <a:ext cx="10766611" cy="524129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800" dirty="0">
                <a:latin typeface="+mj-lt"/>
              </a:rPr>
              <a:t>Para </a:t>
            </a:r>
            <a:r>
              <a:rPr lang="pt-BR" sz="2800" b="1" dirty="0">
                <a:latin typeface="+mj-lt"/>
              </a:rPr>
              <a:t>garantir a presença do(a) conselheiro(a) governamental e da sociedade civil às reuniões</a:t>
            </a:r>
            <a:r>
              <a:rPr lang="pt-BR" sz="2800" dirty="0">
                <a:latin typeface="+mj-lt"/>
              </a:rPr>
              <a:t>, plenárias e atividades de representação, o conselho emitirá sempre que solicitado </a:t>
            </a:r>
            <a:r>
              <a:rPr lang="pt-BR" sz="2800" b="1" dirty="0">
                <a:latin typeface="+mj-lt"/>
              </a:rPr>
              <a:t>documento de comprovação de comparecimento </a:t>
            </a:r>
            <a:r>
              <a:rPr lang="pt-BR" sz="2800" dirty="0">
                <a:latin typeface="+mj-lt"/>
              </a:rPr>
              <a:t>a fim de que o(a) conselheiro (a) representante não tenha qualquer tipo de prejuízo. </a:t>
            </a:r>
          </a:p>
          <a:p>
            <a:pPr algn="just"/>
            <a:endParaRPr lang="pt-BR" sz="2800" dirty="0">
              <a:latin typeface="+mj-lt"/>
            </a:endParaRPr>
          </a:p>
          <a:p>
            <a:pPr algn="just"/>
            <a:r>
              <a:rPr lang="pt-BR" sz="2800" dirty="0">
                <a:latin typeface="+mj-lt"/>
              </a:rPr>
              <a:t>Os (as) conselheiros (as) </a:t>
            </a:r>
            <a:r>
              <a:rPr lang="pt-BR" sz="2800" b="1" dirty="0">
                <a:latin typeface="+mj-lt"/>
              </a:rPr>
              <a:t>não receberão qualquer remuneração </a:t>
            </a:r>
            <a:r>
              <a:rPr lang="pt-BR" sz="2800" dirty="0">
                <a:latin typeface="+mj-lt"/>
              </a:rPr>
              <a:t>por sua participação no colegiado e seus serviços prestados </a:t>
            </a:r>
            <a:r>
              <a:rPr lang="pt-BR" sz="2800" b="1" dirty="0">
                <a:latin typeface="+mj-lt"/>
              </a:rPr>
              <a:t>serão considerados, para todos os efeitos, como de interesse público e relevante valor social. </a:t>
            </a:r>
          </a:p>
          <a:p>
            <a:pPr algn="just"/>
            <a:endParaRPr lang="pt-BR" sz="2800" b="1" dirty="0">
              <a:latin typeface="+mj-lt"/>
            </a:endParaRPr>
          </a:p>
          <a:p>
            <a:pPr algn="just"/>
            <a:r>
              <a:rPr lang="pt-BR" sz="2800" dirty="0">
                <a:latin typeface="+mj-lt"/>
              </a:rPr>
              <a:t>Deverá ser emitida </a:t>
            </a:r>
            <a:r>
              <a:rPr lang="pt-BR" sz="2800" b="1" dirty="0">
                <a:latin typeface="+mj-lt"/>
              </a:rPr>
              <a:t>certificação no final dos mandatos para os(as) conselheiros (as) </a:t>
            </a:r>
            <a:r>
              <a:rPr lang="pt-BR" sz="2800" dirty="0">
                <a:latin typeface="+mj-lt"/>
              </a:rPr>
              <a:t>que cumprirem suas funções reconhecidas pelo colegiado, </a:t>
            </a:r>
            <a:r>
              <a:rPr lang="pt-BR" sz="2800" b="1" dirty="0">
                <a:latin typeface="+mj-lt"/>
              </a:rPr>
              <a:t>assinado pela presidência do conselho</a:t>
            </a:r>
            <a:r>
              <a:rPr lang="pt-BR" sz="2800" dirty="0">
                <a:latin typeface="+mj-lt"/>
              </a:rPr>
              <a:t>, conforme estabelecido no regimento interno. </a:t>
            </a:r>
          </a:p>
          <a:p>
            <a:pPr algn="just"/>
            <a:r>
              <a:rPr lang="pt-BR" sz="2800" b="1" dirty="0">
                <a:latin typeface="+mj-lt"/>
              </a:rPr>
              <a:t>A gestão do ente federado</a:t>
            </a:r>
            <a:r>
              <a:rPr lang="pt-BR" sz="2800" dirty="0">
                <a:latin typeface="+mj-lt"/>
              </a:rPr>
              <a:t> deverá </a:t>
            </a:r>
            <a:r>
              <a:rPr lang="pt-BR" sz="2800" b="1" dirty="0">
                <a:latin typeface="+mj-lt"/>
              </a:rPr>
              <a:t>garantir acessibilidade</a:t>
            </a:r>
            <a:r>
              <a:rPr lang="pt-BR" sz="2800" dirty="0">
                <a:latin typeface="+mj-lt"/>
              </a:rPr>
              <a:t>, incluindo direito a acompanhante, quando necessário, transporte, e/ou passagens, diárias e/ou alimentação e hospedagens para o efetivo exercício do controle social, independentemente do local de residência do(a) conselheiro(a). Os(as) conselheiros(as) </a:t>
            </a:r>
            <a:r>
              <a:rPr lang="pt-BR" sz="2800" b="1" dirty="0">
                <a:latin typeface="+mj-lt"/>
              </a:rPr>
              <a:t>desempenham função de agente público</a:t>
            </a:r>
            <a:r>
              <a:rPr lang="pt-BR" sz="2800" dirty="0">
                <a:latin typeface="+mj-lt"/>
              </a:rPr>
              <a:t>, conforme a Lei nº 8.429, de 02 de junho 1992.</a:t>
            </a:r>
          </a:p>
        </p:txBody>
      </p:sp>
    </p:spTree>
    <p:extLst>
      <p:ext uri="{BB962C8B-B14F-4D97-AF65-F5344CB8AC3E}">
        <p14:creationId xmlns:p14="http://schemas.microsoft.com/office/powerpoint/2010/main" val="397062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11A0F8F-47B3-4165-D394-34D91AA57DFE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A3856606-7E3D-09BB-01C6-73BE1B28631E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E8965421-4813-06D4-89A9-B0B8947FA801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23930C-010D-C85F-99E6-A1EC1803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22" y="1070714"/>
            <a:ext cx="9960935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Agradecemos a atenção e nos colocamos a disposição</a:t>
            </a:r>
          </a:p>
          <a:p>
            <a:pPr algn="ctr"/>
            <a:endParaRPr lang="pt-BR" sz="2800" b="1" dirty="0"/>
          </a:p>
          <a:p>
            <a:pPr marL="0" indent="0" algn="ctr">
              <a:buNone/>
            </a:pPr>
            <a:r>
              <a:rPr lang="pt-BR" sz="2800" b="1" dirty="0"/>
              <a:t>Margareth </a:t>
            </a:r>
            <a:r>
              <a:rPr lang="pt-BR" sz="2800" b="1" dirty="0" err="1"/>
              <a:t>Dallaruvera</a:t>
            </a:r>
            <a:endParaRPr lang="pt-BR" sz="2800" b="1" dirty="0"/>
          </a:p>
          <a:p>
            <a:pPr marL="0" indent="0" algn="ctr">
              <a:buNone/>
            </a:pPr>
            <a:r>
              <a:rPr lang="pt-BR" sz="2800" dirty="0"/>
              <a:t>Conselheira e Coordenadora </a:t>
            </a:r>
            <a:r>
              <a:rPr lang="pt-BR" sz="2800"/>
              <a:t>da comissão </a:t>
            </a:r>
            <a:r>
              <a:rPr lang="pt-BR" sz="2800" dirty="0"/>
              <a:t>de Acompanhamento aos Conselhos - Conselho Nacional de Assistência Social – CNAS</a:t>
            </a:r>
          </a:p>
          <a:p>
            <a:pPr algn="ctr"/>
            <a:endParaRPr lang="pt-BR" sz="2800" dirty="0"/>
          </a:p>
          <a:p>
            <a:pPr algn="ctr"/>
            <a:endParaRPr lang="pt-BR" sz="2800" dirty="0"/>
          </a:p>
          <a:p>
            <a:pPr algn="ctr"/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Contato: Email: </a:t>
            </a:r>
            <a:r>
              <a:rPr lang="pt-BR" sz="2800" dirty="0">
                <a:hlinkClick r:id="rId2"/>
              </a:rPr>
              <a:t>cnas@mds.gov.br</a:t>
            </a: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Telefone: (61) 2030-2447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58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8C0B1BD-EF3F-6220-4F54-7DE3A06ED02A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8E43AE59-80C8-50A4-6A9F-17E63B2A2D91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AECDCD81-A3CC-297F-3796-EF0700037EA8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770E307E-A538-6356-8C55-78AF2502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45" y="1467828"/>
            <a:ext cx="5357324" cy="16384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633E68-2AD3-FA6F-F17A-0A1DA2944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70" y="2567865"/>
            <a:ext cx="1371719" cy="17222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C6EAED-55AB-E194-3D10-0EF07FFF1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813" y="3599317"/>
            <a:ext cx="6569009" cy="179085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33001-A84D-E445-4159-FE6C0D13A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645" y="4240827"/>
            <a:ext cx="1798476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AFA32EAB-1973-E3EF-D899-2D52A152E350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31F79E2F-5E3E-B927-3CA8-C0582D6F0EB4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C02AFCC5-C8E6-50B2-28FD-A5E5DDBCC589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D786562-7673-4CE0-B3A5-BD10CA5A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5111" y="347650"/>
            <a:ext cx="8865781" cy="168695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O CAPÍTULO I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C2EDC-7E71-4C3C-B009-D61A0FB0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34" y="1870832"/>
            <a:ext cx="9386777" cy="4579457"/>
          </a:xfrm>
        </p:spPr>
        <p:txBody>
          <a:bodyPr/>
          <a:lstStyle/>
          <a:p>
            <a:pPr algn="just"/>
            <a:r>
              <a:rPr lang="pt-BR" sz="2800" dirty="0">
                <a:latin typeface="Bahnschrift" panose="020B0502040204020203" pitchFamily="34" charset="0"/>
              </a:rPr>
              <a:t>Autônomos, de caráter permanente e </a:t>
            </a:r>
            <a:r>
              <a:rPr lang="pt-BR" sz="2800" b="1" dirty="0">
                <a:latin typeface="Bahnschrift" panose="020B0502040204020203" pitchFamily="34" charset="0"/>
              </a:rPr>
              <a:t>composição paritária </a:t>
            </a:r>
            <a:r>
              <a:rPr lang="pt-BR" sz="2800" dirty="0">
                <a:latin typeface="Bahnschrift" panose="020B0502040204020203" pitchFamily="34" charset="0"/>
              </a:rPr>
              <a:t>entre governo e sociedade civil em cada esfera de Governo;</a:t>
            </a:r>
          </a:p>
          <a:p>
            <a:pPr algn="just"/>
            <a:r>
              <a:rPr lang="pt-BR" sz="2800" dirty="0">
                <a:latin typeface="Bahnschrift" panose="020B0502040204020203" pitchFamily="34" charset="0"/>
              </a:rPr>
              <a:t>Vinculadas a estrutura do órgão gestor da assistência social;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E8FCF88-A0CC-2619-10B9-5AF42D1229CD}"/>
              </a:ext>
            </a:extLst>
          </p:cNvPr>
          <p:cNvSpPr/>
          <p:nvPr/>
        </p:nvSpPr>
        <p:spPr>
          <a:xfrm>
            <a:off x="2372060" y="4480950"/>
            <a:ext cx="970398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800" dirty="0"/>
          </a:p>
          <a:p>
            <a:pPr algn="ctr"/>
            <a:r>
              <a:rPr lang="pt-BR" sz="1800" dirty="0"/>
              <a:t>Dispostos no art. 16 da Lei nº 8742, de 7 de dezembro de 1993 – Lei Orgânica da Assistência Social - LOAS</a:t>
            </a:r>
          </a:p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BA7CD1-4381-1B81-32B1-01714CE3E672}"/>
              </a:ext>
            </a:extLst>
          </p:cNvPr>
          <p:cNvSpPr txBox="1"/>
          <p:nvPr/>
        </p:nvSpPr>
        <p:spPr>
          <a:xfrm>
            <a:off x="5106924" y="814389"/>
            <a:ext cx="66111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+mn-lt"/>
              </a:rPr>
              <a:t>TRATA DA </a:t>
            </a:r>
            <a:br>
              <a:rPr lang="pt-BR" sz="1800" b="1" dirty="0">
                <a:latin typeface="+mn-lt"/>
              </a:rPr>
            </a:br>
            <a:r>
              <a:rPr lang="pt-BR" sz="1800" b="1" dirty="0">
                <a:latin typeface="+mn-lt"/>
              </a:rPr>
              <a:t>DEFINIÇÃO DOS CONSELHOS DE ASSISTÊNCIA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188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540FD85-9CDE-B449-38CB-D499279DCE8B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777C107-2CCE-9901-E458-2F2797D0FBCF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7457B90-B81D-896D-5EC6-EB0C5133EFD6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D786562-7673-4CE0-B3A5-BD10CA5A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2" y="723086"/>
            <a:ext cx="8865781" cy="1686958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</a:rPr>
              <a:t>CAPITULO II</a:t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C2EDC-7E71-4C3C-B009-D61A0FB0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3" y="1751264"/>
            <a:ext cx="8987118" cy="4350053"/>
          </a:xfrm>
        </p:spPr>
        <p:txBody>
          <a:bodyPr/>
          <a:lstStyle/>
          <a:p>
            <a:pPr algn="just">
              <a:lnSpc>
                <a:spcPct val="70000"/>
              </a:lnSpc>
            </a:pPr>
            <a:r>
              <a:rPr lang="pt-BR" sz="2400" dirty="0">
                <a:latin typeface="+mj-lt"/>
              </a:rPr>
              <a:t>Os Conselhos devem zelar pelo cumprimento da legislação do SUAS.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FF1E25-7B11-0D94-5E86-EC7BE384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639" y="1045981"/>
            <a:ext cx="1600640" cy="11700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1EFD4F-FD86-0019-B22A-134F03702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65" y="2360937"/>
            <a:ext cx="2638054" cy="34980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6418DFB-F116-829A-C5EE-054910B1A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52" y="2944564"/>
            <a:ext cx="2330824" cy="23308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2D0F44E-5A10-B3F4-9888-694A2BA09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972" y="2533692"/>
            <a:ext cx="4183897" cy="272654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DF0675-D105-908A-B839-0A82D8D98366}"/>
              </a:ext>
            </a:extLst>
          </p:cNvPr>
          <p:cNvSpPr txBox="1"/>
          <p:nvPr/>
        </p:nvSpPr>
        <p:spPr>
          <a:xfrm>
            <a:off x="3086100" y="1136182"/>
            <a:ext cx="61453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+mn-lt"/>
              </a:rPr>
              <a:t>DA COMPETÊNCIA DOS CONSELHOS DE ASSISTÊNCIA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026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61A5A17-4E74-AF96-C4FB-D846C64A1077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E756DF5D-DC70-F5C2-3766-80336C9ACD07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AC8E1B0D-D800-8F18-35AB-F88B0D0227E2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C2EDC-7E71-4C3C-B009-D61A0FB0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36" y="2140050"/>
            <a:ext cx="10464105" cy="3256704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pt-BR" sz="3600" dirty="0">
                <a:latin typeface="+mj-lt"/>
              </a:rPr>
              <a:t>O mandato de conselheiro(a) será definido na </a:t>
            </a:r>
            <a:r>
              <a:rPr lang="pt-BR" sz="3600" b="1" dirty="0">
                <a:latin typeface="+mj-lt"/>
              </a:rPr>
              <a:t>lei de criação do conselho</a:t>
            </a:r>
            <a:r>
              <a:rPr lang="pt-BR" sz="3600" dirty="0">
                <a:latin typeface="+mj-lt"/>
              </a:rPr>
              <a:t> de assistência social, devendo ter a duração de </a:t>
            </a:r>
            <a:r>
              <a:rPr lang="pt-BR" sz="3600" b="1" dirty="0">
                <a:latin typeface="+mj-lt"/>
              </a:rPr>
              <a:t>dois anos</a:t>
            </a:r>
            <a:r>
              <a:rPr lang="pt-BR" sz="3600" dirty="0">
                <a:latin typeface="+mj-lt"/>
              </a:rPr>
              <a:t>, podendo ser </a:t>
            </a:r>
            <a:r>
              <a:rPr lang="pt-BR" sz="3600" b="1" dirty="0">
                <a:latin typeface="+mj-lt"/>
              </a:rPr>
              <a:t>reconduzido uma única vez</a:t>
            </a:r>
            <a:r>
              <a:rPr lang="pt-BR" sz="3600" dirty="0">
                <a:latin typeface="+mj-lt"/>
              </a:rPr>
              <a:t>, por igual período, e com possibilidade de ser substituído, a qualquer tempo, a critério de sua representação.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8A496C9-C60E-5149-EC48-7600E22E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9" y="874450"/>
            <a:ext cx="8387316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</a:rPr>
              <a:t>CAPÍTULO III</a:t>
            </a:r>
            <a:br>
              <a:rPr lang="pt-BR" sz="4400" b="1" dirty="0"/>
            </a:b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B7FDD6-39CD-707B-6309-AD5A2B4449F9}"/>
              </a:ext>
            </a:extLst>
          </p:cNvPr>
          <p:cNvSpPr txBox="1"/>
          <p:nvPr/>
        </p:nvSpPr>
        <p:spPr>
          <a:xfrm>
            <a:off x="2938183" y="1042230"/>
            <a:ext cx="61453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800" b="1" dirty="0">
                <a:latin typeface="+mn-lt"/>
              </a:rPr>
              <a:t>DA CRIAÇÃO DOS CONSELHOS DE ASSISTÊNCIA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204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8B52F3C-2C11-AD44-0254-1F03A08EE06E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019123F6-4DC7-B21A-C346-9FD9BD95C75E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5A992231-035F-5DB5-FDD7-FB6C9498D22E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C2EDC-7E71-4C3C-B009-D61A0FB0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7" y="1119573"/>
            <a:ext cx="9932894" cy="47343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>
                <a:latin typeface="+mj-lt"/>
              </a:rPr>
              <a:t>Fica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impedido</a:t>
            </a:r>
            <a:r>
              <a:rPr lang="pt-BR" sz="2800" dirty="0">
                <a:latin typeface="+mj-lt"/>
              </a:rPr>
              <a:t> de representar o segmento dos trabalhadores na composição dos conselhos e no processo de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conferências</a:t>
            </a:r>
            <a:r>
              <a:rPr lang="pt-BR" sz="2800" dirty="0">
                <a:latin typeface="+mj-lt"/>
              </a:rPr>
              <a:t> o profissional que estiver no exercício em cargo de designação,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função de confiança, </a:t>
            </a:r>
            <a:r>
              <a:rPr lang="pt-BR" sz="2800" dirty="0">
                <a:latin typeface="+mj-lt"/>
              </a:rPr>
              <a:t>cargo em comissão ou de direção na gestão da Rede Socioassistencial Pública ou de Organizações da Sociedade Civil;</a:t>
            </a:r>
          </a:p>
          <a:p>
            <a:pPr algn="just"/>
            <a:r>
              <a:rPr lang="pt-BR" sz="2800" dirty="0">
                <a:latin typeface="+mj-lt"/>
              </a:rPr>
              <a:t>É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vedado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 ao trabalhador ocupar </a:t>
            </a:r>
            <a:r>
              <a:rPr lang="pt-BR" sz="2800" dirty="0">
                <a:latin typeface="+mj-lt"/>
              </a:rPr>
              <a:t>vaga destinada ao segmento de usuário;</a:t>
            </a:r>
          </a:p>
          <a:p>
            <a:pPr algn="just"/>
            <a:r>
              <a:rPr lang="pt-BR" sz="2800" dirty="0">
                <a:latin typeface="+mj-lt"/>
              </a:rPr>
              <a:t>O </a:t>
            </a:r>
            <a:r>
              <a:rPr lang="pt-BR" sz="2800" b="1" dirty="0">
                <a:latin typeface="+mj-lt"/>
              </a:rPr>
              <a:t>secretário(a) de assistência social</a:t>
            </a:r>
            <a:r>
              <a:rPr lang="pt-BR" sz="2800" dirty="0">
                <a:latin typeface="+mj-lt"/>
              </a:rPr>
              <a:t>, se for conselheiro(a), deve se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abster</a:t>
            </a:r>
            <a:r>
              <a:rPr lang="pt-BR" sz="2800" dirty="0">
                <a:latin typeface="+mj-lt"/>
              </a:rPr>
              <a:t> em votações de matéria de aprovação de contas, por observância ao princípio da moralidade, e </a:t>
            </a:r>
            <a:r>
              <a:rPr lang="pt-BR" sz="2800" b="1" dirty="0">
                <a:latin typeface="+mj-lt"/>
              </a:rPr>
              <a:t>preferencialmente</a:t>
            </a:r>
            <a:r>
              <a:rPr lang="pt-BR" sz="2800" dirty="0">
                <a:latin typeface="+mj-lt"/>
              </a:rPr>
              <a:t> não deverá ocupar a presidência ou a vice-presidência;</a:t>
            </a:r>
          </a:p>
          <a:p>
            <a:pPr algn="just"/>
            <a:r>
              <a:rPr lang="pt-BR" sz="2800" dirty="0">
                <a:latin typeface="+mj-lt"/>
              </a:rPr>
              <a:t>O(a) </a:t>
            </a:r>
            <a:r>
              <a:rPr lang="pt-BR" sz="2800" b="1" dirty="0">
                <a:solidFill>
                  <a:srgbClr val="002060"/>
                </a:solidFill>
                <a:latin typeface="+mj-lt"/>
              </a:rPr>
              <a:t>conselheiro(a) candidato(a) a cargo eletivo </a:t>
            </a:r>
            <a:r>
              <a:rPr lang="pt-BR" sz="2800" dirty="0">
                <a:latin typeface="+mj-lt"/>
              </a:rPr>
              <a:t>dos poderes executivo ou legislativo deve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afastar-se</a:t>
            </a:r>
            <a:r>
              <a:rPr lang="pt-BR" sz="2800" dirty="0">
                <a:latin typeface="+mj-lt"/>
              </a:rPr>
              <a:t> de suas funções no Conselho até a decisão do pleito, e, se eleito, não poderá continuar ocupando a função de conselheiro(a), devendo o suplente assumir.</a:t>
            </a:r>
          </a:p>
          <a:p>
            <a:pPr algn="just"/>
            <a:endParaRPr lang="pt-BR" sz="2800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005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90503DFB-27D8-8813-BF0D-508345E51349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67E8B166-DB61-6A18-25EF-D1D0BF77B033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4BBD1FE5-C99D-00C7-ED23-CD47D373BAE7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D786562-7673-4CE0-B3A5-BD10CA5A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9" y="790201"/>
            <a:ext cx="8865781" cy="1367982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+mn-lt"/>
              </a:rPr>
              <a:t>CAPÍTULO IV</a:t>
            </a:r>
            <a:br>
              <a:rPr lang="pt-BR" sz="4000" b="1" dirty="0">
                <a:latin typeface="+mn-lt"/>
              </a:rPr>
            </a:b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C2EDC-7E71-4C3C-B009-D61A0FB0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778" y="1742186"/>
            <a:ext cx="9637059" cy="4579457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pt-BR" sz="3200" dirty="0">
                <a:latin typeface="+mj-lt"/>
              </a:rPr>
              <a:t>O conselho de assistência social possuir </a:t>
            </a:r>
            <a:r>
              <a:rPr lang="pt-BR" sz="3600" b="1" dirty="0">
                <a:latin typeface="+mj-lt"/>
              </a:rPr>
              <a:t>estrutura suficiente </a:t>
            </a:r>
            <a:r>
              <a:rPr lang="pt-BR" sz="3200" dirty="0">
                <a:latin typeface="+mj-lt"/>
              </a:rPr>
              <a:t>para zelar pela manutenção e ampliação e qualidade da rede de ofertas socioassistenciais para todos os destinatários da Política;</a:t>
            </a:r>
          </a:p>
          <a:p>
            <a:pPr algn="just">
              <a:lnSpc>
                <a:spcPct val="70000"/>
              </a:lnSpc>
            </a:pPr>
            <a:endParaRPr lang="pt-BR" sz="3200" dirty="0">
              <a:latin typeface="+mj-lt"/>
            </a:endParaRPr>
          </a:p>
          <a:p>
            <a:pPr algn="just">
              <a:lnSpc>
                <a:spcPct val="70000"/>
              </a:lnSpc>
            </a:pPr>
            <a:r>
              <a:rPr lang="pt-BR" sz="3200" dirty="0">
                <a:latin typeface="+mj-lt"/>
              </a:rPr>
              <a:t>A participação da sociedade civil no Conselho é garantida na LOAS, que estabelece a composição paritária entre sociedade civil e governo;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42C0C1-4FAA-F0BF-06A4-75D736107B58}"/>
              </a:ext>
            </a:extLst>
          </p:cNvPr>
          <p:cNvSpPr txBox="1"/>
          <p:nvPr/>
        </p:nvSpPr>
        <p:spPr>
          <a:xfrm>
            <a:off x="2831046" y="870883"/>
            <a:ext cx="73976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+mn-lt"/>
              </a:rPr>
              <a:t>DA ESTRUTURA E ORGANIZAÇÃO DOS CONSELHOS DE ASSISTÊNCIA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176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DD488DE-5363-8D1F-DD5E-94832C808C1C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56B7870C-0899-8622-E4D3-1AB1BE9E5239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D398BED4-A1DE-6406-C795-669367D2B178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E6FCB-0022-4F05-832C-852BCDB2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922" y="1116418"/>
            <a:ext cx="9865242" cy="5358256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O número de conselheiros(as) além de observar a </a:t>
            </a:r>
            <a:r>
              <a:rPr lang="pt-BR" sz="2400" b="1" dirty="0"/>
              <a:t>paridade</a:t>
            </a:r>
            <a:r>
              <a:rPr lang="pt-BR" sz="2400" dirty="0"/>
              <a:t> entre governo e sociedade civil e a proporcionalidade entre os 03 (três) segmentos da sociedade civil deve observar os seguintes parâmetros de acordo com o porte do município, segundo legislação da assistência social, quais sejam: </a:t>
            </a:r>
          </a:p>
          <a:p>
            <a:pPr marL="514350" indent="-514350" algn="just">
              <a:buAutoNum type="romanUcPeriod"/>
            </a:pPr>
            <a:r>
              <a:rPr lang="pt-BR" sz="2400" b="1" dirty="0"/>
              <a:t>Pequeno porte</a:t>
            </a:r>
            <a:r>
              <a:rPr lang="pt-BR" sz="2400" dirty="0"/>
              <a:t>: mínimo de 6 (seis) conselheiros(as) titulares no total, 3 (três) representantes governamentais titulares e seus respectivos suplentes e 3 (três) representantes da sociedade civil e seus respectivos suplentes, quando da ausência de outra organização a existente poderá indicar outro representante; e </a:t>
            </a:r>
          </a:p>
          <a:p>
            <a:pPr marL="514350" indent="-514350" algn="just">
              <a:buAutoNum type="romanUcPeriod"/>
            </a:pPr>
            <a:r>
              <a:rPr lang="pt-BR" sz="2400" b="1" dirty="0"/>
              <a:t>Médio e Grande Porte</a:t>
            </a:r>
            <a:r>
              <a:rPr lang="pt-BR" sz="2400" dirty="0"/>
              <a:t>: no caso de número superior de conselheiros(as), este deve ser em número par e em número divisível por 03 (três), para garantir a paridade e proporcionalidade da sociedade civil.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36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5A3F1D8-D878-23B4-0798-152A2E941D9A}"/>
              </a:ext>
            </a:extLst>
          </p:cNvPr>
          <p:cNvGrpSpPr/>
          <p:nvPr/>
        </p:nvGrpSpPr>
        <p:grpSpPr>
          <a:xfrm>
            <a:off x="115959" y="701336"/>
            <a:ext cx="2312916" cy="6067110"/>
            <a:chOff x="115959" y="701336"/>
            <a:chExt cx="2312916" cy="6067110"/>
          </a:xfrm>
          <a:solidFill>
            <a:srgbClr val="FCFCFC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17948E41-F678-5042-0720-F30C803538AA}"/>
                </a:ext>
              </a:extLst>
            </p:cNvPr>
            <p:cNvSpPr/>
            <p:nvPr/>
          </p:nvSpPr>
          <p:spPr>
            <a:xfrm>
              <a:off x="115959" y="701336"/>
              <a:ext cx="2312916" cy="5282214"/>
            </a:xfrm>
            <a:custGeom>
              <a:avLst/>
              <a:gdLst>
                <a:gd name="connsiteX0" fmla="*/ 0 w 2312916"/>
                <a:gd name="connsiteY0" fmla="*/ 0 h 5282214"/>
                <a:gd name="connsiteX1" fmla="*/ 2312916 w 2312916"/>
                <a:gd name="connsiteY1" fmla="*/ 0 h 5282214"/>
                <a:gd name="connsiteX2" fmla="*/ 2312916 w 2312916"/>
                <a:gd name="connsiteY2" fmla="*/ 5282214 h 5282214"/>
                <a:gd name="connsiteX3" fmla="*/ 0 w 2312916"/>
                <a:gd name="connsiteY3" fmla="*/ 5282214 h 52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2916" h="5282214">
                  <a:moveTo>
                    <a:pt x="0" y="0"/>
                  </a:moveTo>
                  <a:lnTo>
                    <a:pt x="2312916" y="0"/>
                  </a:lnTo>
                  <a:lnTo>
                    <a:pt x="2312916" y="5282214"/>
                  </a:lnTo>
                  <a:lnTo>
                    <a:pt x="0" y="52822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EF87FE20-7F8A-6566-F6A0-ABE755E49407}"/>
                </a:ext>
              </a:extLst>
            </p:cNvPr>
            <p:cNvSpPr/>
            <p:nvPr/>
          </p:nvSpPr>
          <p:spPr>
            <a:xfrm>
              <a:off x="115959" y="5054838"/>
              <a:ext cx="2312916" cy="1713608"/>
            </a:xfrm>
            <a:custGeom>
              <a:avLst/>
              <a:gdLst>
                <a:gd name="connsiteX0" fmla="*/ 856804 w 2312916"/>
                <a:gd name="connsiteY0" fmla="*/ 0 h 1713608"/>
                <a:gd name="connsiteX1" fmla="*/ 2312916 w 2312916"/>
                <a:gd name="connsiteY1" fmla="*/ 0 h 1713608"/>
                <a:gd name="connsiteX2" fmla="*/ 2312916 w 2312916"/>
                <a:gd name="connsiteY2" fmla="*/ 1713608 h 1713608"/>
                <a:gd name="connsiteX3" fmla="*/ 856804 w 2312916"/>
                <a:gd name="connsiteY3" fmla="*/ 1713608 h 1713608"/>
                <a:gd name="connsiteX4" fmla="*/ 0 w 2312916"/>
                <a:gd name="connsiteY4" fmla="*/ 856804 h 1713608"/>
                <a:gd name="connsiteX5" fmla="*/ 856804 w 2312916"/>
                <a:gd name="connsiteY5" fmla="*/ 0 h 17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916" h="1713608">
                  <a:moveTo>
                    <a:pt x="856804" y="0"/>
                  </a:moveTo>
                  <a:lnTo>
                    <a:pt x="2312916" y="0"/>
                  </a:lnTo>
                  <a:lnTo>
                    <a:pt x="2312916" y="1713608"/>
                  </a:lnTo>
                  <a:lnTo>
                    <a:pt x="856804" y="1713608"/>
                  </a:lnTo>
                  <a:cubicBezTo>
                    <a:pt x="383604" y="1713608"/>
                    <a:pt x="0" y="1330004"/>
                    <a:pt x="0" y="856804"/>
                  </a:cubicBezTo>
                  <a:cubicBezTo>
                    <a:pt x="0" y="383604"/>
                    <a:pt x="383604" y="0"/>
                    <a:pt x="856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6F58D-E58D-43F7-9E4A-FFAD8032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10" y="1340698"/>
            <a:ext cx="9737651" cy="4351338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600" dirty="0"/>
              <a:t>No caso de conselhos com composição superior a 6 (seis) membros deve-se observar a garantia de número par, para assegurar a paridade entre governo e sociedade civil e número divisível por 3 (três) para garantir a paridade e a proporcionalidade entre os representantes da sociedade civil.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600" dirty="0"/>
              <a:t>A </a:t>
            </a:r>
            <a:r>
              <a:rPr lang="pt-BR" sz="2600" b="1" dirty="0"/>
              <a:t>eleição da sociedade civil </a:t>
            </a:r>
            <a:r>
              <a:rPr lang="pt-BR" sz="2600" dirty="0"/>
              <a:t>ocorrerá em foro próprio, coordenado pela </a:t>
            </a:r>
            <a:r>
              <a:rPr lang="pt-BR" sz="2600" b="1" dirty="0"/>
              <a:t>sociedade civil </a:t>
            </a:r>
            <a:r>
              <a:rPr lang="pt-BR" sz="2600" dirty="0"/>
              <a:t>e sob a supervisão do Ministério Público, observado o prazo mínimo de trinta dias antes do término dos respectivos mandatos vigentes, tendo como candidatos(as) e/ou eleitores(as): </a:t>
            </a:r>
          </a:p>
          <a:p>
            <a:pPr marL="514350" indent="-514350" algn="just">
              <a:buAutoNum type="romanUcPeriod"/>
            </a:pPr>
            <a:r>
              <a:rPr lang="pt-BR" sz="2600" dirty="0"/>
              <a:t>organizações de usuários da assistência social; </a:t>
            </a:r>
          </a:p>
          <a:p>
            <a:pPr marL="514350" indent="-514350" algn="just">
              <a:buAutoNum type="romanUcPeriod"/>
            </a:pPr>
            <a:r>
              <a:rPr lang="pt-BR" sz="2600" dirty="0"/>
              <a:t>entidades e organizações de assistência social; </a:t>
            </a:r>
          </a:p>
          <a:p>
            <a:pPr marL="514350" indent="-514350" algn="just">
              <a:buAutoNum type="romanUcPeriod"/>
            </a:pPr>
            <a:r>
              <a:rPr lang="pt-BR" sz="2600" dirty="0"/>
              <a:t>organizações de trabalhadores do setor.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740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1520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Aptos</vt:lpstr>
      <vt:lpstr>Arial</vt:lpstr>
      <vt:lpstr>Bahnschrift</vt:lpstr>
      <vt:lpstr>Calibri</vt:lpstr>
      <vt:lpstr>Calibri Light</vt:lpstr>
      <vt:lpstr>Wingdings</vt:lpstr>
      <vt:lpstr>Tema do Office</vt:lpstr>
      <vt:lpstr>Resolução CNAS Nº 100/2023 Estabelece as diretrizes para a estruturação, reformulação, funcionamento  e acompanhamento dos conselhos de assistência social dos estados, Distrito Federal e municípios, com o objetivo de fortalecer e consolidar o controle social na Política Nacional de Assistência Social. </vt:lpstr>
      <vt:lpstr>Apresentação do PowerPoint</vt:lpstr>
      <vt:lpstr>O CAPÍTULO I</vt:lpstr>
      <vt:lpstr>CAPITULO II </vt:lpstr>
      <vt:lpstr>CAPÍTULO III </vt:lpstr>
      <vt:lpstr>Apresentação do PowerPoint</vt:lpstr>
      <vt:lpstr>CAPÍTULO IV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Shirley de Lima Samico</cp:lastModifiedBy>
  <cp:revision>71</cp:revision>
  <dcterms:created xsi:type="dcterms:W3CDTF">2024-05-17T13:47:59Z</dcterms:created>
  <dcterms:modified xsi:type="dcterms:W3CDTF">2024-11-26T20:10:52Z</dcterms:modified>
</cp:coreProperties>
</file>