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6" r:id="rId1"/>
  </p:sldMasterIdLst>
  <p:sldIdLst>
    <p:sldId id="256" r:id="rId2"/>
    <p:sldId id="306" r:id="rId3"/>
    <p:sldId id="307" r:id="rId4"/>
    <p:sldId id="321" r:id="rId5"/>
    <p:sldId id="311" r:id="rId6"/>
    <p:sldId id="312" r:id="rId7"/>
    <p:sldId id="257" r:id="rId8"/>
    <p:sldId id="259" r:id="rId9"/>
    <p:sldId id="302" r:id="rId10"/>
    <p:sldId id="303" r:id="rId11"/>
    <p:sldId id="320" r:id="rId12"/>
    <p:sldId id="296" r:id="rId13"/>
    <p:sldId id="275" r:id="rId14"/>
    <p:sldId id="298" r:id="rId15"/>
    <p:sldId id="324" r:id="rId16"/>
    <p:sldId id="325" r:id="rId17"/>
    <p:sldId id="317" r:id="rId18"/>
    <p:sldId id="318" r:id="rId19"/>
    <p:sldId id="316" r:id="rId20"/>
    <p:sldId id="309" r:id="rId21"/>
    <p:sldId id="310" r:id="rId22"/>
    <p:sldId id="323" r:id="rId23"/>
    <p:sldId id="319" r:id="rId24"/>
    <p:sldId id="322" r:id="rId25"/>
    <p:sldId id="304" r:id="rId26"/>
    <p:sldId id="326" r:id="rId27"/>
    <p:sldId id="327" r:id="rId28"/>
    <p:sldId id="328" r:id="rId29"/>
    <p:sldId id="333" r:id="rId30"/>
    <p:sldId id="329" r:id="rId31"/>
    <p:sldId id="332" r:id="rId32"/>
    <p:sldId id="330" r:id="rId33"/>
    <p:sldId id="331" r:id="rId34"/>
    <p:sldId id="334" r:id="rId35"/>
    <p:sldId id="335" r:id="rId36"/>
    <p:sldId id="33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13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5E978A-59A4-44D1-8ECE-B399D24B6B62}" type="doc">
      <dgm:prSet loTypeId="urn:microsoft.com/office/officeart/2005/8/layout/radial1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58F30504-34F9-44D7-8425-10342AFB4CA8}">
      <dgm:prSet phldrT="[Texto]"/>
      <dgm:spPr/>
      <dgm:t>
        <a:bodyPr/>
        <a:lstStyle/>
        <a:p>
          <a:r>
            <a:rPr lang="pt-BR" b="1" dirty="0"/>
            <a:t>Política Social</a:t>
          </a:r>
        </a:p>
      </dgm:t>
    </dgm:pt>
    <dgm:pt modelId="{32FDA127-FB86-49DD-B697-046E2BDC45B8}" type="parTrans" cxnId="{D42D17A9-6925-4B0D-A0D3-042D9FE893F1}">
      <dgm:prSet/>
      <dgm:spPr/>
      <dgm:t>
        <a:bodyPr/>
        <a:lstStyle/>
        <a:p>
          <a:endParaRPr lang="pt-BR"/>
        </a:p>
      </dgm:t>
    </dgm:pt>
    <dgm:pt modelId="{04414B29-A217-44F8-91F9-E821DA15F20D}" type="sibTrans" cxnId="{D42D17A9-6925-4B0D-A0D3-042D9FE893F1}">
      <dgm:prSet/>
      <dgm:spPr/>
      <dgm:t>
        <a:bodyPr/>
        <a:lstStyle/>
        <a:p>
          <a:endParaRPr lang="pt-BR"/>
        </a:p>
      </dgm:t>
    </dgm:pt>
    <dgm:pt modelId="{8178BE59-DF39-4557-B5CA-49740A72A542}">
      <dgm:prSet phldrT="[Texto]"/>
      <dgm:spPr/>
      <dgm:t>
        <a:bodyPr/>
        <a:lstStyle/>
        <a:p>
          <a:r>
            <a:rPr lang="pt-BR" b="1" dirty="0"/>
            <a:t>Ação do Estado</a:t>
          </a:r>
        </a:p>
      </dgm:t>
    </dgm:pt>
    <dgm:pt modelId="{CC191A84-8742-4A48-81A1-2A3B58A64992}" type="parTrans" cxnId="{8E681A7E-C471-4CA4-980B-0F728F952F25}">
      <dgm:prSet/>
      <dgm:spPr/>
      <dgm:t>
        <a:bodyPr/>
        <a:lstStyle/>
        <a:p>
          <a:endParaRPr lang="pt-BR"/>
        </a:p>
      </dgm:t>
    </dgm:pt>
    <dgm:pt modelId="{19A5DBCE-C41E-4970-BA45-7CDCA33BC8EF}" type="sibTrans" cxnId="{8E681A7E-C471-4CA4-980B-0F728F952F25}">
      <dgm:prSet/>
      <dgm:spPr/>
      <dgm:t>
        <a:bodyPr/>
        <a:lstStyle/>
        <a:p>
          <a:endParaRPr lang="pt-BR"/>
        </a:p>
      </dgm:t>
    </dgm:pt>
    <dgm:pt modelId="{969BCAD0-D366-4268-91B9-FD4007C8F4BF}">
      <dgm:prSet phldrT="[Texto]"/>
      <dgm:spPr/>
      <dgm:t>
        <a:bodyPr/>
        <a:lstStyle/>
        <a:p>
          <a:r>
            <a:rPr lang="pt-BR" b="1" dirty="0"/>
            <a:t>Proteção Social</a:t>
          </a:r>
        </a:p>
      </dgm:t>
    </dgm:pt>
    <dgm:pt modelId="{257DA63C-0A2A-49FA-8690-05E7618EA373}" type="parTrans" cxnId="{ECE0568A-47A9-4940-A343-052D5CF0E61B}">
      <dgm:prSet/>
      <dgm:spPr/>
      <dgm:t>
        <a:bodyPr/>
        <a:lstStyle/>
        <a:p>
          <a:endParaRPr lang="pt-BR"/>
        </a:p>
      </dgm:t>
    </dgm:pt>
    <dgm:pt modelId="{D6F33688-99C8-46FA-8884-1811186B87F0}" type="sibTrans" cxnId="{ECE0568A-47A9-4940-A343-052D5CF0E61B}">
      <dgm:prSet/>
      <dgm:spPr/>
      <dgm:t>
        <a:bodyPr/>
        <a:lstStyle/>
        <a:p>
          <a:endParaRPr lang="pt-BR"/>
        </a:p>
      </dgm:t>
    </dgm:pt>
    <dgm:pt modelId="{2C414826-6B78-45AD-BBF7-2FE4B3AB6879}">
      <dgm:prSet phldrT="[Texto]"/>
      <dgm:spPr/>
      <dgm:t>
        <a:bodyPr/>
        <a:lstStyle/>
        <a:p>
          <a:r>
            <a:rPr lang="pt-BR" b="1" dirty="0"/>
            <a:t>Promoção Social</a:t>
          </a:r>
        </a:p>
      </dgm:t>
    </dgm:pt>
    <dgm:pt modelId="{C2073164-39BE-4991-9761-60DA7C5B87C4}" type="parTrans" cxnId="{FCAC815B-ADAD-498E-8A44-19F8B42C26CD}">
      <dgm:prSet/>
      <dgm:spPr/>
      <dgm:t>
        <a:bodyPr/>
        <a:lstStyle/>
        <a:p>
          <a:endParaRPr lang="pt-BR"/>
        </a:p>
      </dgm:t>
    </dgm:pt>
    <dgm:pt modelId="{72F327B3-004F-4285-999C-2ADCB0C9AFDE}" type="sibTrans" cxnId="{FCAC815B-ADAD-498E-8A44-19F8B42C26CD}">
      <dgm:prSet/>
      <dgm:spPr/>
      <dgm:t>
        <a:bodyPr/>
        <a:lstStyle/>
        <a:p>
          <a:endParaRPr lang="pt-BR"/>
        </a:p>
      </dgm:t>
    </dgm:pt>
    <dgm:pt modelId="{B2D4F68F-04CC-4703-89C3-EAD8D749A103}">
      <dgm:prSet phldrT="[Texto]"/>
      <dgm:spPr/>
      <dgm:t>
        <a:bodyPr/>
        <a:lstStyle/>
        <a:p>
          <a:r>
            <a:rPr lang="pt-BR" b="1" dirty="0"/>
            <a:t>Projetos de sociedade</a:t>
          </a:r>
        </a:p>
      </dgm:t>
    </dgm:pt>
    <dgm:pt modelId="{1936F558-C2D8-4DFA-A80B-51EDBCAC3016}" type="parTrans" cxnId="{67EBEE50-4406-4693-9331-F656B166AA17}">
      <dgm:prSet/>
      <dgm:spPr/>
      <dgm:t>
        <a:bodyPr/>
        <a:lstStyle/>
        <a:p>
          <a:endParaRPr lang="pt-BR"/>
        </a:p>
      </dgm:t>
    </dgm:pt>
    <dgm:pt modelId="{9B270479-B86F-434B-B087-A1B112B7A934}" type="sibTrans" cxnId="{67EBEE50-4406-4693-9331-F656B166AA17}">
      <dgm:prSet/>
      <dgm:spPr/>
      <dgm:t>
        <a:bodyPr/>
        <a:lstStyle/>
        <a:p>
          <a:endParaRPr lang="pt-BR"/>
        </a:p>
      </dgm:t>
    </dgm:pt>
    <dgm:pt modelId="{B708CD44-7F0D-4DB5-92B8-39AE08623D03}" type="pres">
      <dgm:prSet presAssocID="{BF5E978A-59A4-44D1-8ECE-B399D24B6B6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C4BF617-050A-46B8-AF67-E60EFA7ADC17}" type="pres">
      <dgm:prSet presAssocID="{58F30504-34F9-44D7-8425-10342AFB4CA8}" presName="centerShape" presStyleLbl="node0" presStyleIdx="0" presStyleCnt="1"/>
      <dgm:spPr/>
    </dgm:pt>
    <dgm:pt modelId="{AA5737D4-C7B4-4704-A2B4-BA11C0A3150F}" type="pres">
      <dgm:prSet presAssocID="{CC191A84-8742-4A48-81A1-2A3B58A64992}" presName="Name9" presStyleLbl="parChTrans1D2" presStyleIdx="0" presStyleCnt="4"/>
      <dgm:spPr/>
    </dgm:pt>
    <dgm:pt modelId="{0D26F079-2D77-4C67-A7A7-504A9BCD0149}" type="pres">
      <dgm:prSet presAssocID="{CC191A84-8742-4A48-81A1-2A3B58A64992}" presName="connTx" presStyleLbl="parChTrans1D2" presStyleIdx="0" presStyleCnt="4"/>
      <dgm:spPr/>
    </dgm:pt>
    <dgm:pt modelId="{D04C1379-A77D-4869-AD91-1281706D9380}" type="pres">
      <dgm:prSet presAssocID="{8178BE59-DF39-4557-B5CA-49740A72A542}" presName="node" presStyleLbl="node1" presStyleIdx="0" presStyleCnt="4">
        <dgm:presLayoutVars>
          <dgm:bulletEnabled val="1"/>
        </dgm:presLayoutVars>
      </dgm:prSet>
      <dgm:spPr/>
    </dgm:pt>
    <dgm:pt modelId="{253C3870-963E-41FB-86E9-5897E143E899}" type="pres">
      <dgm:prSet presAssocID="{257DA63C-0A2A-49FA-8690-05E7618EA373}" presName="Name9" presStyleLbl="parChTrans1D2" presStyleIdx="1" presStyleCnt="4"/>
      <dgm:spPr/>
    </dgm:pt>
    <dgm:pt modelId="{C412F26E-70BC-49CB-A0BD-3901173D4E38}" type="pres">
      <dgm:prSet presAssocID="{257DA63C-0A2A-49FA-8690-05E7618EA373}" presName="connTx" presStyleLbl="parChTrans1D2" presStyleIdx="1" presStyleCnt="4"/>
      <dgm:spPr/>
    </dgm:pt>
    <dgm:pt modelId="{CF705005-524C-435A-8602-87CC4D04D3B6}" type="pres">
      <dgm:prSet presAssocID="{969BCAD0-D366-4268-91B9-FD4007C8F4BF}" presName="node" presStyleLbl="node1" presStyleIdx="1" presStyleCnt="4">
        <dgm:presLayoutVars>
          <dgm:bulletEnabled val="1"/>
        </dgm:presLayoutVars>
      </dgm:prSet>
      <dgm:spPr/>
    </dgm:pt>
    <dgm:pt modelId="{40B0AFF0-3CD7-4EFD-9BE1-E45E20B71ED4}" type="pres">
      <dgm:prSet presAssocID="{C2073164-39BE-4991-9761-60DA7C5B87C4}" presName="Name9" presStyleLbl="parChTrans1D2" presStyleIdx="2" presStyleCnt="4"/>
      <dgm:spPr/>
    </dgm:pt>
    <dgm:pt modelId="{56111265-FE2E-4BCF-A379-C3ADB04861E1}" type="pres">
      <dgm:prSet presAssocID="{C2073164-39BE-4991-9761-60DA7C5B87C4}" presName="connTx" presStyleLbl="parChTrans1D2" presStyleIdx="2" presStyleCnt="4"/>
      <dgm:spPr/>
    </dgm:pt>
    <dgm:pt modelId="{FAEAF577-22A0-4922-B5AD-F1940110A045}" type="pres">
      <dgm:prSet presAssocID="{2C414826-6B78-45AD-BBF7-2FE4B3AB6879}" presName="node" presStyleLbl="node1" presStyleIdx="2" presStyleCnt="4">
        <dgm:presLayoutVars>
          <dgm:bulletEnabled val="1"/>
        </dgm:presLayoutVars>
      </dgm:prSet>
      <dgm:spPr/>
    </dgm:pt>
    <dgm:pt modelId="{BE427E78-2604-4B9C-9EE3-858C9D1B1244}" type="pres">
      <dgm:prSet presAssocID="{1936F558-C2D8-4DFA-A80B-51EDBCAC3016}" presName="Name9" presStyleLbl="parChTrans1D2" presStyleIdx="3" presStyleCnt="4"/>
      <dgm:spPr/>
    </dgm:pt>
    <dgm:pt modelId="{A28636B9-07F7-4648-A592-7DD897A6B59F}" type="pres">
      <dgm:prSet presAssocID="{1936F558-C2D8-4DFA-A80B-51EDBCAC3016}" presName="connTx" presStyleLbl="parChTrans1D2" presStyleIdx="3" presStyleCnt="4"/>
      <dgm:spPr/>
    </dgm:pt>
    <dgm:pt modelId="{B17539C3-3D3C-4C31-81B7-6BA893EE40AC}" type="pres">
      <dgm:prSet presAssocID="{B2D4F68F-04CC-4703-89C3-EAD8D749A103}" presName="node" presStyleLbl="node1" presStyleIdx="3" presStyleCnt="4">
        <dgm:presLayoutVars>
          <dgm:bulletEnabled val="1"/>
        </dgm:presLayoutVars>
      </dgm:prSet>
      <dgm:spPr/>
    </dgm:pt>
  </dgm:ptLst>
  <dgm:cxnLst>
    <dgm:cxn modelId="{692E4B07-A5B2-4B8A-ADA3-FBBE5F406295}" type="presOf" srcId="{2C414826-6B78-45AD-BBF7-2FE4B3AB6879}" destId="{FAEAF577-22A0-4922-B5AD-F1940110A045}" srcOrd="0" destOrd="0" presId="urn:microsoft.com/office/officeart/2005/8/layout/radial1"/>
    <dgm:cxn modelId="{9B0BAB15-6E51-45BB-A33C-4A455B6CED4A}" type="presOf" srcId="{B2D4F68F-04CC-4703-89C3-EAD8D749A103}" destId="{B17539C3-3D3C-4C31-81B7-6BA893EE40AC}" srcOrd="0" destOrd="0" presId="urn:microsoft.com/office/officeart/2005/8/layout/radial1"/>
    <dgm:cxn modelId="{76232F32-F30B-4E88-8005-A1D8C344ADC0}" type="presOf" srcId="{969BCAD0-D366-4268-91B9-FD4007C8F4BF}" destId="{CF705005-524C-435A-8602-87CC4D04D3B6}" srcOrd="0" destOrd="0" presId="urn:microsoft.com/office/officeart/2005/8/layout/radial1"/>
    <dgm:cxn modelId="{C6C25A33-4EAE-4F41-B60C-7976F740D011}" type="presOf" srcId="{CC191A84-8742-4A48-81A1-2A3B58A64992}" destId="{0D26F079-2D77-4C67-A7A7-504A9BCD0149}" srcOrd="1" destOrd="0" presId="urn:microsoft.com/office/officeart/2005/8/layout/radial1"/>
    <dgm:cxn modelId="{FCAC815B-ADAD-498E-8A44-19F8B42C26CD}" srcId="{58F30504-34F9-44D7-8425-10342AFB4CA8}" destId="{2C414826-6B78-45AD-BBF7-2FE4B3AB6879}" srcOrd="2" destOrd="0" parTransId="{C2073164-39BE-4991-9761-60DA7C5B87C4}" sibTransId="{72F327B3-004F-4285-999C-2ADCB0C9AFDE}"/>
    <dgm:cxn modelId="{9A280C64-816D-4542-83B9-8B3AA1DFC8C6}" type="presOf" srcId="{257DA63C-0A2A-49FA-8690-05E7618EA373}" destId="{253C3870-963E-41FB-86E9-5897E143E899}" srcOrd="0" destOrd="0" presId="urn:microsoft.com/office/officeart/2005/8/layout/radial1"/>
    <dgm:cxn modelId="{EDC9F168-5D6E-42BF-9862-9115950552EE}" type="presOf" srcId="{257DA63C-0A2A-49FA-8690-05E7618EA373}" destId="{C412F26E-70BC-49CB-A0BD-3901173D4E38}" srcOrd="1" destOrd="0" presId="urn:microsoft.com/office/officeart/2005/8/layout/radial1"/>
    <dgm:cxn modelId="{2DA09D70-F3FF-40C9-8F50-855BCD3CCE08}" type="presOf" srcId="{1936F558-C2D8-4DFA-A80B-51EDBCAC3016}" destId="{BE427E78-2604-4B9C-9EE3-858C9D1B1244}" srcOrd="0" destOrd="0" presId="urn:microsoft.com/office/officeart/2005/8/layout/radial1"/>
    <dgm:cxn modelId="{67EBEE50-4406-4693-9331-F656B166AA17}" srcId="{58F30504-34F9-44D7-8425-10342AFB4CA8}" destId="{B2D4F68F-04CC-4703-89C3-EAD8D749A103}" srcOrd="3" destOrd="0" parTransId="{1936F558-C2D8-4DFA-A80B-51EDBCAC3016}" sibTransId="{9B270479-B86F-434B-B087-A1B112B7A934}"/>
    <dgm:cxn modelId="{D90EE858-59DF-4226-A5FF-A90084C3451B}" type="presOf" srcId="{8178BE59-DF39-4557-B5CA-49740A72A542}" destId="{D04C1379-A77D-4869-AD91-1281706D9380}" srcOrd="0" destOrd="0" presId="urn:microsoft.com/office/officeart/2005/8/layout/radial1"/>
    <dgm:cxn modelId="{8E681A7E-C471-4CA4-980B-0F728F952F25}" srcId="{58F30504-34F9-44D7-8425-10342AFB4CA8}" destId="{8178BE59-DF39-4557-B5CA-49740A72A542}" srcOrd="0" destOrd="0" parTransId="{CC191A84-8742-4A48-81A1-2A3B58A64992}" sibTransId="{19A5DBCE-C41E-4970-BA45-7CDCA33BC8EF}"/>
    <dgm:cxn modelId="{59C01E89-C378-4D53-A953-EDA83B3C67B9}" type="presOf" srcId="{1936F558-C2D8-4DFA-A80B-51EDBCAC3016}" destId="{A28636B9-07F7-4648-A592-7DD897A6B59F}" srcOrd="1" destOrd="0" presId="urn:microsoft.com/office/officeart/2005/8/layout/radial1"/>
    <dgm:cxn modelId="{1018628A-2E5B-4027-A74D-1D31C0EFF350}" type="presOf" srcId="{C2073164-39BE-4991-9761-60DA7C5B87C4}" destId="{40B0AFF0-3CD7-4EFD-9BE1-E45E20B71ED4}" srcOrd="0" destOrd="0" presId="urn:microsoft.com/office/officeart/2005/8/layout/radial1"/>
    <dgm:cxn modelId="{ECE0568A-47A9-4940-A343-052D5CF0E61B}" srcId="{58F30504-34F9-44D7-8425-10342AFB4CA8}" destId="{969BCAD0-D366-4268-91B9-FD4007C8F4BF}" srcOrd="1" destOrd="0" parTransId="{257DA63C-0A2A-49FA-8690-05E7618EA373}" sibTransId="{D6F33688-99C8-46FA-8884-1811186B87F0}"/>
    <dgm:cxn modelId="{D42D17A9-6925-4B0D-A0D3-042D9FE893F1}" srcId="{BF5E978A-59A4-44D1-8ECE-B399D24B6B62}" destId="{58F30504-34F9-44D7-8425-10342AFB4CA8}" srcOrd="0" destOrd="0" parTransId="{32FDA127-FB86-49DD-B697-046E2BDC45B8}" sibTransId="{04414B29-A217-44F8-91F9-E821DA15F20D}"/>
    <dgm:cxn modelId="{569466AA-8BFE-4958-9E8A-6D9174ED51D1}" type="presOf" srcId="{58F30504-34F9-44D7-8425-10342AFB4CA8}" destId="{7C4BF617-050A-46B8-AF67-E60EFA7ADC17}" srcOrd="0" destOrd="0" presId="urn:microsoft.com/office/officeart/2005/8/layout/radial1"/>
    <dgm:cxn modelId="{C8DAFCAA-FC58-4550-AB3A-B42DD20D411B}" type="presOf" srcId="{BF5E978A-59A4-44D1-8ECE-B399D24B6B62}" destId="{B708CD44-7F0D-4DB5-92B8-39AE08623D03}" srcOrd="0" destOrd="0" presId="urn:microsoft.com/office/officeart/2005/8/layout/radial1"/>
    <dgm:cxn modelId="{840560E6-CB0E-42D4-9AF5-3998433E506D}" type="presOf" srcId="{CC191A84-8742-4A48-81A1-2A3B58A64992}" destId="{AA5737D4-C7B4-4704-A2B4-BA11C0A3150F}" srcOrd="0" destOrd="0" presId="urn:microsoft.com/office/officeart/2005/8/layout/radial1"/>
    <dgm:cxn modelId="{4BCFE7F7-14B7-4C94-9347-AC21F5FDACA6}" type="presOf" srcId="{C2073164-39BE-4991-9761-60DA7C5B87C4}" destId="{56111265-FE2E-4BCF-A379-C3ADB04861E1}" srcOrd="1" destOrd="0" presId="urn:microsoft.com/office/officeart/2005/8/layout/radial1"/>
    <dgm:cxn modelId="{6837B475-595D-4570-9F5A-6707A45837CE}" type="presParOf" srcId="{B708CD44-7F0D-4DB5-92B8-39AE08623D03}" destId="{7C4BF617-050A-46B8-AF67-E60EFA7ADC17}" srcOrd="0" destOrd="0" presId="urn:microsoft.com/office/officeart/2005/8/layout/radial1"/>
    <dgm:cxn modelId="{C98E31E3-64CC-4906-9641-0446BA131CEB}" type="presParOf" srcId="{B708CD44-7F0D-4DB5-92B8-39AE08623D03}" destId="{AA5737D4-C7B4-4704-A2B4-BA11C0A3150F}" srcOrd="1" destOrd="0" presId="urn:microsoft.com/office/officeart/2005/8/layout/radial1"/>
    <dgm:cxn modelId="{70686FD2-1597-4E96-9635-A1EBF7E7E696}" type="presParOf" srcId="{AA5737D4-C7B4-4704-A2B4-BA11C0A3150F}" destId="{0D26F079-2D77-4C67-A7A7-504A9BCD0149}" srcOrd="0" destOrd="0" presId="urn:microsoft.com/office/officeart/2005/8/layout/radial1"/>
    <dgm:cxn modelId="{8540FCDF-984B-4142-81A6-A358C50AE2F1}" type="presParOf" srcId="{B708CD44-7F0D-4DB5-92B8-39AE08623D03}" destId="{D04C1379-A77D-4869-AD91-1281706D9380}" srcOrd="2" destOrd="0" presId="urn:microsoft.com/office/officeart/2005/8/layout/radial1"/>
    <dgm:cxn modelId="{D887076D-E3DD-474F-8CCD-8CCE038B6D1F}" type="presParOf" srcId="{B708CD44-7F0D-4DB5-92B8-39AE08623D03}" destId="{253C3870-963E-41FB-86E9-5897E143E899}" srcOrd="3" destOrd="0" presId="urn:microsoft.com/office/officeart/2005/8/layout/radial1"/>
    <dgm:cxn modelId="{F3004DD2-44C2-45CF-8764-83EA3157F2B2}" type="presParOf" srcId="{253C3870-963E-41FB-86E9-5897E143E899}" destId="{C412F26E-70BC-49CB-A0BD-3901173D4E38}" srcOrd="0" destOrd="0" presId="urn:microsoft.com/office/officeart/2005/8/layout/radial1"/>
    <dgm:cxn modelId="{B155BFC0-9F4B-41E2-94A2-CAED6F45E09C}" type="presParOf" srcId="{B708CD44-7F0D-4DB5-92B8-39AE08623D03}" destId="{CF705005-524C-435A-8602-87CC4D04D3B6}" srcOrd="4" destOrd="0" presId="urn:microsoft.com/office/officeart/2005/8/layout/radial1"/>
    <dgm:cxn modelId="{99D60930-C0B5-42A9-8E49-0F31C4D50434}" type="presParOf" srcId="{B708CD44-7F0D-4DB5-92B8-39AE08623D03}" destId="{40B0AFF0-3CD7-4EFD-9BE1-E45E20B71ED4}" srcOrd="5" destOrd="0" presId="urn:microsoft.com/office/officeart/2005/8/layout/radial1"/>
    <dgm:cxn modelId="{BCFBCBE3-7806-499E-97E5-2ACE1FB61863}" type="presParOf" srcId="{40B0AFF0-3CD7-4EFD-9BE1-E45E20B71ED4}" destId="{56111265-FE2E-4BCF-A379-C3ADB04861E1}" srcOrd="0" destOrd="0" presId="urn:microsoft.com/office/officeart/2005/8/layout/radial1"/>
    <dgm:cxn modelId="{7FB8AE7E-2432-41F5-9086-89505BFE311C}" type="presParOf" srcId="{B708CD44-7F0D-4DB5-92B8-39AE08623D03}" destId="{FAEAF577-22A0-4922-B5AD-F1940110A045}" srcOrd="6" destOrd="0" presId="urn:microsoft.com/office/officeart/2005/8/layout/radial1"/>
    <dgm:cxn modelId="{6FC33777-E866-46A4-A798-852109375303}" type="presParOf" srcId="{B708CD44-7F0D-4DB5-92B8-39AE08623D03}" destId="{BE427E78-2604-4B9C-9EE3-858C9D1B1244}" srcOrd="7" destOrd="0" presId="urn:microsoft.com/office/officeart/2005/8/layout/radial1"/>
    <dgm:cxn modelId="{DD3B3B31-AA0A-4472-AEEC-3F5F4FCCA373}" type="presParOf" srcId="{BE427E78-2604-4B9C-9EE3-858C9D1B1244}" destId="{A28636B9-07F7-4648-A592-7DD897A6B59F}" srcOrd="0" destOrd="0" presId="urn:microsoft.com/office/officeart/2005/8/layout/radial1"/>
    <dgm:cxn modelId="{D69234EE-0DEB-4B97-A512-699416EBCBE4}" type="presParOf" srcId="{B708CD44-7F0D-4DB5-92B8-39AE08623D03}" destId="{B17539C3-3D3C-4C31-81B7-6BA893EE40AC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7CB48-1549-4202-8E9B-29EA0677F073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6FA8852-EAEE-4379-B0F5-632CBC46D122}">
      <dgm:prSet phldrT="[Texto]"/>
      <dgm:spPr/>
      <dgm:t>
        <a:bodyPr/>
        <a:lstStyle/>
        <a:p>
          <a:r>
            <a:rPr lang="pt-BR" b="1" dirty="0"/>
            <a:t>Inglaterra Séc. XVI </a:t>
          </a:r>
          <a:r>
            <a:rPr lang="pt-BR" b="1" i="1" dirty="0" err="1"/>
            <a:t>Poor</a:t>
          </a:r>
          <a:r>
            <a:rPr lang="pt-BR" b="1" i="1" dirty="0"/>
            <a:t> Law</a:t>
          </a:r>
        </a:p>
      </dgm:t>
    </dgm:pt>
    <dgm:pt modelId="{898019C9-EB5D-4283-B09D-71EFF299FA49}" type="parTrans" cxnId="{F70BEE75-91E5-4A73-8CC1-FD374407E6DB}">
      <dgm:prSet/>
      <dgm:spPr/>
      <dgm:t>
        <a:bodyPr/>
        <a:lstStyle/>
        <a:p>
          <a:endParaRPr lang="pt-BR"/>
        </a:p>
      </dgm:t>
    </dgm:pt>
    <dgm:pt modelId="{BC095871-DE55-49B0-9803-224F19C9DE64}" type="sibTrans" cxnId="{F70BEE75-91E5-4A73-8CC1-FD374407E6DB}">
      <dgm:prSet/>
      <dgm:spPr/>
      <dgm:t>
        <a:bodyPr/>
        <a:lstStyle/>
        <a:p>
          <a:endParaRPr lang="pt-BR"/>
        </a:p>
      </dgm:t>
    </dgm:pt>
    <dgm:pt modelId="{B8C670A3-9580-4AC7-A114-697CED78903C}">
      <dgm:prSet phldrT="[Texto]" custT="1"/>
      <dgm:spPr/>
      <dgm:t>
        <a:bodyPr/>
        <a:lstStyle/>
        <a:p>
          <a:pPr algn="l"/>
          <a:r>
            <a:rPr lang="pt-BR" sz="1600" dirty="0"/>
            <a:t>Combate a pobreza (</a:t>
          </a:r>
          <a:r>
            <a:rPr lang="pt-BR" sz="1600" dirty="0" err="1"/>
            <a:t>mix</a:t>
          </a:r>
          <a:r>
            <a:rPr lang="pt-BR" sz="1600" dirty="0"/>
            <a:t> entre assistência, caridade, regulação da força de trabalho</a:t>
          </a:r>
        </a:p>
      </dgm:t>
    </dgm:pt>
    <dgm:pt modelId="{BDFE31DD-13BC-4447-92CB-4E85D28BB7B8}" type="parTrans" cxnId="{43809554-5482-48B3-96B6-A33E7ACDE766}">
      <dgm:prSet/>
      <dgm:spPr/>
      <dgm:t>
        <a:bodyPr/>
        <a:lstStyle/>
        <a:p>
          <a:endParaRPr lang="pt-BR"/>
        </a:p>
      </dgm:t>
    </dgm:pt>
    <dgm:pt modelId="{36494686-5534-43EA-96CE-CEACA96E5969}" type="sibTrans" cxnId="{43809554-5482-48B3-96B6-A33E7ACDE766}">
      <dgm:prSet/>
      <dgm:spPr/>
      <dgm:t>
        <a:bodyPr/>
        <a:lstStyle/>
        <a:p>
          <a:endParaRPr lang="pt-BR"/>
        </a:p>
      </dgm:t>
    </dgm:pt>
    <dgm:pt modelId="{3C106E24-B47D-42DD-AC30-52DF76DAEC00}">
      <dgm:prSet phldrT="[Texto]"/>
      <dgm:spPr/>
      <dgm:t>
        <a:bodyPr/>
        <a:lstStyle/>
        <a:p>
          <a:r>
            <a:rPr lang="pt-BR" b="1" dirty="0"/>
            <a:t>Alemanha</a:t>
          </a:r>
        </a:p>
        <a:p>
          <a:r>
            <a:rPr lang="pt-BR" b="1" dirty="0"/>
            <a:t>Séc. XIX</a:t>
          </a:r>
        </a:p>
      </dgm:t>
    </dgm:pt>
    <dgm:pt modelId="{4E60706D-4B1A-405E-A512-43CC84BA24EF}" type="parTrans" cxnId="{0751118D-E215-4976-9E76-24D32E9A0E34}">
      <dgm:prSet/>
      <dgm:spPr/>
      <dgm:t>
        <a:bodyPr/>
        <a:lstStyle/>
        <a:p>
          <a:endParaRPr lang="pt-BR"/>
        </a:p>
      </dgm:t>
    </dgm:pt>
    <dgm:pt modelId="{B41A863B-8FFE-418A-852B-D16B9940449C}" type="sibTrans" cxnId="{0751118D-E215-4976-9E76-24D32E9A0E34}">
      <dgm:prSet/>
      <dgm:spPr/>
      <dgm:t>
        <a:bodyPr/>
        <a:lstStyle/>
        <a:p>
          <a:endParaRPr lang="pt-BR"/>
        </a:p>
      </dgm:t>
    </dgm:pt>
    <dgm:pt modelId="{633DCAC7-9D03-4DB3-A832-9FEB65B41A81}">
      <dgm:prSet phldrT="[Texto]"/>
      <dgm:spPr/>
      <dgm:t>
        <a:bodyPr/>
        <a:lstStyle/>
        <a:p>
          <a:r>
            <a:rPr lang="pt-BR" dirty="0"/>
            <a:t>Seguro social (Bismarck)</a:t>
          </a:r>
        </a:p>
      </dgm:t>
    </dgm:pt>
    <dgm:pt modelId="{4CA1FD58-A72E-4A3F-B9D7-ED56870D5D53}" type="parTrans" cxnId="{9C47F0A2-E5EF-4110-AC3B-11066F7C0B70}">
      <dgm:prSet/>
      <dgm:spPr/>
      <dgm:t>
        <a:bodyPr/>
        <a:lstStyle/>
        <a:p>
          <a:endParaRPr lang="pt-BR"/>
        </a:p>
      </dgm:t>
    </dgm:pt>
    <dgm:pt modelId="{1E6C702F-CB25-4650-8D77-477653B6187B}" type="sibTrans" cxnId="{9C47F0A2-E5EF-4110-AC3B-11066F7C0B70}">
      <dgm:prSet/>
      <dgm:spPr/>
      <dgm:t>
        <a:bodyPr/>
        <a:lstStyle/>
        <a:p>
          <a:endParaRPr lang="pt-BR"/>
        </a:p>
      </dgm:t>
    </dgm:pt>
    <dgm:pt modelId="{FC6D6A18-F98A-455D-A807-0E09182ABF2D}">
      <dgm:prSet phldrT="[Texto]"/>
      <dgm:spPr/>
      <dgm:t>
        <a:bodyPr/>
        <a:lstStyle/>
        <a:p>
          <a:r>
            <a:rPr lang="pt-BR" b="1" dirty="0" err="1"/>
            <a:t>Report</a:t>
          </a:r>
          <a:r>
            <a:rPr lang="en-US" b="1" dirty="0"/>
            <a:t>on Social Insurance and Allied Services - 1942</a:t>
          </a:r>
          <a:endParaRPr lang="pt-BR" b="1" dirty="0"/>
        </a:p>
      </dgm:t>
    </dgm:pt>
    <dgm:pt modelId="{A6A43DA9-CF16-433E-84B7-8662F6D953F2}" type="parTrans" cxnId="{1B3FF219-FE2D-480F-8722-1B5C77310C56}">
      <dgm:prSet/>
      <dgm:spPr/>
      <dgm:t>
        <a:bodyPr/>
        <a:lstStyle/>
        <a:p>
          <a:endParaRPr lang="pt-BR"/>
        </a:p>
      </dgm:t>
    </dgm:pt>
    <dgm:pt modelId="{1EBAF8EE-314C-45A3-A799-4E62505F3720}" type="sibTrans" cxnId="{1B3FF219-FE2D-480F-8722-1B5C77310C56}">
      <dgm:prSet/>
      <dgm:spPr/>
      <dgm:t>
        <a:bodyPr/>
        <a:lstStyle/>
        <a:p>
          <a:endParaRPr lang="pt-BR"/>
        </a:p>
      </dgm:t>
    </dgm:pt>
    <dgm:pt modelId="{02C5AE76-3E34-4E22-B96B-B0A130170B12}">
      <dgm:prSet phldrT="[Texto]"/>
      <dgm:spPr/>
      <dgm:t>
        <a:bodyPr/>
        <a:lstStyle/>
        <a:p>
          <a:r>
            <a:rPr lang="pt-BR" dirty="0"/>
            <a:t>Pós-guerra</a:t>
          </a:r>
        </a:p>
      </dgm:t>
    </dgm:pt>
    <dgm:pt modelId="{6B00EEE3-FB35-45AE-AD54-DA4FA54E77DB}" type="parTrans" cxnId="{8805B858-2187-479B-AF4E-BD345427386D}">
      <dgm:prSet/>
      <dgm:spPr/>
      <dgm:t>
        <a:bodyPr/>
        <a:lstStyle/>
        <a:p>
          <a:endParaRPr lang="pt-BR"/>
        </a:p>
      </dgm:t>
    </dgm:pt>
    <dgm:pt modelId="{588D9EA7-0061-491E-9A33-40DD27B8C738}" type="sibTrans" cxnId="{8805B858-2187-479B-AF4E-BD345427386D}">
      <dgm:prSet/>
      <dgm:spPr/>
      <dgm:t>
        <a:bodyPr/>
        <a:lstStyle/>
        <a:p>
          <a:endParaRPr lang="pt-BR"/>
        </a:p>
      </dgm:t>
    </dgm:pt>
    <dgm:pt modelId="{7DC7FD17-D2A5-489F-8A1F-261853C801C4}">
      <dgm:prSet phldrT="[Texto]"/>
      <dgm:spPr/>
      <dgm:t>
        <a:bodyPr/>
        <a:lstStyle/>
        <a:p>
          <a:r>
            <a:rPr lang="pt-BR" dirty="0"/>
            <a:t>Seguridade e proteção social</a:t>
          </a:r>
        </a:p>
      </dgm:t>
    </dgm:pt>
    <dgm:pt modelId="{0002020E-8FCD-45F1-B75A-9F589D087F6E}" type="parTrans" cxnId="{486678BD-572E-4025-A945-22557FC2FA44}">
      <dgm:prSet/>
      <dgm:spPr/>
      <dgm:t>
        <a:bodyPr/>
        <a:lstStyle/>
        <a:p>
          <a:endParaRPr lang="pt-BR"/>
        </a:p>
      </dgm:t>
    </dgm:pt>
    <dgm:pt modelId="{BCDAE22E-EBC7-42E7-AA55-5442C5EAEC4B}" type="sibTrans" cxnId="{486678BD-572E-4025-A945-22557FC2FA44}">
      <dgm:prSet/>
      <dgm:spPr/>
      <dgm:t>
        <a:bodyPr/>
        <a:lstStyle/>
        <a:p>
          <a:endParaRPr lang="pt-BR"/>
        </a:p>
      </dgm:t>
    </dgm:pt>
    <dgm:pt modelId="{5EFA6A24-87F9-4539-B7F1-CC37FE6C4117}" type="pres">
      <dgm:prSet presAssocID="{8AA7CB48-1549-4202-8E9B-29EA0677F073}" presName="theList" presStyleCnt="0">
        <dgm:presLayoutVars>
          <dgm:dir/>
          <dgm:animLvl val="lvl"/>
          <dgm:resizeHandles val="exact"/>
        </dgm:presLayoutVars>
      </dgm:prSet>
      <dgm:spPr/>
    </dgm:pt>
    <dgm:pt modelId="{CF734303-9167-47C8-B523-973385A0671C}" type="pres">
      <dgm:prSet presAssocID="{26FA8852-EAEE-4379-B0F5-632CBC46D122}" presName="compNode" presStyleCnt="0"/>
      <dgm:spPr/>
    </dgm:pt>
    <dgm:pt modelId="{CF9B1595-09EE-419C-8E85-74F4A1DE717A}" type="pres">
      <dgm:prSet presAssocID="{26FA8852-EAEE-4379-B0F5-632CBC46D122}" presName="noGeometry" presStyleCnt="0"/>
      <dgm:spPr/>
    </dgm:pt>
    <dgm:pt modelId="{43F2E286-F044-40D2-87FE-0D8DE02EBE60}" type="pres">
      <dgm:prSet presAssocID="{26FA8852-EAEE-4379-B0F5-632CBC46D122}" presName="childTextVisible" presStyleLbl="bgAccFollowNode1" presStyleIdx="0" presStyleCnt="3" custScaleY="141531">
        <dgm:presLayoutVars>
          <dgm:bulletEnabled val="1"/>
        </dgm:presLayoutVars>
      </dgm:prSet>
      <dgm:spPr/>
    </dgm:pt>
    <dgm:pt modelId="{A7C37B38-69B8-4F32-BBC6-04E24E9225B1}" type="pres">
      <dgm:prSet presAssocID="{26FA8852-EAEE-4379-B0F5-632CBC46D122}" presName="childTextHidden" presStyleLbl="bgAccFollowNode1" presStyleIdx="0" presStyleCnt="3"/>
      <dgm:spPr/>
    </dgm:pt>
    <dgm:pt modelId="{59CB3FA6-8267-4ADE-AF60-D75E5809A1A1}" type="pres">
      <dgm:prSet presAssocID="{26FA8852-EAEE-4379-B0F5-632CBC46D12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A3C8358-22AD-4677-B863-9580661175C3}" type="pres">
      <dgm:prSet presAssocID="{26FA8852-EAEE-4379-B0F5-632CBC46D122}" presName="aSpace" presStyleCnt="0"/>
      <dgm:spPr/>
    </dgm:pt>
    <dgm:pt modelId="{0A67304B-8F57-472B-9832-B2770CEA238A}" type="pres">
      <dgm:prSet presAssocID="{3C106E24-B47D-42DD-AC30-52DF76DAEC00}" presName="compNode" presStyleCnt="0"/>
      <dgm:spPr/>
    </dgm:pt>
    <dgm:pt modelId="{70B61590-51FE-4516-9C92-CF5FB137434B}" type="pres">
      <dgm:prSet presAssocID="{3C106E24-B47D-42DD-AC30-52DF76DAEC00}" presName="noGeometry" presStyleCnt="0"/>
      <dgm:spPr/>
    </dgm:pt>
    <dgm:pt modelId="{81613D22-D3DC-4904-B922-976E5F4816AB}" type="pres">
      <dgm:prSet presAssocID="{3C106E24-B47D-42DD-AC30-52DF76DAEC00}" presName="childTextVisible" presStyleLbl="bgAccFollowNode1" presStyleIdx="1" presStyleCnt="3">
        <dgm:presLayoutVars>
          <dgm:bulletEnabled val="1"/>
        </dgm:presLayoutVars>
      </dgm:prSet>
      <dgm:spPr/>
    </dgm:pt>
    <dgm:pt modelId="{29F3B1BE-4451-4429-9CD8-DB95A4B0E25E}" type="pres">
      <dgm:prSet presAssocID="{3C106E24-B47D-42DD-AC30-52DF76DAEC00}" presName="childTextHidden" presStyleLbl="bgAccFollowNode1" presStyleIdx="1" presStyleCnt="3"/>
      <dgm:spPr/>
    </dgm:pt>
    <dgm:pt modelId="{0F16F297-74AB-4F39-ACBF-FC9DF1063984}" type="pres">
      <dgm:prSet presAssocID="{3C106E24-B47D-42DD-AC30-52DF76DAEC0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660B898-F0F1-4DB0-AE72-4A43190142B4}" type="pres">
      <dgm:prSet presAssocID="{3C106E24-B47D-42DD-AC30-52DF76DAEC00}" presName="aSpace" presStyleCnt="0"/>
      <dgm:spPr/>
    </dgm:pt>
    <dgm:pt modelId="{60F4E00D-FBF5-46BA-A2D4-4B3FC1FC23B9}" type="pres">
      <dgm:prSet presAssocID="{FC6D6A18-F98A-455D-A807-0E09182ABF2D}" presName="compNode" presStyleCnt="0"/>
      <dgm:spPr/>
    </dgm:pt>
    <dgm:pt modelId="{4B84CC8D-0ECC-41F2-BB3C-CA96B30EA787}" type="pres">
      <dgm:prSet presAssocID="{FC6D6A18-F98A-455D-A807-0E09182ABF2D}" presName="noGeometry" presStyleCnt="0"/>
      <dgm:spPr/>
    </dgm:pt>
    <dgm:pt modelId="{8A9F90E9-E93C-467F-8885-DCA502480FEB}" type="pres">
      <dgm:prSet presAssocID="{FC6D6A18-F98A-455D-A807-0E09182ABF2D}" presName="childTextVisible" presStyleLbl="bgAccFollowNode1" presStyleIdx="2" presStyleCnt="3">
        <dgm:presLayoutVars>
          <dgm:bulletEnabled val="1"/>
        </dgm:presLayoutVars>
      </dgm:prSet>
      <dgm:spPr/>
    </dgm:pt>
    <dgm:pt modelId="{DC837A64-A176-4C43-B991-8B929BD61A60}" type="pres">
      <dgm:prSet presAssocID="{FC6D6A18-F98A-455D-A807-0E09182ABF2D}" presName="childTextHidden" presStyleLbl="bgAccFollowNode1" presStyleIdx="2" presStyleCnt="3"/>
      <dgm:spPr/>
    </dgm:pt>
    <dgm:pt modelId="{EB1307A5-EFE4-4F74-94E7-4CBAE3C8BA5D}" type="pres">
      <dgm:prSet presAssocID="{FC6D6A18-F98A-455D-A807-0E09182ABF2D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1B3FF219-FE2D-480F-8722-1B5C77310C56}" srcId="{8AA7CB48-1549-4202-8E9B-29EA0677F073}" destId="{FC6D6A18-F98A-455D-A807-0E09182ABF2D}" srcOrd="2" destOrd="0" parTransId="{A6A43DA9-CF16-433E-84B7-8662F6D953F2}" sibTransId="{1EBAF8EE-314C-45A3-A799-4E62505F3720}"/>
    <dgm:cxn modelId="{8A51B937-4BA3-4846-8C50-5BCB64D71AC8}" type="presOf" srcId="{7DC7FD17-D2A5-489F-8A1F-261853C801C4}" destId="{8A9F90E9-E93C-467F-8885-DCA502480FEB}" srcOrd="0" destOrd="1" presId="urn:microsoft.com/office/officeart/2005/8/layout/hProcess6"/>
    <dgm:cxn modelId="{76EC6062-9331-4584-ABBA-2CDB1421ADE4}" type="presOf" srcId="{B8C670A3-9580-4AC7-A114-697CED78903C}" destId="{43F2E286-F044-40D2-87FE-0D8DE02EBE60}" srcOrd="0" destOrd="0" presId="urn:microsoft.com/office/officeart/2005/8/layout/hProcess6"/>
    <dgm:cxn modelId="{0FF96F69-99A7-4DB3-91A9-BC62906D576A}" type="presOf" srcId="{B8C670A3-9580-4AC7-A114-697CED78903C}" destId="{A7C37B38-69B8-4F32-BBC6-04E24E9225B1}" srcOrd="1" destOrd="0" presId="urn:microsoft.com/office/officeart/2005/8/layout/hProcess6"/>
    <dgm:cxn modelId="{43809554-5482-48B3-96B6-A33E7ACDE766}" srcId="{26FA8852-EAEE-4379-B0F5-632CBC46D122}" destId="{B8C670A3-9580-4AC7-A114-697CED78903C}" srcOrd="0" destOrd="0" parTransId="{BDFE31DD-13BC-4447-92CB-4E85D28BB7B8}" sibTransId="{36494686-5534-43EA-96CE-CEACA96E5969}"/>
    <dgm:cxn modelId="{F70BEE75-91E5-4A73-8CC1-FD374407E6DB}" srcId="{8AA7CB48-1549-4202-8E9B-29EA0677F073}" destId="{26FA8852-EAEE-4379-B0F5-632CBC46D122}" srcOrd="0" destOrd="0" parTransId="{898019C9-EB5D-4283-B09D-71EFF299FA49}" sibTransId="{BC095871-DE55-49B0-9803-224F19C9DE64}"/>
    <dgm:cxn modelId="{896A1056-2451-4326-83AA-E6999671DC26}" type="presOf" srcId="{02C5AE76-3E34-4E22-B96B-B0A130170B12}" destId="{8A9F90E9-E93C-467F-8885-DCA502480FEB}" srcOrd="0" destOrd="0" presId="urn:microsoft.com/office/officeart/2005/8/layout/hProcess6"/>
    <dgm:cxn modelId="{DC5FB976-0E9B-4A7C-BC14-1C4173F58CBE}" type="presOf" srcId="{7DC7FD17-D2A5-489F-8A1F-261853C801C4}" destId="{DC837A64-A176-4C43-B991-8B929BD61A60}" srcOrd="1" destOrd="1" presId="urn:microsoft.com/office/officeart/2005/8/layout/hProcess6"/>
    <dgm:cxn modelId="{8805B858-2187-479B-AF4E-BD345427386D}" srcId="{FC6D6A18-F98A-455D-A807-0E09182ABF2D}" destId="{02C5AE76-3E34-4E22-B96B-B0A130170B12}" srcOrd="0" destOrd="0" parTransId="{6B00EEE3-FB35-45AE-AD54-DA4FA54E77DB}" sibTransId="{588D9EA7-0061-491E-9A33-40DD27B8C738}"/>
    <dgm:cxn modelId="{0751118D-E215-4976-9E76-24D32E9A0E34}" srcId="{8AA7CB48-1549-4202-8E9B-29EA0677F073}" destId="{3C106E24-B47D-42DD-AC30-52DF76DAEC00}" srcOrd="1" destOrd="0" parTransId="{4E60706D-4B1A-405E-A512-43CC84BA24EF}" sibTransId="{B41A863B-8FFE-418A-852B-D16B9940449C}"/>
    <dgm:cxn modelId="{0EB6B198-F829-4385-8237-AB3D6AC995FB}" type="presOf" srcId="{633DCAC7-9D03-4DB3-A832-9FEB65B41A81}" destId="{81613D22-D3DC-4904-B922-976E5F4816AB}" srcOrd="0" destOrd="0" presId="urn:microsoft.com/office/officeart/2005/8/layout/hProcess6"/>
    <dgm:cxn modelId="{9C47F0A2-E5EF-4110-AC3B-11066F7C0B70}" srcId="{3C106E24-B47D-42DD-AC30-52DF76DAEC00}" destId="{633DCAC7-9D03-4DB3-A832-9FEB65B41A81}" srcOrd="0" destOrd="0" parTransId="{4CA1FD58-A72E-4A3F-B9D7-ED56870D5D53}" sibTransId="{1E6C702F-CB25-4650-8D77-477653B6187B}"/>
    <dgm:cxn modelId="{486678BD-572E-4025-A945-22557FC2FA44}" srcId="{FC6D6A18-F98A-455D-A807-0E09182ABF2D}" destId="{7DC7FD17-D2A5-489F-8A1F-261853C801C4}" srcOrd="1" destOrd="0" parTransId="{0002020E-8FCD-45F1-B75A-9F589D087F6E}" sibTransId="{BCDAE22E-EBC7-42E7-AA55-5442C5EAEC4B}"/>
    <dgm:cxn modelId="{38CDBACE-11E5-495D-BD75-B55AA58ACA70}" type="presOf" srcId="{26FA8852-EAEE-4379-B0F5-632CBC46D122}" destId="{59CB3FA6-8267-4ADE-AF60-D75E5809A1A1}" srcOrd="0" destOrd="0" presId="urn:microsoft.com/office/officeart/2005/8/layout/hProcess6"/>
    <dgm:cxn modelId="{F2E86DCF-E71C-480D-A0BA-F410F9263542}" type="presOf" srcId="{8AA7CB48-1549-4202-8E9B-29EA0677F073}" destId="{5EFA6A24-87F9-4539-B7F1-CC37FE6C4117}" srcOrd="0" destOrd="0" presId="urn:microsoft.com/office/officeart/2005/8/layout/hProcess6"/>
    <dgm:cxn modelId="{2FC8D9D2-443D-43A9-9BBD-5F8C6DC32BD0}" type="presOf" srcId="{3C106E24-B47D-42DD-AC30-52DF76DAEC00}" destId="{0F16F297-74AB-4F39-ACBF-FC9DF1063984}" srcOrd="0" destOrd="0" presId="urn:microsoft.com/office/officeart/2005/8/layout/hProcess6"/>
    <dgm:cxn modelId="{C8C358D5-3F3E-4D27-ACE1-FEFC976C8501}" type="presOf" srcId="{FC6D6A18-F98A-455D-A807-0E09182ABF2D}" destId="{EB1307A5-EFE4-4F74-94E7-4CBAE3C8BA5D}" srcOrd="0" destOrd="0" presId="urn:microsoft.com/office/officeart/2005/8/layout/hProcess6"/>
    <dgm:cxn modelId="{2E45C0E0-D3CE-4569-9D77-CF891F77E172}" type="presOf" srcId="{02C5AE76-3E34-4E22-B96B-B0A130170B12}" destId="{DC837A64-A176-4C43-B991-8B929BD61A60}" srcOrd="1" destOrd="0" presId="urn:microsoft.com/office/officeart/2005/8/layout/hProcess6"/>
    <dgm:cxn modelId="{B68A0DF5-27F9-481A-A7DB-E7B1389D9FAC}" type="presOf" srcId="{633DCAC7-9D03-4DB3-A832-9FEB65B41A81}" destId="{29F3B1BE-4451-4429-9CD8-DB95A4B0E25E}" srcOrd="1" destOrd="0" presId="urn:microsoft.com/office/officeart/2005/8/layout/hProcess6"/>
    <dgm:cxn modelId="{CAEBF998-3376-4110-8966-80700E4F88B1}" type="presParOf" srcId="{5EFA6A24-87F9-4539-B7F1-CC37FE6C4117}" destId="{CF734303-9167-47C8-B523-973385A0671C}" srcOrd="0" destOrd="0" presId="urn:microsoft.com/office/officeart/2005/8/layout/hProcess6"/>
    <dgm:cxn modelId="{4467C6C5-CEB9-4BB0-9C66-4601170CA222}" type="presParOf" srcId="{CF734303-9167-47C8-B523-973385A0671C}" destId="{CF9B1595-09EE-419C-8E85-74F4A1DE717A}" srcOrd="0" destOrd="0" presId="urn:microsoft.com/office/officeart/2005/8/layout/hProcess6"/>
    <dgm:cxn modelId="{7DEFA6DE-F3F2-4332-9351-4EC87EF17A3B}" type="presParOf" srcId="{CF734303-9167-47C8-B523-973385A0671C}" destId="{43F2E286-F044-40D2-87FE-0D8DE02EBE60}" srcOrd="1" destOrd="0" presId="urn:microsoft.com/office/officeart/2005/8/layout/hProcess6"/>
    <dgm:cxn modelId="{EA4AE6BD-80F8-4EF8-91DE-4D5B5DA1E36B}" type="presParOf" srcId="{CF734303-9167-47C8-B523-973385A0671C}" destId="{A7C37B38-69B8-4F32-BBC6-04E24E9225B1}" srcOrd="2" destOrd="0" presId="urn:microsoft.com/office/officeart/2005/8/layout/hProcess6"/>
    <dgm:cxn modelId="{6B28849F-951C-4889-8E53-AEA6FF685E6B}" type="presParOf" srcId="{CF734303-9167-47C8-B523-973385A0671C}" destId="{59CB3FA6-8267-4ADE-AF60-D75E5809A1A1}" srcOrd="3" destOrd="0" presId="urn:microsoft.com/office/officeart/2005/8/layout/hProcess6"/>
    <dgm:cxn modelId="{72CC0A05-4C74-4507-B3EE-02C869158FF0}" type="presParOf" srcId="{5EFA6A24-87F9-4539-B7F1-CC37FE6C4117}" destId="{7A3C8358-22AD-4677-B863-9580661175C3}" srcOrd="1" destOrd="0" presId="urn:microsoft.com/office/officeart/2005/8/layout/hProcess6"/>
    <dgm:cxn modelId="{EB73430D-84D6-4A7C-A1AC-9F02F7E22930}" type="presParOf" srcId="{5EFA6A24-87F9-4539-B7F1-CC37FE6C4117}" destId="{0A67304B-8F57-472B-9832-B2770CEA238A}" srcOrd="2" destOrd="0" presId="urn:microsoft.com/office/officeart/2005/8/layout/hProcess6"/>
    <dgm:cxn modelId="{D4C939A8-3E5B-4597-A557-EBF4B0B9B4DD}" type="presParOf" srcId="{0A67304B-8F57-472B-9832-B2770CEA238A}" destId="{70B61590-51FE-4516-9C92-CF5FB137434B}" srcOrd="0" destOrd="0" presId="urn:microsoft.com/office/officeart/2005/8/layout/hProcess6"/>
    <dgm:cxn modelId="{3D1641AB-0C29-4973-AC77-8D601CE96F0F}" type="presParOf" srcId="{0A67304B-8F57-472B-9832-B2770CEA238A}" destId="{81613D22-D3DC-4904-B922-976E5F4816AB}" srcOrd="1" destOrd="0" presId="urn:microsoft.com/office/officeart/2005/8/layout/hProcess6"/>
    <dgm:cxn modelId="{2C5307A9-0507-4A87-9F38-6F9B70142695}" type="presParOf" srcId="{0A67304B-8F57-472B-9832-B2770CEA238A}" destId="{29F3B1BE-4451-4429-9CD8-DB95A4B0E25E}" srcOrd="2" destOrd="0" presId="urn:microsoft.com/office/officeart/2005/8/layout/hProcess6"/>
    <dgm:cxn modelId="{D00E6483-8495-4B7A-8D5F-D8D4B3ADE99C}" type="presParOf" srcId="{0A67304B-8F57-472B-9832-B2770CEA238A}" destId="{0F16F297-74AB-4F39-ACBF-FC9DF1063984}" srcOrd="3" destOrd="0" presId="urn:microsoft.com/office/officeart/2005/8/layout/hProcess6"/>
    <dgm:cxn modelId="{F6D6FB68-4CEA-40AF-A477-C3E2009E69D8}" type="presParOf" srcId="{5EFA6A24-87F9-4539-B7F1-CC37FE6C4117}" destId="{5660B898-F0F1-4DB0-AE72-4A43190142B4}" srcOrd="3" destOrd="0" presId="urn:microsoft.com/office/officeart/2005/8/layout/hProcess6"/>
    <dgm:cxn modelId="{4CDAA9BC-1BF2-4DB9-A88C-74BF3F715084}" type="presParOf" srcId="{5EFA6A24-87F9-4539-B7F1-CC37FE6C4117}" destId="{60F4E00D-FBF5-46BA-A2D4-4B3FC1FC23B9}" srcOrd="4" destOrd="0" presId="urn:microsoft.com/office/officeart/2005/8/layout/hProcess6"/>
    <dgm:cxn modelId="{A78B26D6-0398-4294-9626-90025642ADD1}" type="presParOf" srcId="{60F4E00D-FBF5-46BA-A2D4-4B3FC1FC23B9}" destId="{4B84CC8D-0ECC-41F2-BB3C-CA96B30EA787}" srcOrd="0" destOrd="0" presId="urn:microsoft.com/office/officeart/2005/8/layout/hProcess6"/>
    <dgm:cxn modelId="{F1FCAA84-1130-4CA1-944F-ADA31C62875F}" type="presParOf" srcId="{60F4E00D-FBF5-46BA-A2D4-4B3FC1FC23B9}" destId="{8A9F90E9-E93C-467F-8885-DCA502480FEB}" srcOrd="1" destOrd="0" presId="urn:microsoft.com/office/officeart/2005/8/layout/hProcess6"/>
    <dgm:cxn modelId="{6DAE58DE-DBD9-4158-9B08-0D3C4C6FB68D}" type="presParOf" srcId="{60F4E00D-FBF5-46BA-A2D4-4B3FC1FC23B9}" destId="{DC837A64-A176-4C43-B991-8B929BD61A60}" srcOrd="2" destOrd="0" presId="urn:microsoft.com/office/officeart/2005/8/layout/hProcess6"/>
    <dgm:cxn modelId="{C8C2CB2B-5786-4137-BDFD-84A7A4053FCC}" type="presParOf" srcId="{60F4E00D-FBF5-46BA-A2D4-4B3FC1FC23B9}" destId="{EB1307A5-EFE4-4F74-94E7-4CBAE3C8BA5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BF617-050A-46B8-AF67-E60EFA7ADC17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Política Social</a:t>
          </a:r>
        </a:p>
      </dsp:txBody>
      <dsp:txXfrm>
        <a:off x="3536355" y="2181688"/>
        <a:ext cx="1055289" cy="1055289"/>
      </dsp:txXfrm>
    </dsp:sp>
    <dsp:sp modelId="{AA5737D4-C7B4-4704-A2B4-BA11C0A3150F}">
      <dsp:nvSpPr>
        <dsp:cNvPr id="0" name=""/>
        <dsp:cNvSpPr/>
      </dsp:nvSpPr>
      <dsp:spPr>
        <a:xfrm rot="16200000">
          <a:off x="3838366" y="1720972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052718" y="1726216"/>
        <a:ext cx="22563" cy="22563"/>
      </dsp:txXfrm>
    </dsp:sp>
    <dsp:sp modelId="{D04C1379-A77D-4869-AD91-1281706D9380}">
      <dsp:nvSpPr>
        <dsp:cNvPr id="0" name=""/>
        <dsp:cNvSpPr/>
      </dsp:nvSpPr>
      <dsp:spPr>
        <a:xfrm>
          <a:off x="3317797" y="19459"/>
          <a:ext cx="1492405" cy="14924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Ação do Estado</a:t>
          </a:r>
        </a:p>
      </dsp:txBody>
      <dsp:txXfrm>
        <a:off x="3536355" y="238017"/>
        <a:ext cx="1055289" cy="1055289"/>
      </dsp:txXfrm>
    </dsp:sp>
    <dsp:sp modelId="{253C3870-963E-41FB-86E9-5897E143E899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024554" y="2698051"/>
        <a:ext cx="22563" cy="22563"/>
      </dsp:txXfrm>
    </dsp:sp>
    <dsp:sp modelId="{CF705005-524C-435A-8602-87CC4D04D3B6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Proteção Social</a:t>
          </a:r>
        </a:p>
      </dsp:txBody>
      <dsp:txXfrm>
        <a:off x="5480027" y="2181688"/>
        <a:ext cx="1055289" cy="1055289"/>
      </dsp:txXfrm>
    </dsp:sp>
    <dsp:sp modelId="{40B0AFF0-3CD7-4EFD-9BE1-E45E20B71ED4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052718" y="3669887"/>
        <a:ext cx="22563" cy="22563"/>
      </dsp:txXfrm>
    </dsp:sp>
    <dsp:sp modelId="{FAEAF577-22A0-4922-B5AD-F1940110A045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Promoção Social</a:t>
          </a:r>
        </a:p>
      </dsp:txBody>
      <dsp:txXfrm>
        <a:off x="3536355" y="4125360"/>
        <a:ext cx="1055289" cy="1055289"/>
      </dsp:txXfrm>
    </dsp:sp>
    <dsp:sp modelId="{BE427E78-2604-4B9C-9EE3-858C9D1B1244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080882" y="2698051"/>
        <a:ext cx="22563" cy="22563"/>
      </dsp:txXfrm>
    </dsp:sp>
    <dsp:sp modelId="{B17539C3-3D3C-4C31-81B7-6BA893EE40AC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Projetos de sociedade</a:t>
          </a:r>
        </a:p>
      </dsp:txBody>
      <dsp:txXfrm>
        <a:off x="1592683" y="2181688"/>
        <a:ext cx="1055289" cy="1055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2E286-F044-40D2-87FE-0D8DE02EBE60}">
      <dsp:nvSpPr>
        <dsp:cNvPr id="0" name=""/>
        <dsp:cNvSpPr/>
      </dsp:nvSpPr>
      <dsp:spPr>
        <a:xfrm>
          <a:off x="772511" y="964281"/>
          <a:ext cx="3066811" cy="379413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Combate a pobreza (</a:t>
          </a:r>
          <a:r>
            <a:rPr lang="pt-BR" sz="1600" kern="1200" dirty="0" err="1"/>
            <a:t>mix</a:t>
          </a:r>
          <a:r>
            <a:rPr lang="pt-BR" sz="1600" kern="1200" dirty="0"/>
            <a:t> entre assistência, caridade, regulação da força de trabalho</a:t>
          </a:r>
        </a:p>
      </dsp:txBody>
      <dsp:txXfrm>
        <a:off x="1539214" y="1533401"/>
        <a:ext cx="1495070" cy="2655894"/>
      </dsp:txXfrm>
    </dsp:sp>
    <dsp:sp modelId="{59CB3FA6-8267-4ADE-AF60-D75E5809A1A1}">
      <dsp:nvSpPr>
        <dsp:cNvPr id="0" name=""/>
        <dsp:cNvSpPr/>
      </dsp:nvSpPr>
      <dsp:spPr>
        <a:xfrm>
          <a:off x="5808" y="2094646"/>
          <a:ext cx="1533405" cy="1533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Inglaterra Séc. XVI </a:t>
          </a:r>
          <a:r>
            <a:rPr lang="pt-BR" sz="1200" b="1" i="1" kern="1200" dirty="0" err="1"/>
            <a:t>Poor</a:t>
          </a:r>
          <a:r>
            <a:rPr lang="pt-BR" sz="1200" b="1" i="1" kern="1200" dirty="0"/>
            <a:t> Law</a:t>
          </a:r>
        </a:p>
      </dsp:txBody>
      <dsp:txXfrm>
        <a:off x="230370" y="2319208"/>
        <a:ext cx="1084281" cy="1084281"/>
      </dsp:txXfrm>
    </dsp:sp>
    <dsp:sp modelId="{81613D22-D3DC-4904-B922-976E5F4816AB}">
      <dsp:nvSpPr>
        <dsp:cNvPr id="0" name=""/>
        <dsp:cNvSpPr/>
      </dsp:nvSpPr>
      <dsp:spPr>
        <a:xfrm>
          <a:off x="4797702" y="1520959"/>
          <a:ext cx="3066811" cy="268077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Seguro social (Bismarck)</a:t>
          </a:r>
        </a:p>
      </dsp:txBody>
      <dsp:txXfrm>
        <a:off x="5564405" y="1923076"/>
        <a:ext cx="1495070" cy="1876545"/>
      </dsp:txXfrm>
    </dsp:sp>
    <dsp:sp modelId="{0F16F297-74AB-4F39-ACBF-FC9DF1063984}">
      <dsp:nvSpPr>
        <dsp:cNvPr id="0" name=""/>
        <dsp:cNvSpPr/>
      </dsp:nvSpPr>
      <dsp:spPr>
        <a:xfrm>
          <a:off x="4030999" y="2094646"/>
          <a:ext cx="1533405" cy="1533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Alemanha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Séc. XIX</a:t>
          </a:r>
        </a:p>
      </dsp:txBody>
      <dsp:txXfrm>
        <a:off x="4255561" y="2319208"/>
        <a:ext cx="1084281" cy="1084281"/>
      </dsp:txXfrm>
    </dsp:sp>
    <dsp:sp modelId="{8A9F90E9-E93C-467F-8885-DCA502480FEB}">
      <dsp:nvSpPr>
        <dsp:cNvPr id="0" name=""/>
        <dsp:cNvSpPr/>
      </dsp:nvSpPr>
      <dsp:spPr>
        <a:xfrm>
          <a:off x="8822892" y="1520959"/>
          <a:ext cx="3066811" cy="268077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Pós-guerra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Seguridade e proteção social</a:t>
          </a:r>
        </a:p>
      </dsp:txBody>
      <dsp:txXfrm>
        <a:off x="9589595" y="1923076"/>
        <a:ext cx="1495070" cy="1876545"/>
      </dsp:txXfrm>
    </dsp:sp>
    <dsp:sp modelId="{EB1307A5-EFE4-4F74-94E7-4CBAE3C8BA5D}">
      <dsp:nvSpPr>
        <dsp:cNvPr id="0" name=""/>
        <dsp:cNvSpPr/>
      </dsp:nvSpPr>
      <dsp:spPr>
        <a:xfrm>
          <a:off x="8056189" y="2094646"/>
          <a:ext cx="1533405" cy="1533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/>
            <a:t>Report</a:t>
          </a:r>
          <a:r>
            <a:rPr lang="en-US" sz="1200" b="1" kern="1200" dirty="0"/>
            <a:t>on Social Insurance and Allied Services - 1942</a:t>
          </a:r>
          <a:endParaRPr lang="pt-BR" sz="1200" b="1" kern="1200" dirty="0"/>
        </a:p>
      </dsp:txBody>
      <dsp:txXfrm>
        <a:off x="8280751" y="2319208"/>
        <a:ext cx="1084281" cy="1084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6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1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7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15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3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27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4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04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6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5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4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5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72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6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2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3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7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9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599" y="1803405"/>
            <a:ext cx="10543309" cy="1825096"/>
          </a:xfrm>
        </p:spPr>
        <p:txBody>
          <a:bodyPr>
            <a:normAutofit fontScale="90000"/>
          </a:bodyPr>
          <a:lstStyle/>
          <a:p>
            <a:r>
              <a:rPr lang="pt-BR" sz="4200" b="1" dirty="0">
                <a:solidFill>
                  <a:srgbClr val="FF0000"/>
                </a:solidFill>
              </a:rPr>
              <a:t>Política de Assistência Social e Políticas de trabalho, emprego e renda: tensões e possibilidades intersetoriais</a:t>
            </a:r>
            <a:endParaRPr lang="pt-BR" sz="4200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Edgilson Tavares de Araújo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602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647796" y="381348"/>
            <a:ext cx="764395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es-ES_tradnl" sz="3200" b="1" dirty="0">
                <a:solidFill>
                  <a:srgbClr val="CC3131"/>
                </a:solidFill>
                <a:latin typeface="+mj-lt"/>
              </a:rPr>
              <a:t>Política Social e </a:t>
            </a:r>
            <a:r>
              <a:rPr lang="pt-BR" altLang="es-ES_tradnl" sz="3200" b="1" dirty="0" err="1">
                <a:solidFill>
                  <a:srgbClr val="CC3131"/>
                </a:solidFill>
                <a:latin typeface="+mj-lt"/>
              </a:rPr>
              <a:t>Welfare</a:t>
            </a:r>
            <a:r>
              <a:rPr lang="pt-BR" altLang="es-ES_tradnl" sz="3200" b="1" dirty="0">
                <a:solidFill>
                  <a:srgbClr val="CC3131"/>
                </a:solidFill>
                <a:latin typeface="+mj-lt"/>
              </a:rPr>
              <a:t> </a:t>
            </a:r>
            <a:r>
              <a:rPr lang="pt-BR" altLang="es-ES_tradnl" sz="3200" b="1" dirty="0" err="1">
                <a:solidFill>
                  <a:srgbClr val="CC3131"/>
                </a:solidFill>
                <a:latin typeface="+mj-lt"/>
              </a:rPr>
              <a:t>State</a:t>
            </a:r>
            <a:endParaRPr lang="pt-BR" altLang="es-ES_tradnl" sz="3200" b="1" dirty="0">
              <a:solidFill>
                <a:srgbClr val="CC3131"/>
              </a:solidFill>
              <a:latin typeface="+mj-lt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49389352"/>
              </p:ext>
            </p:extLst>
          </p:nvPr>
        </p:nvGraphicFramePr>
        <p:xfrm>
          <a:off x="124691" y="719666"/>
          <a:ext cx="11895513" cy="5722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284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6BC6A36-3B9F-9A45-ABBD-E6F0172394D0}"/>
              </a:ext>
            </a:extLst>
          </p:cNvPr>
          <p:cNvSpPr txBox="1"/>
          <p:nvPr/>
        </p:nvSpPr>
        <p:spPr>
          <a:xfrm>
            <a:off x="0" y="1366897"/>
            <a:ext cx="1209040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Séc. VIII...as cartas dos monarcas, solicitando aos bispos doações de alimentos  para os pobres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Séc. XII...</a:t>
            </a:r>
            <a:r>
              <a:rPr lang="pt-BR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Modelo de Caridade Discriminada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A ajuda aos pobres era condicionada ao seu real merecimento: </a:t>
            </a:r>
            <a:r>
              <a:rPr lang="pt-BR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os pobres bons e maus</a:t>
            </a:r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LEI DOS POBRES (1531, 1601) e NOVA LEI DOS POBRES (1835)</a:t>
            </a:r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Pobres "merecedores"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Indivíduos incapazes de trabalhar devido a idade, doença ou deficiência poderiam receber licenças para mendigar, concedidas pelos juízes de paz locais. 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Pobres "não merecedores"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Aqueles aptos ao trabalho, mas que mendigavam ou vagabundeavam, estavam sujeitos a punições severas, como açoites e outras formas de castigo corporal (Aprimorando mecanismos burocráticos para essa distinção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9A2EDEE-B369-6CAF-3335-1B05B8D3C106}"/>
              </a:ext>
            </a:extLst>
          </p:cNvPr>
          <p:cNvSpPr txBox="1"/>
          <p:nvPr/>
        </p:nvSpPr>
        <p:spPr>
          <a:xfrm>
            <a:off x="7995920" y="303013"/>
            <a:ext cx="3696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SÉCULO XVI - </a:t>
            </a:r>
            <a:r>
              <a:rPr lang="pt-BR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</a:t>
            </a:r>
            <a:r>
              <a:rPr lang="pt-BR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Law</a:t>
            </a:r>
          </a:p>
        </p:txBody>
      </p:sp>
    </p:spTree>
    <p:extLst>
      <p:ext uri="{BB962C8B-B14F-4D97-AF65-F5344CB8AC3E}">
        <p14:creationId xmlns:p14="http://schemas.microsoft.com/office/powerpoint/2010/main" val="283669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5A66F1-2F88-4949-9314-11EFC61B9B2B}"/>
              </a:ext>
            </a:extLst>
          </p:cNvPr>
          <p:cNvSpPr txBox="1"/>
          <p:nvPr/>
        </p:nvSpPr>
        <p:spPr>
          <a:xfrm>
            <a:off x="140677" y="2171614"/>
            <a:ext cx="1205132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Vem do verbo "mercantilizar" ou do substantivo "mercadoria“.</a:t>
            </a:r>
            <a:endParaRPr lang="pt-B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Quando os trabalhadores são mercantilizados, eles devem vender sua força de trabalho no mercado para sobreviver.</a:t>
            </a:r>
            <a:endParaRPr lang="pt-B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 “cidadão/ã” (</a:t>
            </a:r>
            <a:r>
              <a:rPr lang="pt-BR" sz="2800" dirty="0">
                <a:ea typeface="Calibri" panose="020F0502020204030204" pitchFamily="34" charset="0"/>
                <a:cs typeface="Calibri" panose="020F0502020204030204" pitchFamily="34" charset="0"/>
              </a:rPr>
              <a:t>trabalhador/a)</a:t>
            </a:r>
            <a:r>
              <a:rPr lang="pt-BR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se tornam uma mercadoria.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ea typeface="Calibri" panose="020F0502020204030204" pitchFamily="34" charset="0"/>
              </a:rPr>
              <a:t>A </a:t>
            </a:r>
            <a:r>
              <a:rPr lang="pt-BR" sz="2800" dirty="0" err="1">
                <a:effectLst/>
                <a:ea typeface="Calibri" panose="020F0502020204030204" pitchFamily="34" charset="0"/>
              </a:rPr>
              <a:t>desmercantilização</a:t>
            </a:r>
            <a:r>
              <a:rPr lang="pt-BR" sz="2800" dirty="0">
                <a:effectLst/>
                <a:ea typeface="Calibri" panose="020F0502020204030204" pitchFamily="34" charset="0"/>
              </a:rPr>
              <a:t> implica que estes não precisam vender seu trabalho para sobreviver é a emancipação da dependência do mercado.</a:t>
            </a:r>
            <a:endParaRPr lang="pt-BR" sz="2800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165B666-6FB2-4F4A-8368-AC4BFDCE9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044" y="688919"/>
            <a:ext cx="7367291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es-ES_tradnl" sz="3600" b="1" dirty="0" err="1">
                <a:solidFill>
                  <a:srgbClr val="CC3131"/>
                </a:solidFill>
                <a:latin typeface="+mj-lt"/>
              </a:rPr>
              <a:t>Desmercantilização</a:t>
            </a:r>
            <a:endParaRPr lang="pt-BR" altLang="es-ES_tradnl" sz="3600" b="1" dirty="0">
              <a:solidFill>
                <a:srgbClr val="CC313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17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59220" y="632157"/>
            <a:ext cx="5565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C3131"/>
                </a:solidFill>
              </a:rPr>
              <a:t>Direito e “</a:t>
            </a:r>
            <a:r>
              <a:rPr lang="pt-BR" sz="2800" b="1" dirty="0" err="1">
                <a:solidFill>
                  <a:srgbClr val="CC3131"/>
                </a:solidFill>
              </a:rPr>
              <a:t>desmercadorização</a:t>
            </a:r>
            <a:r>
              <a:rPr lang="pt-BR" sz="2800" b="1" dirty="0">
                <a:solidFill>
                  <a:srgbClr val="CC3131"/>
                </a:solidFill>
              </a:rPr>
              <a:t>”</a:t>
            </a:r>
            <a:endParaRPr lang="es-ES_tradnl" sz="2800" b="1" dirty="0">
              <a:solidFill>
                <a:srgbClr val="CC313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33396C-E96C-4F86-A033-C41AE781D644}"/>
              </a:ext>
            </a:extLst>
          </p:cNvPr>
          <p:cNvSpPr txBox="1"/>
          <p:nvPr/>
        </p:nvSpPr>
        <p:spPr>
          <a:xfrm>
            <a:off x="0" y="1753443"/>
            <a:ext cx="121920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t-BR" sz="2400" b="1" dirty="0"/>
              <a:t>MERCADORIZAÇÃO</a:t>
            </a:r>
            <a:r>
              <a:rPr lang="pt-BR" sz="2400" dirty="0"/>
              <a:t> - Quando o mercado se torna universal e hegemônico, todos os indivíduos passam a  depender inteiramente da força de trabalho e das relações econômicas.  </a:t>
            </a:r>
            <a:r>
              <a:rPr lang="pt-BR" sz="2400" b="1" dirty="0"/>
              <a:t>Como isso fica do ponto de vista das diversidades e desigualdades estruturais?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t-BR" sz="2400" b="1" dirty="0"/>
              <a:t>DESMERCADORIZAÇÃO – </a:t>
            </a:r>
            <a:r>
              <a:rPr lang="pt-BR" sz="2400" dirty="0"/>
              <a:t>quando a prestação de um serviço passa a ser vista como uma questão de direito ou quando alguém pode manter-se sem depender do mercado.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t-BR" sz="2400" dirty="0"/>
              <a:t>Mas, será que as política sociais são realmente emancipadoras? Ajudam a legitimação do sistema capitalista? Se contradizem ou ajudam o mercado?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t-BR" sz="2400" dirty="0"/>
              <a:t> Quais os papéis das políticas de previdência e Assistência Social?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t-BR" sz="2400" dirty="0"/>
              <a:t>Desempenho por trabalho X comprovação de necessidades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ü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22126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A08386B-C257-4FD0-B68F-6E6721A267D2}"/>
              </a:ext>
            </a:extLst>
          </p:cNvPr>
          <p:cNvSpPr txBox="1"/>
          <p:nvPr/>
        </p:nvSpPr>
        <p:spPr>
          <a:xfrm>
            <a:off x="236806" y="1582340"/>
            <a:ext cx="11718388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000" b="1" i="0" u="none" strike="noStrike" baseline="0">
                <a:solidFill>
                  <a:srgbClr val="121212"/>
                </a:solidFill>
              </a:rPr>
              <a:t>Sistema alemão ou modelo bismarckiano (Oto Von Bismarck) </a:t>
            </a:r>
            <a:r>
              <a:rPr lang="pt-BR" sz="2000" b="0" i="0" u="none" strike="noStrike" baseline="0">
                <a:solidFill>
                  <a:srgbClr val="121212"/>
                </a:solidFill>
              </a:rPr>
              <a:t>– seguro social - acesso aos benefícios contributivos garantidos em situações de incapacidade laboral temporária ou por aposentadoria restringe-se, quase que exclusivamente, aos trabalhadores assalariados e seus dependentes. Trata-se da lógica do seguro social condicionado à previa contribuição. Isso configgurou a lógica que prevalece até hoje no nosso sistema previdenciário.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000" b="1">
                <a:solidFill>
                  <a:srgbClr val="121212"/>
                </a:solidFill>
              </a:rPr>
              <a:t>Modelo</a:t>
            </a:r>
            <a:r>
              <a:rPr lang="pt-BR" sz="2000" b="1" i="0" u="none" strike="noStrike" baseline="0">
                <a:solidFill>
                  <a:srgbClr val="121212"/>
                </a:solidFill>
              </a:rPr>
              <a:t> inglês (Beveridge) - </a:t>
            </a:r>
            <a:r>
              <a:rPr lang="pt-BR" sz="2000" b="0" i="0" u="none" strike="noStrike" baseline="0">
                <a:solidFill>
                  <a:srgbClr val="121212"/>
                </a:solidFill>
              </a:rPr>
              <a:t>universalização dos benefício básicos para todos os cidadãos, abrangendo não só trabalhadores, mas todos independente da existência de vínculo regulamentado de trabalho, devendo ter as suas necessidades básicas satisfeitas. Assim, o Estado passa a viabilizar a manutenção das condições de sobrevivência dos cidadãos com educação, assistência social, habitação e políticas voltadas para o crescimento do emprego com interferências na economia de mercado.</a:t>
            </a:r>
            <a:endParaRPr lang="pt-BR" sz="2000" b="0" i="0" u="none" strike="noStrike" baseline="0" dirty="0">
              <a:solidFill>
                <a:srgbClr val="121212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6004298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121212"/>
                </a:solidFill>
              </a:rPr>
              <a:t>O Brasil adota um sistema de proteção social híbrido, ou seja, baseado em políticas redistributivas (beveridgiano), mas mantendo o seguro social contributivo (bismarckiano</a:t>
            </a:r>
            <a:r>
              <a:rPr lang="pt-BR" b="1">
                <a:solidFill>
                  <a:srgbClr val="121212"/>
                </a:solidFill>
                <a:latin typeface="MyriadPro-Regular"/>
              </a:rPr>
              <a:t>).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9802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84FA60-56E6-4C39-B1D1-F8DA36DE1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E4C130-74CE-48EE-A50F-2ADD6E53B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 b="12276"/>
          <a:stretch/>
        </p:blipFill>
        <p:spPr>
          <a:xfrm rot="16200000">
            <a:off x="7673974" y="2339972"/>
            <a:ext cx="6857999" cy="2178053"/>
          </a:xfrm>
          <a:prstGeom prst="rect">
            <a:avLst/>
          </a:prstGeom>
        </p:spPr>
      </p:pic>
      <p:sp>
        <p:nvSpPr>
          <p:cNvPr id="4" name="Rectângulo 1">
            <a:extLst>
              <a:ext uri="{FF2B5EF4-FFF2-40B4-BE49-F238E27FC236}">
                <a16:creationId xmlns:a16="http://schemas.microsoft.com/office/drawing/2014/main" id="{5CB4E387-81B6-FD4B-F328-541B0AC88F1B}"/>
              </a:ext>
            </a:extLst>
          </p:cNvPr>
          <p:cNvSpPr/>
          <p:nvPr/>
        </p:nvSpPr>
        <p:spPr>
          <a:xfrm>
            <a:off x="156118" y="630826"/>
            <a:ext cx="10392936" cy="5591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“O que é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estar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protegido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sob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estas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condições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é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instalado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certeza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ser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capaz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controlar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perfeitamente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riscos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existência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mas sim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viver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cercado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sistemas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seguridade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que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construções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complexas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frágeis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que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carregam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risco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fracassar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objetivo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frustrar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expectativas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geradas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Portanto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própria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busca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proteção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estaria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criando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inseguridades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razão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disso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seria que 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sentimento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inseguridade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é um dado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imediato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consciência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Muito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pelo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contrário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anda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mãos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dadas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diferentes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contextos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históricos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porque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seguridade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 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inseguridade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relações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com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tipos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proteção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asseguram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uma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sociedade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maneira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adequada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Em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outras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palavras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hoje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estar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protegido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é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também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estar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ameaçado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desafio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interessa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esforços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seria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então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compreender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melhor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configuração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específica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destas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relações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ambíguas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proteção-inseguridade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seguros-riscos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sociedade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contemporânea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(CASTEL, 2013, p. 12-13 –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tradução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livre)”.</a:t>
            </a:r>
          </a:p>
        </p:txBody>
      </p:sp>
    </p:spTree>
    <p:extLst>
      <p:ext uri="{BB962C8B-B14F-4D97-AF65-F5344CB8AC3E}">
        <p14:creationId xmlns:p14="http://schemas.microsoft.com/office/powerpoint/2010/main" val="643291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34C129-B846-B887-1688-A4760B2A24F8}"/>
              </a:ext>
            </a:extLst>
          </p:cNvPr>
          <p:cNvSpPr txBox="1"/>
          <p:nvPr/>
        </p:nvSpPr>
        <p:spPr>
          <a:xfrm>
            <a:off x="1764743" y="833385"/>
            <a:ext cx="2382714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Políticas de Proteção Social</a:t>
            </a:r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7">
            <a:extLst>
              <a:ext uri="{FF2B5EF4-FFF2-40B4-BE49-F238E27FC236}">
                <a16:creationId xmlns:a16="http://schemas.microsoft.com/office/drawing/2014/main" id="{25128BB7-D1A3-4F7F-98A3-10B5DCE17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D8807D-1319-E04E-29AD-6519B9E49756}"/>
              </a:ext>
            </a:extLst>
          </p:cNvPr>
          <p:cNvSpPr txBox="1"/>
          <p:nvPr/>
        </p:nvSpPr>
        <p:spPr>
          <a:xfrm>
            <a:off x="4708086" y="1874820"/>
            <a:ext cx="69996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Políticas contributivas</a:t>
            </a:r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Políticas de regulamentação do mercado de trabalho.</a:t>
            </a:r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Política não-contributiva / distributiva.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03619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311657"/>
            <a:ext cx="12192000" cy="602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Dispositivo governamental que permite a gestão da desigualdade atribuindo a cada esfera da estrutura social (comercial, estatal, doméstica e relacional) um certo papel na satisfação de necessidades, reequilibrando o fluxo de relacionamentos entre eles de uma forma continuada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Mobiliza recursos de um setor para outro por meio de um conjunto de procedimentos que construir e modular a desigualdade social, atribuindo a cada setor uma determinada responsabilidade na provisão de recursos de bem-estar. 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Tenta alterar os fluxos de recursos de bem-estar entre setores, por meio de procedimentos de mercantilização ou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desmercantilização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estatilização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 ou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desestatilização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, familiarização ou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desfamiliarização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, e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comunitarização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 ou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descomunitarização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Consegue-se uma redefinição substancial dos aspectos ou instituições sociais sobre os quais se destina operar. 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A estrutura será consequentemente alterada,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reconceitualizando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 isso e ao mesmo tempo os seus eixos de desigualdade. 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A política social pode, portanto,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desmercantilizar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, quando expropria do mercado um relação para reconvertê-la em direito social (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: universalização da saúde. (MARIGOT, F. X. R.; GIMENO, J. A; FERRER, J. A N., 2000)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E0914CC-2235-46F9-B2A7-90B6153A6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68" y="389430"/>
            <a:ext cx="7971691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s-ES_tradnl" sz="3200" b="1" dirty="0">
                <a:solidFill>
                  <a:srgbClr val="CC3131"/>
                </a:solidFill>
                <a:latin typeface="+mj-lt"/>
              </a:rPr>
              <a:t>Mas, afinal, o que é Política Social?</a:t>
            </a:r>
          </a:p>
        </p:txBody>
      </p:sp>
    </p:spTree>
    <p:extLst>
      <p:ext uri="{BB962C8B-B14F-4D97-AF65-F5344CB8AC3E}">
        <p14:creationId xmlns:p14="http://schemas.microsoft.com/office/powerpoint/2010/main" val="648361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44269" y="1359746"/>
          <a:ext cx="11542684" cy="5400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97695">
                  <a:extLst>
                    <a:ext uri="{9D8B030D-6E8A-4147-A177-3AD203B41FA5}">
                      <a16:colId xmlns:a16="http://schemas.microsoft.com/office/drawing/2014/main" val="4134009333"/>
                    </a:ext>
                  </a:extLst>
                </a:gridCol>
                <a:gridCol w="8744989">
                  <a:extLst>
                    <a:ext uri="{9D8B030D-6E8A-4147-A177-3AD203B41FA5}">
                      <a16:colId xmlns:a16="http://schemas.microsoft.com/office/drawing/2014/main" val="1368747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PROCEDIMENTOS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1763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MERCANTIL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mercantilizar:</a:t>
                      </a: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converter uma relação social em uma mercadoria </a:t>
                      </a:r>
                    </a:p>
                    <a:p>
                      <a:pPr algn="just"/>
                      <a:endParaRPr lang="pt-B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desmercantilizar</a:t>
                      </a:r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extrair uma relação social do circuito troca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79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ESTATAL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estatatlizar:</a:t>
                      </a:r>
                      <a:r>
                        <a:rPr lang="pt-PT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colocado sob a responsabilidade do Estado certos bens ou recursos (geralmente definidos como direitos sociais). </a:t>
                      </a:r>
                    </a:p>
                    <a:p>
                      <a:pPr algn="just"/>
                      <a:endParaRPr lang="pt-PT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PT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destatalizar: </a:t>
                      </a:r>
                      <a:r>
                        <a:rPr lang="pt-PT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converter direitos em mercadoria ou excluir direitos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0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INFORMAL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familiarizar:</a:t>
                      </a: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atribuir às famílias a provisão de recursos realizadas pelo Estado, pelo mercado ou pelo setor voluntário.</a:t>
                      </a:r>
                    </a:p>
                    <a:p>
                      <a:pPr algn="just"/>
                      <a:endParaRPr lang="pt-B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t-BR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desfamiliarizar</a:t>
                      </a:r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pt-B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transferência para o Estado, para as associações voluntária, ou ao mercado a disponibilização de recursos que as famílias fizeram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56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VOLUNTARIADO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b="1" dirty="0"/>
                        <a:t>comunitarizar:</a:t>
                      </a:r>
                      <a:r>
                        <a:rPr lang="pt-PT" dirty="0"/>
                        <a:t> atribuir às associações voluntárias o provisão de recursos feita pelas famílias, pelo Estado ou o mercado. </a:t>
                      </a:r>
                    </a:p>
                    <a:p>
                      <a:pPr algn="just"/>
                      <a:endParaRPr lang="pt-PT" b="1" dirty="0"/>
                    </a:p>
                    <a:p>
                      <a:pPr algn="just"/>
                      <a:r>
                        <a:rPr lang="pt-PT" b="1" dirty="0"/>
                        <a:t>descomunitarizar:</a:t>
                      </a:r>
                      <a:r>
                        <a:rPr lang="pt-PT" dirty="0"/>
                        <a:t> transferir famílias, o Estado ou o comercializar a  disponibilização de recursos feita pelo associações voluntárias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863873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699164" y="315884"/>
            <a:ext cx="8420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rgbClr val="C00000"/>
                </a:solidFill>
              </a:rPr>
              <a:t>Divisão do bem-estar e procedimentos da política social </a:t>
            </a:r>
            <a:r>
              <a:rPr lang="pt-BR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(</a:t>
            </a:r>
            <a:r>
              <a:rPr lang="pt-BR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MARIGOT, F. X. R.; GIMENO, J. A; FERRER, J. A N., 2000, p.21)</a:t>
            </a:r>
          </a:p>
          <a:p>
            <a:pPr algn="r"/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57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/>
          <p:cNvGrpSpPr/>
          <p:nvPr/>
        </p:nvGrpSpPr>
        <p:grpSpPr>
          <a:xfrm>
            <a:off x="1737360" y="1788155"/>
            <a:ext cx="8778241" cy="4910761"/>
            <a:chOff x="1737360" y="1030778"/>
            <a:chExt cx="8778241" cy="4910761"/>
          </a:xfrm>
        </p:grpSpPr>
        <p:sp>
          <p:nvSpPr>
            <p:cNvPr id="4" name="CaixaDeTexto 3"/>
            <p:cNvSpPr txBox="1"/>
            <p:nvPr/>
          </p:nvSpPr>
          <p:spPr>
            <a:xfrm>
              <a:off x="5605549" y="1030778"/>
              <a:ext cx="1321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C00000"/>
                  </a:solidFill>
                </a:rPr>
                <a:t>Setor Mercantil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5345085" y="5295208"/>
              <a:ext cx="1321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C00000"/>
                  </a:solidFill>
                </a:rPr>
                <a:t>Setor Voluntário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737360" y="3117274"/>
              <a:ext cx="1321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C00000"/>
                  </a:solidFill>
                </a:rPr>
                <a:t>Setor Estatal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9193877" y="3117273"/>
              <a:ext cx="1321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C00000"/>
                  </a:solidFill>
                </a:rPr>
                <a:t>Setor Informal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427288" y="3162993"/>
              <a:ext cx="1637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4">
                      <a:lumMod val="50000"/>
                    </a:schemeClr>
                  </a:solidFill>
                </a:rPr>
                <a:t>POLÍTICA </a:t>
              </a:r>
              <a:br>
                <a:rPr lang="pt-BR" b="1" dirty="0">
                  <a:solidFill>
                    <a:schemeClr val="accent4">
                      <a:lumMod val="50000"/>
                    </a:schemeClr>
                  </a:solidFill>
                </a:rPr>
              </a:br>
              <a:r>
                <a:rPr lang="pt-BR" b="1" dirty="0">
                  <a:solidFill>
                    <a:schemeClr val="accent4">
                      <a:lumMod val="50000"/>
                    </a:schemeClr>
                  </a:solidFill>
                </a:rPr>
                <a:t>SOCIAL</a:t>
              </a:r>
            </a:p>
          </p:txBody>
        </p:sp>
        <p:cxnSp>
          <p:nvCxnSpPr>
            <p:cNvPr id="10" name="Conector de Seta Reta 9"/>
            <p:cNvCxnSpPr>
              <a:endCxn id="8" idx="1"/>
            </p:cNvCxnSpPr>
            <p:nvPr/>
          </p:nvCxnSpPr>
          <p:spPr>
            <a:xfrm>
              <a:off x="3121890" y="3486158"/>
              <a:ext cx="2305398" cy="1"/>
            </a:xfrm>
            <a:prstGeom prst="straightConnector1">
              <a:avLst/>
            </a:prstGeom>
            <a:ln w="60325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/>
            <p:nvPr/>
          </p:nvCxnSpPr>
          <p:spPr>
            <a:xfrm>
              <a:off x="6856615" y="3486157"/>
              <a:ext cx="2305398" cy="1"/>
            </a:xfrm>
            <a:prstGeom prst="straightConnector1">
              <a:avLst/>
            </a:prstGeom>
            <a:ln w="60325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/>
            <p:cNvCxnSpPr/>
            <p:nvPr/>
          </p:nvCxnSpPr>
          <p:spPr>
            <a:xfrm flipV="1">
              <a:off x="6927273" y="3892452"/>
              <a:ext cx="2475346" cy="1725921"/>
            </a:xfrm>
            <a:prstGeom prst="straightConnector1">
              <a:avLst/>
            </a:prstGeom>
            <a:ln w="60325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 flipV="1">
              <a:off x="2711797" y="1275489"/>
              <a:ext cx="2475346" cy="1725921"/>
            </a:xfrm>
            <a:prstGeom prst="straightConnector1">
              <a:avLst/>
            </a:prstGeom>
            <a:ln w="60325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 flipH="1" flipV="1">
              <a:off x="7453745" y="1449155"/>
              <a:ext cx="2204258" cy="1506829"/>
            </a:xfrm>
            <a:prstGeom prst="straightConnector1">
              <a:avLst/>
            </a:prstGeom>
            <a:ln w="60325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/>
            <p:nvPr/>
          </p:nvCxnSpPr>
          <p:spPr>
            <a:xfrm flipH="1" flipV="1">
              <a:off x="2881745" y="4132489"/>
              <a:ext cx="2204258" cy="1506829"/>
            </a:xfrm>
            <a:prstGeom prst="straightConnector1">
              <a:avLst/>
            </a:prstGeom>
            <a:ln w="60325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/>
            <p:cNvCxnSpPr/>
            <p:nvPr/>
          </p:nvCxnSpPr>
          <p:spPr>
            <a:xfrm flipV="1">
              <a:off x="6308667" y="1645220"/>
              <a:ext cx="0" cy="1472053"/>
            </a:xfrm>
            <a:prstGeom prst="straightConnector1">
              <a:avLst/>
            </a:prstGeom>
            <a:ln w="60325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 flipV="1">
              <a:off x="6197830" y="3809324"/>
              <a:ext cx="0" cy="1472053"/>
            </a:xfrm>
            <a:prstGeom prst="straightConnector1">
              <a:avLst/>
            </a:prstGeom>
            <a:ln w="60325" cmpd="sng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/>
            <p:cNvSpPr txBox="1"/>
            <p:nvPr/>
          </p:nvSpPr>
          <p:spPr>
            <a:xfrm>
              <a:off x="3583709" y="2955984"/>
              <a:ext cx="1502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>
                  <a:latin typeface="Calibri" panose="020F0502020204030204" pitchFamily="34" charset="0"/>
                  <a:cs typeface="Calibri" panose="020F0502020204030204" pitchFamily="34" charset="0"/>
                </a:rPr>
                <a:t>Estatalizar</a:t>
              </a:r>
              <a:endParaRPr lang="pt-B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3661874" y="3601575"/>
              <a:ext cx="1502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Destatalizar</a:t>
              </a:r>
              <a:endParaRPr lang="pt-B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375580" y="2972972"/>
              <a:ext cx="1502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Familarizar</a:t>
              </a:r>
              <a:endParaRPr lang="pt-B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7453745" y="3618563"/>
              <a:ext cx="162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Desfamilarizar</a:t>
              </a:r>
              <a:endParaRPr lang="pt-B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5417702" y="4073247"/>
              <a:ext cx="1502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Comunitarizar</a:t>
              </a:r>
              <a:endParaRPr lang="pt-B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5233324" y="4580551"/>
              <a:ext cx="1877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Descomunitarizar</a:t>
              </a:r>
              <a:endParaRPr lang="pt-B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5682206" y="1894865"/>
              <a:ext cx="1502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Calibri" panose="020F0502020204030204" pitchFamily="34" charset="0"/>
                  <a:cs typeface="Calibri" panose="020F0502020204030204" pitchFamily="34" charset="0"/>
                </a:rPr>
                <a:t>mercantilizar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5497828" y="2402169"/>
              <a:ext cx="1877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desmercatilizar</a:t>
              </a:r>
              <a:endParaRPr lang="pt-B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CaixaDeTexto 37"/>
          <p:cNvSpPr txBox="1"/>
          <p:nvPr/>
        </p:nvSpPr>
        <p:spPr>
          <a:xfrm>
            <a:off x="3699164" y="315884"/>
            <a:ext cx="8420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rgbClr val="C00000"/>
                </a:solidFill>
              </a:rPr>
              <a:t>Divisão do bem-estar e procedimentos da política social </a:t>
            </a:r>
            <a:r>
              <a:rPr lang="pt-BR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(</a:t>
            </a:r>
            <a:r>
              <a:rPr lang="pt-BR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MARIGOT, F. X. R.; GIMENO, J. A; FERRER, J. A N., 2000, p.21)</a:t>
            </a:r>
          </a:p>
          <a:p>
            <a:pPr algn="r"/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73731" y="1712049"/>
            <a:ext cx="8196349" cy="42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cigarra passou o verão cantando, enquanto a formiga juntava seus grãos.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Quando chegou o inverno, a cigarra veio à casa da formiga para pedir que lhe desse o que comer.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formiga então perguntou a ela:</a:t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— E o que é que você fez durante todo o verão?</a:t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— Durante o verão eu cantei — disse a cigarra.</a:t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a formiga respondeu:— Muito bem, pois agora dance!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MORAL DA HISTÓRIA: Trabalhemos para nos livrarmos do suplício da cigarra, e não aturarmos a zombaria das formigas.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pt-BR" altLang="pt-BR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kumimoji="0" lang="pt-BR" altLang="pt-BR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Versão resumida de A Cigarra</a:t>
            </a:r>
            <a:r>
              <a:rPr kumimoji="0" lang="pt-BR" altLang="pt-BR" sz="1600" b="0" i="0" u="none" strike="noStrike" cap="none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a Formiga (ESOPO), de </a:t>
            </a:r>
            <a:r>
              <a:rPr lang="pt-BR" alt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Ruth Rocha, em 2010.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575"/>
            <a:ext cx="3535437" cy="57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7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26" name="Picture 495625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95628" name="Rounded Rectangle 14">
            <a:extLst>
              <a:ext uri="{FF2B5EF4-FFF2-40B4-BE49-F238E27FC236}">
                <a16:creationId xmlns:a16="http://schemas.microsoft.com/office/drawing/2014/main" id="{637BD688-14A6-4B96-B8A2-3CD81C054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495630" name="Rectangle 495629">
            <a:extLst>
              <a:ext uri="{FF2B5EF4-FFF2-40B4-BE49-F238E27FC236}">
                <a16:creationId xmlns:a16="http://schemas.microsoft.com/office/drawing/2014/main" id="{B7B2544F-CA5E-40F6-9525-716A90C8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95632" name="Picture 495631">
            <a:extLst>
              <a:ext uri="{FF2B5EF4-FFF2-40B4-BE49-F238E27FC236}">
                <a16:creationId xmlns:a16="http://schemas.microsoft.com/office/drawing/2014/main" id="{7A771FBF-1693-4446-977C-DBF8387D1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92"/>
          <a:stretch/>
        </p:blipFill>
        <p:spPr>
          <a:xfrm rot="10800000" flipH="1" flipV="1">
            <a:off x="0" y="4102768"/>
            <a:ext cx="4642202" cy="275523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76830" y="-155713"/>
            <a:ext cx="3548269" cy="46978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s-ES_tradnl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 </a:t>
            </a:r>
            <a:r>
              <a:rPr lang="en-US" altLang="es-ES_tradnl" sz="2600" b="1" cap="all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início</a:t>
            </a:r>
            <a:r>
              <a:rPr lang="en-US" altLang="es-ES_tradnl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do </a:t>
            </a:r>
            <a:r>
              <a:rPr lang="en-US" altLang="es-ES_tradnl" sz="2600" b="1" cap="all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modelo</a:t>
            </a:r>
            <a:r>
              <a:rPr lang="en-US" altLang="es-ES_tradnl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altLang="es-ES_tradnl" sz="2600" b="1" cap="all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brasileiro</a:t>
            </a:r>
            <a:r>
              <a:rPr lang="en-US" altLang="es-ES_tradnl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 </a:t>
            </a:r>
            <a:r>
              <a:rPr lang="en-US" altLang="es-ES_tradnl" sz="2600" b="1" cap="all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proteção</a:t>
            </a:r>
            <a:r>
              <a:rPr lang="en-US" altLang="es-ES_tradnl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social: o </a:t>
            </a:r>
            <a:r>
              <a:rPr lang="en-US" altLang="es-ES_tradnl" sz="2600" b="1" cap="all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clientelismo</a:t>
            </a:r>
            <a:r>
              <a:rPr lang="en-US" altLang="es-ES_tradnl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altLang="es-ES_tradnl" sz="2600" b="1" cap="all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político</a:t>
            </a:r>
            <a:r>
              <a:rPr lang="en-US" altLang="es-ES_tradnl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o </a:t>
            </a:r>
            <a:r>
              <a:rPr lang="en-US" altLang="es-ES_tradnl" sz="2600" b="1" cap="all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assistencialismo</a:t>
            </a:r>
            <a:r>
              <a:rPr lang="en-US" altLang="es-ES_tradnl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 o </a:t>
            </a:r>
            <a:r>
              <a:rPr lang="en-US" altLang="es-ES_tradnl" sz="2600" b="1" cap="all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patrimonialismo</a:t>
            </a:r>
            <a:endParaRPr lang="en-US" altLang="es-ES_tradnl" sz="2600" b="1" cap="all" dirty="0">
              <a:solidFill>
                <a:srgbClr val="C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95621" name="Text Box 5"/>
          <p:cNvSpPr txBox="1">
            <a:spLocks noChangeArrowheads="1"/>
          </p:cNvSpPr>
          <p:nvPr/>
        </p:nvSpPr>
        <p:spPr bwMode="auto">
          <a:xfrm>
            <a:off x="4711149" y="1692966"/>
            <a:ext cx="7384774" cy="46978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Instala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-se o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corporativismo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presidente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ministro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dirigentes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sindicais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pelegos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Em 1942,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foi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criada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Legião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Brasileira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Assistência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(LBA),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coordenada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pelas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primeiras-damas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– emerge o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assistencialismo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Entre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anos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30 e 60, o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contexto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político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era do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populismo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onde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governo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fazia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apelo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uma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ideologia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difusa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adesão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das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massas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seja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nacionalismo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(Vargas),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seja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desenvolvimentismo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Kubitscheck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seja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moralismo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Quadros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seja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reformismo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(Goulart).  (FALEIROS, 2000)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Durante a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ditadura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complexo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assistencial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-industrial-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tecnocrático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militar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surgimento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do INPS, MPAS, FUNABEM, INAMPS, IAPAS etc.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cultura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poder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público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patrimonialista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 (”Estado-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salvador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”, “Estado-</a:t>
            </a:r>
            <a:r>
              <a:rPr lang="en-US" altLang="es-ES_trad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educador</a:t>
            </a:r>
            <a:r>
              <a:rPr lang="en-US" altLang="es-ES_tradnl" sz="2600" dirty="0">
                <a:latin typeface="Calibri" panose="020F0502020204030204" pitchFamily="34" charset="0"/>
                <a:cs typeface="Calibri" panose="020F0502020204030204" pitchFamily="34" charset="0"/>
              </a:rPr>
              <a:t>”).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altLang="es-ES_tradnl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4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A3F16E-CC60-4737-8CBB-9568A351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938106" y="-113258"/>
            <a:ext cx="8101493" cy="1432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3000" b="1" cap="all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Proteção</a:t>
            </a:r>
            <a:r>
              <a:rPr lang="en-US" sz="3000" b="1" cap="all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Social no </a:t>
            </a:r>
            <a:r>
              <a:rPr lang="en-US" sz="3000" b="1" cap="all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  <a:endParaRPr lang="en-US" sz="3000" b="1" cap="all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6AAA93-EC5F-4241-A5A3-7E599ABC0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4032" y="2187574"/>
            <a:ext cx="6857999" cy="248285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406393" y="1118152"/>
            <a:ext cx="8785607" cy="3589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Proteção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social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tardia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– 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cidadania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às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avessas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Desmercadorização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e 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desmercantilização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da PS.</a:t>
            </a: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direito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Seguridade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Social no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previdência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saúde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assistência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social (CF 1988, PNAS, SUAS)</a:t>
            </a: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inovação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Assistência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Social: </a:t>
            </a:r>
          </a:p>
          <a:p>
            <a:pPr marL="1627196" lvl="2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política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pública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responsabilidade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estatal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1627196" lvl="2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desnaturalização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subsidiaridade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família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 da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sociedade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antecedendo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do Estado =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ampliação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dos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direitos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humanos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sociais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modelo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proteção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social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brasileiro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(re)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construção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conjugando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serviços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benefícios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799" indent="-228600" defTabSz="914400">
              <a:lnSpc>
                <a:spcPct val="90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52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CB781B9-1130-A303-5846-4A68057A1E1F}"/>
              </a:ext>
            </a:extLst>
          </p:cNvPr>
          <p:cNvSpPr txBox="1"/>
          <p:nvPr/>
        </p:nvSpPr>
        <p:spPr>
          <a:xfrm>
            <a:off x="6014720" y="138374"/>
            <a:ext cx="6016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A visão sobre a pobreza como base de sustentação de modelos de proteção social</a:t>
            </a:r>
            <a:endParaRPr lang="pt-BR" sz="2400" dirty="0">
              <a:solidFill>
                <a:srgbClr val="C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49C854E-3369-2AC6-36B2-1FFF9B86C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93" t="22764" r="19055" b="5691"/>
          <a:stretch/>
        </p:blipFill>
        <p:spPr>
          <a:xfrm>
            <a:off x="2062975" y="998806"/>
            <a:ext cx="9121698" cy="58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11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86324" y="362901"/>
            <a:ext cx="6152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C3131"/>
                </a:solidFill>
              </a:rPr>
              <a:t>Meritocracia e direito à existência</a:t>
            </a:r>
          </a:p>
          <a:p>
            <a:r>
              <a:rPr lang="pt-BR" sz="1400" b="1" dirty="0">
                <a:solidFill>
                  <a:srgbClr val="CC3131"/>
                </a:solidFill>
              </a:rPr>
              <a:t>(</a:t>
            </a:r>
            <a:r>
              <a:rPr lang="pt-BR" sz="1400" b="1" dirty="0" err="1">
                <a:solidFill>
                  <a:srgbClr val="CC3131"/>
                </a:solidFill>
              </a:rPr>
              <a:t>Sandel</a:t>
            </a:r>
            <a:r>
              <a:rPr lang="pt-BR" sz="1400" b="1" dirty="0">
                <a:solidFill>
                  <a:srgbClr val="CC3131"/>
                </a:solidFill>
              </a:rPr>
              <a:t>, 2019; </a:t>
            </a:r>
            <a:r>
              <a:rPr lang="pt-BR" sz="1400" b="1" dirty="0" err="1">
                <a:solidFill>
                  <a:srgbClr val="CC3131"/>
                </a:solidFill>
              </a:rPr>
              <a:t>Carmelu</a:t>
            </a:r>
            <a:r>
              <a:rPr lang="pt-BR" sz="1400" b="1" dirty="0">
                <a:solidFill>
                  <a:srgbClr val="CC3131"/>
                </a:solidFill>
              </a:rPr>
              <a:t>, 2024)</a:t>
            </a:r>
            <a:endParaRPr lang="es-ES_tradnl" sz="1400" b="1" dirty="0">
              <a:solidFill>
                <a:srgbClr val="CC313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1647768"/>
            <a:ext cx="12192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O princípio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meritocrático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 é muito simples: a cada um de acordo com seu esforço e talento.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Trata-se de um instrumento ideológico muito útil para legitimar o </a:t>
            </a:r>
            <a:r>
              <a:rPr lang="pt-BR" sz="2600" i="1" dirty="0">
                <a:latin typeface="Calibri" panose="020F0502020204030204" pitchFamily="34" charset="0"/>
                <a:cs typeface="Calibri" panose="020F0502020204030204" pitchFamily="34" charset="0"/>
              </a:rPr>
              <a:t>status quo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Ideal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meritocrático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 e a retórica da 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ascenção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 – o ideal da meritocracia negligencia a questão moral: vencedores arrogantes e perdedores humilhados e  ressentidos. (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Sandel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Política da humilhação e a teologia da prosperidade – “você consegue se você tentar” (</a:t>
            </a:r>
            <a:r>
              <a:rPr lang="pt-B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Sandel</a:t>
            </a: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00000"/>
              </a:buClr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22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64DED-FA8F-AA7F-6AC0-947D1B4B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9E6B00B-12B4-D417-C395-F1F9C9660A61}"/>
              </a:ext>
            </a:extLst>
          </p:cNvPr>
          <p:cNvSpPr txBox="1"/>
          <p:nvPr/>
        </p:nvSpPr>
        <p:spPr>
          <a:xfrm>
            <a:off x="5486324" y="362901"/>
            <a:ext cx="6152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C3131"/>
                </a:solidFill>
              </a:rPr>
              <a:t>Meritocracia e direito à existência</a:t>
            </a:r>
          </a:p>
          <a:p>
            <a:r>
              <a:rPr lang="pt-BR" sz="1400" b="1" dirty="0">
                <a:solidFill>
                  <a:srgbClr val="CC3131"/>
                </a:solidFill>
              </a:rPr>
              <a:t>(</a:t>
            </a:r>
            <a:r>
              <a:rPr lang="pt-BR" sz="1400" b="1" dirty="0" err="1">
                <a:solidFill>
                  <a:srgbClr val="CC3131"/>
                </a:solidFill>
              </a:rPr>
              <a:t>Sandel</a:t>
            </a:r>
            <a:r>
              <a:rPr lang="pt-BR" sz="1400" b="1" dirty="0">
                <a:solidFill>
                  <a:srgbClr val="CC3131"/>
                </a:solidFill>
              </a:rPr>
              <a:t>, 2019; </a:t>
            </a:r>
            <a:r>
              <a:rPr lang="pt-BR" sz="1400" b="1" dirty="0" err="1">
                <a:solidFill>
                  <a:srgbClr val="CC3131"/>
                </a:solidFill>
              </a:rPr>
              <a:t>Carmelu</a:t>
            </a:r>
            <a:r>
              <a:rPr lang="pt-BR" sz="1400" b="1" dirty="0">
                <a:solidFill>
                  <a:srgbClr val="CC3131"/>
                </a:solidFill>
              </a:rPr>
              <a:t>, 2024)</a:t>
            </a:r>
            <a:endParaRPr lang="es-ES_tradnl" sz="1400" b="1" dirty="0">
              <a:solidFill>
                <a:srgbClr val="CC313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CA7CD1-2E61-BF0D-7A18-4253F274E10E}"/>
              </a:ext>
            </a:extLst>
          </p:cNvPr>
          <p:cNvSpPr txBox="1"/>
          <p:nvPr/>
        </p:nvSpPr>
        <p:spPr>
          <a:xfrm>
            <a:off x="0" y="1647768"/>
            <a:ext cx="1219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Além de invisibilizar a espoliação e a dominação, corrói nossa capacidade de existir fora do mercado e de construir relações de livre interdependência e cooperação.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Em uma sociedade profundamente desigual, a meritocracia nada mais é do que um instrumento ideológico para reproduzir e legitimar essa mesma desigualdade e dominação.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Renda Básica como pilar para garantir o direito à existência, saindo do círculo vicioso e construir um mundo mais justo, no qual as pessoas possam estabelecer acordos de cooperação e benefício mútuo em condições de liberdade e igualdade.</a:t>
            </a:r>
          </a:p>
          <a:p>
            <a:pPr>
              <a:buClr>
                <a:srgbClr val="C00000"/>
              </a:buClr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05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86324" y="362901"/>
            <a:ext cx="4919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C3131"/>
                </a:solidFill>
              </a:rPr>
              <a:t>Problemas da Meritocracia</a:t>
            </a:r>
            <a:endParaRPr lang="es-ES_tradnl" sz="2800" b="1" dirty="0">
              <a:solidFill>
                <a:srgbClr val="CC313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2080" y="1693785"/>
            <a:ext cx="119583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1. O discurso </a:t>
            </a:r>
            <a:r>
              <a:rPr lang="pt-B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meritocrático</a:t>
            </a:r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não questiona a distribuição inicial.</a:t>
            </a:r>
          </a:p>
          <a:p>
            <a:pPr algn="just"/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A desigualdade nos recursos iniciais é o principal fator determinante para a estabilidade e os resultados desses projetos. A acumulação de capital é produto da espoliação, não do mérito.</a:t>
            </a:r>
          </a:p>
          <a:p>
            <a:pPr algn="just"/>
            <a:endParaRPr lang="pt-B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2. Delega a cada indivíduo a responsabilidade absoluta pelas suas condições de vida.</a:t>
            </a:r>
          </a:p>
          <a:p>
            <a:pPr algn="just"/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Liberdade x oportunidades – não se leva em conta a estrutura de dominação e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subjulgação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pt-B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3. Impõe uma lógica de competição que acaba reduzindo nossas vidas a meros insumos para a produção.</a:t>
            </a:r>
          </a:p>
          <a:p>
            <a:pPr algn="just"/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O acesso aos meios de subsistência e ao reconhecimento social é condicionado pela capacidade do indivíduo de produzir mais e melhor do que os demais, então a própria possibilidade de viver é</a:t>
            </a:r>
          </a:p>
          <a:p>
            <a:pPr algn="just"/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condicionada pelas exigências do mercado. O que fazer, o que estudar, quais habilidades desenvolver, onde morar, com quem etc. Todas essas perguntas não são mais respondidas em termos de projetos de vida pessoal, mas sim em como e onde produzir mais.</a:t>
            </a:r>
          </a:p>
        </p:txBody>
      </p:sp>
    </p:spTree>
    <p:extLst>
      <p:ext uri="{BB962C8B-B14F-4D97-AF65-F5344CB8AC3E}">
        <p14:creationId xmlns:p14="http://schemas.microsoft.com/office/powerpoint/2010/main" val="3857065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48EE866-35E0-D551-8E03-681B44E5B65E}"/>
              </a:ext>
            </a:extLst>
          </p:cNvPr>
          <p:cNvSpPr txBox="1"/>
          <p:nvPr/>
        </p:nvSpPr>
        <p:spPr>
          <a:xfrm>
            <a:off x="4542182" y="0"/>
            <a:ext cx="74270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2800" b="1" i="0" u="none" strike="noStrike" baseline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2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Neoliberalismo, a privatização na provisão dos serviços, o paradigma da ativação.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5644F4-08E9-098E-2DC1-0C0CFF11C1F8}"/>
              </a:ext>
            </a:extLst>
          </p:cNvPr>
          <p:cNvSpPr txBox="1"/>
          <p:nvPr/>
        </p:nvSpPr>
        <p:spPr>
          <a:xfrm>
            <a:off x="0" y="1501550"/>
            <a:ext cx="11969196" cy="5055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5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SENSO COMUM: benefícios e programas sociais são acusados de gerar impactos negativos sobre o mercado de trabalho, favorece passividade dos beneficiários.</a:t>
            </a:r>
          </a:p>
          <a:p>
            <a:pPr algn="just"/>
            <a:endParaRPr lang="pt-BR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Ideia de Ativação, em duas visões:</a:t>
            </a:r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Negativa e punitiva: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caráter condicional dos benefícios, apelo à responsabilidade de cada individuo pelo seu próprio bem estar e proteção (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workfare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 algn="just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Menos punitiva e na perspectiva da inserção: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tentativa de dar um conteúdo concreto ao </a:t>
            </a:r>
            <a:r>
              <a:rPr lang="pt-BR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direito ao trabalho para todos. </a:t>
            </a:r>
          </a:p>
          <a:p>
            <a:pPr algn="just"/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 incentivo ao trabalho para os beneficiários da assistência social, ou a “assistência para o trabalho”. Diferentes ideias e modelos.</a:t>
            </a:r>
          </a:p>
          <a:p>
            <a:pPr algn="ctr"/>
            <a:r>
              <a:rPr lang="pt-BR" sz="24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PORTAS DE SAÍDA?</a:t>
            </a:r>
            <a:endParaRPr lang="pt-BR" sz="2400" b="0" i="0" u="none" strike="noStrike" baseline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23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E1567-9EE2-04D7-061A-89FCCE439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F9E9E74-2F1E-3A14-0223-0557436893B5}"/>
              </a:ext>
            </a:extLst>
          </p:cNvPr>
          <p:cNvSpPr txBox="1"/>
          <p:nvPr/>
        </p:nvSpPr>
        <p:spPr>
          <a:xfrm>
            <a:off x="4542182" y="0"/>
            <a:ext cx="74270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2800" b="1" i="0" u="none" strike="noStrike" baseline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2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Neoliberalismo, a privatização na provisão dos serviços, o paradigma da ativação.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3FFF04-A763-CF0B-E77E-A5F3F65C51E4}"/>
              </a:ext>
            </a:extLst>
          </p:cNvPr>
          <p:cNvSpPr txBox="1"/>
          <p:nvPr/>
        </p:nvSpPr>
        <p:spPr>
          <a:xfrm>
            <a:off x="0" y="1501550"/>
            <a:ext cx="11969196" cy="5055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5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SENSO COMUM: benefícios e programas sociais são acusados de gerar impactos negativos sobre o mercado de trabalho, favorece passividade dos beneficiários.</a:t>
            </a:r>
          </a:p>
          <a:p>
            <a:pPr algn="just"/>
            <a:endParaRPr lang="pt-BR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Ideia de Ativação, em duas visões:</a:t>
            </a:r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Negativa e punitiva: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caráter condicional dos benefícios, apelo à responsabilidade de cada individuo pelo seu próprio bem estar e proteção (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workfare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 algn="just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Menos punitiva e na perspectiva da inserção: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tentativa de dar um conteúdo concreto ao </a:t>
            </a:r>
            <a:r>
              <a:rPr lang="pt-BR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direito ao trabalho para todos. </a:t>
            </a:r>
          </a:p>
          <a:p>
            <a:pPr algn="just"/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 incentivo ao trabalho para os beneficiários da assistência social, ou a “assistência para o trabalho”. Diferentes ideias e modelos.</a:t>
            </a:r>
          </a:p>
          <a:p>
            <a:pPr algn="ctr"/>
            <a:r>
              <a:rPr lang="pt-BR" sz="24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PORTAS DE SAÍDA?</a:t>
            </a:r>
            <a:endParaRPr lang="pt-BR" sz="2400" b="0" i="0" u="none" strike="noStrike" baseline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68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010448E-B702-6AC8-968D-9939CE4AD21F}"/>
              </a:ext>
            </a:extLst>
          </p:cNvPr>
          <p:cNvSpPr txBox="1"/>
          <p:nvPr/>
        </p:nvSpPr>
        <p:spPr>
          <a:xfrm>
            <a:off x="218661" y="799957"/>
            <a:ext cx="11750535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Reforma trabalhista de 2017, no Brasil: </a:t>
            </a:r>
            <a:r>
              <a:rPr lang="pt-BR" sz="2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precarizaçãodo</a:t>
            </a:r>
            <a:r>
              <a:rPr lang="pt-BR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trabalho, contrato intermitente, desproteção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0000"/>
                </a:solidFill>
                <a:latin typeface="Calibri" panose="020F0502020204030204" pitchFamily="34" charset="0"/>
              </a:rPr>
              <a:t>MEI = empreendedorismo?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 processo de reestruturação produtiva e precarização do trabalho no século XXI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Avançamos na criação de políticas de transferência de renda, mas muito pouco na política de trabalho e renda.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Políticas de trabalho para pobres?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CF4BC86-E9B3-586C-DE5B-A3BBC9F57DB5}"/>
              </a:ext>
            </a:extLst>
          </p:cNvPr>
          <p:cNvSpPr txBox="1"/>
          <p:nvPr/>
        </p:nvSpPr>
        <p:spPr>
          <a:xfrm>
            <a:off x="0" y="0"/>
            <a:ext cx="11969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Ativação em qual contexto?</a:t>
            </a:r>
          </a:p>
        </p:txBody>
      </p:sp>
    </p:spTree>
    <p:extLst>
      <p:ext uri="{BB962C8B-B14F-4D97-AF65-F5344CB8AC3E}">
        <p14:creationId xmlns:p14="http://schemas.microsoft.com/office/powerpoint/2010/main" val="3683883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6341106-E6C9-2809-264E-68F9526A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851121" cy="2166256"/>
          </a:xfrm>
          <a:prstGeom prst="rect">
            <a:avLst/>
          </a:prstGeom>
        </p:spPr>
      </p:pic>
      <p:pic>
        <p:nvPicPr>
          <p:cNvPr id="2058" name="Picture 10" descr="Entregas de Bike no iFood: Uma Solução Sustentável e Eficiente">
            <a:extLst>
              <a:ext uri="{FF2B5EF4-FFF2-40B4-BE49-F238E27FC236}">
                <a16:creationId xmlns:a16="http://schemas.microsoft.com/office/drawing/2014/main" id="{566357A5-505F-1F41-BE2C-72D16254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85" y="2518682"/>
            <a:ext cx="4669972" cy="274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AFBF8D-9D8D-AD14-2BE4-4D2EC7B940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460" r="29554" b="13174"/>
          <a:stretch/>
        </p:blipFill>
        <p:spPr>
          <a:xfrm>
            <a:off x="3851120" y="0"/>
            <a:ext cx="8340879" cy="23948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5BAC166-EC88-4FC8-99AC-ECAAFBE58F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602" r="52232" b="6826"/>
          <a:stretch/>
        </p:blipFill>
        <p:spPr>
          <a:xfrm>
            <a:off x="108859" y="2963600"/>
            <a:ext cx="4920342" cy="3393656"/>
          </a:xfrm>
          <a:prstGeom prst="rect">
            <a:avLst/>
          </a:prstGeom>
        </p:spPr>
      </p:pic>
      <p:pic>
        <p:nvPicPr>
          <p:cNvPr id="2060" name="Picture 12" descr="Pejotização: empresas contratam MEIs para retirar direitos - Vermelho">
            <a:extLst>
              <a:ext uri="{FF2B5EF4-FFF2-40B4-BE49-F238E27FC236}">
                <a16:creationId xmlns:a16="http://schemas.microsoft.com/office/drawing/2014/main" id="{82F8C073-50A4-5997-D4CB-92D4D4207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03" y="4114799"/>
            <a:ext cx="4522730" cy="26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9009" y="2169313"/>
            <a:ext cx="11014365" cy="14773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“Estude, enquanto eles dormem. Trabalhe, enquanto eles se divertem. Lute, enquanto eles descansam. Depois viva, o que eles sempre sonharam...” (Releitura de </a:t>
            </a:r>
            <a:r>
              <a:rPr lang="pt-B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Muhhamad</a:t>
            </a:r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-Ali)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776451" y="4851507"/>
            <a:ext cx="9218814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O bom homem não é aquele que vive “sob o Deus dará” e sim aquele que segue a máxima do “quem poupa tem”!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739236" y="425838"/>
            <a:ext cx="7367291" cy="10772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es-ES_tradnl" sz="3200" b="1" dirty="0">
                <a:solidFill>
                  <a:srgbClr val="CC3131"/>
                </a:solidFill>
                <a:latin typeface="+mj-lt"/>
              </a:rPr>
              <a:t>Complete as sentenças no sistema capitalista atual</a:t>
            </a:r>
          </a:p>
        </p:txBody>
      </p:sp>
    </p:spTree>
    <p:extLst>
      <p:ext uri="{BB962C8B-B14F-4D97-AF65-F5344CB8AC3E}">
        <p14:creationId xmlns:p14="http://schemas.microsoft.com/office/powerpoint/2010/main" val="3966089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A7FAFAE-04FC-5E27-653F-776E37C53E2C}"/>
              </a:ext>
            </a:extLst>
          </p:cNvPr>
          <p:cNvSpPr txBox="1"/>
          <p:nvPr/>
        </p:nvSpPr>
        <p:spPr>
          <a:xfrm>
            <a:off x="0" y="1745471"/>
            <a:ext cx="12192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Ativação: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eliminar condutas de dependência e acomodação dos assistidos e beneficiários das transferências monetárias da política de assistência social.</a:t>
            </a:r>
          </a:p>
          <a:p>
            <a:pPr marL="342900" indent="-342900">
              <a:buClr>
                <a:srgbClr val="CC3131"/>
              </a:buClr>
              <a:buFont typeface="Wingdings" panose="05000000000000000000" pitchFamily="2" charset="2"/>
              <a:buChar char="ü"/>
            </a:pPr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Pressionar os assistidos para que aceitem as normas do subemprego?</a:t>
            </a:r>
          </a:p>
          <a:p>
            <a:pPr marL="342900" indent="-342900">
              <a:buClr>
                <a:srgbClr val="CC3131"/>
              </a:buClr>
              <a:buFont typeface="Wingdings" panose="05000000000000000000" pitchFamily="2" charset="2"/>
              <a:buChar char="ü"/>
            </a:pPr>
            <a:endParaRPr lang="pt-BR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Empreendedorismo: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visa transformar o trabalhador em autônomo e dono do próprio negócio, sem que as condições e os apoios necessários lhe sejam oferecidos.</a:t>
            </a:r>
          </a:p>
          <a:p>
            <a:pPr marL="285750" indent="-285750">
              <a:buClr>
                <a:srgbClr val="CC3131"/>
              </a:buClr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Aumentar a 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empregabilidade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dos trabalhadores no mercado formal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Clr>
                <a:srgbClr val="CC3131"/>
              </a:buClr>
              <a:buFont typeface="Wingdings" panose="05000000000000000000" pitchFamily="2" charset="2"/>
              <a:buChar char="ü"/>
            </a:pPr>
            <a:endParaRPr lang="pt-BR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just">
              <a:buClr>
                <a:srgbClr val="CC3131"/>
              </a:buClr>
              <a:buFont typeface="Wingdings" panose="05000000000000000000" pitchFamily="2" charset="2"/>
              <a:buChar char="ü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“A velha premissa de que é preciso ensinar a pescar e não dar o peixe esquece de alertar os entusiasmados professores e alunos da pesca que o rio está irremediavelmente contaminado e que lá só se pode pegar, com sorte, as sobras que a opulência descartou”.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(Alonso, 2018, p. 175)</a:t>
            </a:r>
            <a:endParaRPr lang="pt-BR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sz="2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9093AAA-3E7B-DD8D-DA08-EF20332315D2}"/>
              </a:ext>
            </a:extLst>
          </p:cNvPr>
          <p:cNvSpPr txBox="1"/>
          <p:nvPr/>
        </p:nvSpPr>
        <p:spPr>
          <a:xfrm>
            <a:off x="5019260" y="337930"/>
            <a:ext cx="70095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Ativação, empreendedorismo e empregabilidade</a:t>
            </a:r>
          </a:p>
        </p:txBody>
      </p:sp>
    </p:spTree>
    <p:extLst>
      <p:ext uri="{BB962C8B-B14F-4D97-AF65-F5344CB8AC3E}">
        <p14:creationId xmlns:p14="http://schemas.microsoft.com/office/powerpoint/2010/main" val="4117243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DD5BC2-A8E7-4CAD-955A-3807355E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770B5F4-AED0-4A3A-859D-B6239ED3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8DA60AB-17DA-71B1-C0A0-1E6B481A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02" y="532356"/>
            <a:ext cx="10905195" cy="5682180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580982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56F88-7493-E10F-1D98-4F60637F2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BCD1118-F5D3-A9B4-0557-70CB85370DEB}"/>
              </a:ext>
            </a:extLst>
          </p:cNvPr>
          <p:cNvSpPr txBox="1"/>
          <p:nvPr/>
        </p:nvSpPr>
        <p:spPr>
          <a:xfrm>
            <a:off x="69574" y="1534018"/>
            <a:ext cx="11946835" cy="6285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Cabe identificar se e como as políticas de trabalho conseguem (ou não) enxergar e atender aos beneficiários da assistência social</a:t>
            </a:r>
            <a:r>
              <a:rPr lang="pt-BR" sz="3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  <a:p>
            <a:pPr marL="457200" indent="-45720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Cabe à assistência social prover ações diretas e não atuar como mediadora de outras políticas e direitos, como é o caso do direito ao trabalho? </a:t>
            </a:r>
          </a:p>
          <a:p>
            <a:pPr marL="457200" indent="-45720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Fazer a triagem entre aqueles inaptos ao trabalho e que são legítimos beneficiários e aqueles aptos para o trabalho que devem ser inseridos, mesmo que em contextos de precarização laboral? (Sousa, 2021).</a:t>
            </a:r>
            <a:endParaRPr lang="pt-BR" sz="3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Desigualdades interseccionais</a:t>
            </a:r>
          </a:p>
          <a:p>
            <a:pPr marL="457200" indent="-45720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pt-BR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pt-BR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47C2E6-7058-A2C3-2AFA-4A6239790373}"/>
              </a:ext>
            </a:extLst>
          </p:cNvPr>
          <p:cNvSpPr txBox="1"/>
          <p:nvPr/>
        </p:nvSpPr>
        <p:spPr>
          <a:xfrm>
            <a:off x="5404402" y="292413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que cabe à assistência social nessa esfera das ações laborais?</a:t>
            </a:r>
            <a:endParaRPr lang="pt-BR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32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ADEC-0233-7155-3422-3566351FD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ABC4179-F84D-4C6C-3582-71111280AB20}"/>
              </a:ext>
            </a:extLst>
          </p:cNvPr>
          <p:cNvSpPr txBox="1"/>
          <p:nvPr/>
        </p:nvSpPr>
        <p:spPr>
          <a:xfrm>
            <a:off x="106017" y="1616025"/>
            <a:ext cx="12085983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Indivíduos e famílias sofrem tensão e uma pressão para a saída, autonomia ou emancipação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política de assistência social, sozinha, não dá conta da inserção produtiva, como também a política de trabalho, de forma isolada, não alcança a população que mais precisa de proteção.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Não é razoável esperar que a inserção socioeconômica seja um objetivo direto da política de assistência social, como também não é adequado afirmar que esse não é um assunto -ou campo de ação -da assistência social.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As pessoas de 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famílias vulnerabilizadas, nula ou precariamente inseridas no mundo do trabalho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sofrem as consequências da fragmentação governamental, participando de 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iniciativas </a:t>
            </a:r>
            <a:r>
              <a:rPr lang="pt-BR" sz="24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sociolaborais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pouco consistentes e efetivas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do ponto de vista da assistência social, ao mesmo tempo em que estão 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invisibilizadas para as políticas de trabalho e renda</a:t>
            </a: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l"/>
            <a:endParaRPr lang="pt-BR" sz="1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CD8BC2-22A8-D36C-7CF8-ACDADA5DCDFA}"/>
              </a:ext>
            </a:extLst>
          </p:cNvPr>
          <p:cNvSpPr txBox="1"/>
          <p:nvPr/>
        </p:nvSpPr>
        <p:spPr>
          <a:xfrm>
            <a:off x="5404402" y="292413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que cabe à assistência social nessa esfera das ações laborais?</a:t>
            </a:r>
            <a:endParaRPr lang="pt-BR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53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12AC-A7ED-CF0C-E765-0550DEFB6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9F51910-FECB-E0F7-9EFC-9E39D74AF2A2}"/>
              </a:ext>
            </a:extLst>
          </p:cNvPr>
          <p:cNvSpPr txBox="1"/>
          <p:nvPr/>
        </p:nvSpPr>
        <p:spPr>
          <a:xfrm>
            <a:off x="106017" y="1616025"/>
            <a:ext cx="12085983" cy="4934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Equil</a:t>
            </a:r>
            <a:r>
              <a:rPr lang="pt-BR" sz="28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íbrio entre Estado Fiscal X Estado Social (mérito x direito) - (</a:t>
            </a:r>
            <a:r>
              <a:rPr lang="pt-BR" sz="28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Bronzo</a:t>
            </a:r>
            <a:r>
              <a:rPr lang="pt-BR" sz="28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Filgueiras, Araújo, Franceschini, 2024)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Avançar em direção a uma renda básica numa perspectiva ética e não apenas fundamentalmente a redução da pobreza (</a:t>
            </a:r>
            <a:r>
              <a:rPr lang="pt-BR" sz="2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Guy </a:t>
            </a:r>
            <a:r>
              <a:rPr lang="pt-BR" sz="28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Standing</a:t>
            </a:r>
            <a:r>
              <a:rPr lang="pt-BR" sz="2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, 2024)</a:t>
            </a:r>
            <a:endParaRPr lang="pt-BR" sz="28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mudança na estrutura de classes do atual capitalismo rentista. Falar em "classe trabalhadora" é uma simplificação excessiva. Há três segmentos: os assalariados, o velho proletariado, que é representado pelos social-democratas, e o </a:t>
            </a:r>
            <a:r>
              <a:rPr lang="pt-BR" sz="2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novo </a:t>
            </a:r>
            <a:r>
              <a:rPr lang="pt-BR" sz="2800" b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precariado</a:t>
            </a:r>
            <a:r>
              <a:rPr lang="pt-BR" sz="2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pt-BR" sz="2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não tem nenhum movimento político que o represente adequadamente (</a:t>
            </a:r>
            <a:r>
              <a:rPr lang="pt-BR" sz="2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Guy </a:t>
            </a:r>
            <a:r>
              <a:rPr lang="pt-BR" sz="28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Standing</a:t>
            </a:r>
            <a:r>
              <a:rPr lang="pt-BR" sz="2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, 2024)</a:t>
            </a:r>
            <a:endParaRPr lang="pt-BR" sz="2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Clr>
                <a:srgbClr val="C00000"/>
              </a:buClr>
            </a:pPr>
            <a:r>
              <a:rPr lang="pt-B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043E71-8824-5A8B-5D02-BEAEF7C72CDD}"/>
              </a:ext>
            </a:extLst>
          </p:cNvPr>
          <p:cNvSpPr txBox="1"/>
          <p:nvPr/>
        </p:nvSpPr>
        <p:spPr>
          <a:xfrm>
            <a:off x="5404402" y="292413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que cabe à assistência social nessa esfera das ações laborais?</a:t>
            </a:r>
            <a:endParaRPr lang="pt-BR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47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10EE7-E780-9CA7-5623-E8EAB76DD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11F6F4C-3019-59B0-F106-3202198A48FD}"/>
              </a:ext>
            </a:extLst>
          </p:cNvPr>
          <p:cNvSpPr txBox="1"/>
          <p:nvPr/>
        </p:nvSpPr>
        <p:spPr>
          <a:xfrm>
            <a:off x="106017" y="1616025"/>
            <a:ext cx="12085983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Capacitar os indivíduos para uma inserção no mundo do trabalho... apesar de importante, é insuficiente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Essa ação não considera as características do mercado de trabalho, a qualidade do trabalho e as formas de exploração, em um contexto de amplas e múltiplas desigualdades raciais, de gênero, deficiência etc.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Arranjos produtivos locais, economia popular solidária, cooperativas e associações...no âmbito do trabalho e renda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desmercantilização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 o dispositivo da renda básica, como direito. Utopia possível?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Investir na Economia Solidária, Cooperativismo etc. Utopia?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FC4287-5C89-7DAD-58A1-B0E7CB1C4398}"/>
              </a:ext>
            </a:extLst>
          </p:cNvPr>
          <p:cNvSpPr txBox="1"/>
          <p:nvPr/>
        </p:nvSpPr>
        <p:spPr>
          <a:xfrm>
            <a:off x="5404402" y="292413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que cabe à assistência social nessa esfera das ações laborais?</a:t>
            </a:r>
            <a:endParaRPr lang="pt-BR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5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9C51B-65A1-D713-CDB4-4F639F66F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5D434F9-789E-C097-42A2-3A78BB4141D6}"/>
              </a:ext>
            </a:extLst>
          </p:cNvPr>
          <p:cNvSpPr txBox="1"/>
          <p:nvPr/>
        </p:nvSpPr>
        <p:spPr>
          <a:xfrm>
            <a:off x="149087" y="2667865"/>
            <a:ext cx="11936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que cabe à assistência social nessa esfera das ações laborais?</a:t>
            </a:r>
            <a:endParaRPr lang="pt-BR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99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30291DA-96EE-5BA8-4A9E-B7A4DDA96581}"/>
              </a:ext>
            </a:extLst>
          </p:cNvPr>
          <p:cNvSpPr txBox="1"/>
          <p:nvPr/>
        </p:nvSpPr>
        <p:spPr>
          <a:xfrm>
            <a:off x="1" y="6018151"/>
            <a:ext cx="12191999" cy="8925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6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Entre o mérito e o direito, como podemos refletir sobre as ações que cabem à assistência social nesse campo? O que define o protagonismo e autonomia?</a:t>
            </a:r>
          </a:p>
        </p:txBody>
      </p:sp>
      <p:pic>
        <p:nvPicPr>
          <p:cNvPr id="1026" name="Picture 2" descr="Bolsa Família completa 20 anos, inclui benefício a nutrizes e chega a 619  mil famílias do Piauí em outubro — Secretaria de Comunicação Social">
            <a:extLst>
              <a:ext uri="{FF2B5EF4-FFF2-40B4-BE49-F238E27FC236}">
                <a16:creationId xmlns:a16="http://schemas.microsoft.com/office/drawing/2014/main" id="{676FC2E8-9408-7821-4ADE-DF8E7D6CD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88" y="2292903"/>
            <a:ext cx="2035122" cy="135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4358B87-6CFD-8C11-9649-19B50856FA66}"/>
              </a:ext>
            </a:extLst>
          </p:cNvPr>
          <p:cNvSpPr txBox="1"/>
          <p:nvPr/>
        </p:nvSpPr>
        <p:spPr>
          <a:xfrm>
            <a:off x="7480769" y="1915634"/>
            <a:ext cx="44524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Trabalham?  </a:t>
            </a:r>
          </a:p>
          <a:p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Em que? </a:t>
            </a:r>
          </a:p>
          <a:p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Em quais condições?</a:t>
            </a:r>
          </a:p>
          <a:p>
            <a:pPr marL="1200150" lvl="2" indent="-285750">
              <a:buFontTx/>
              <a:buChar char="-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Setor informal</a:t>
            </a:r>
          </a:p>
          <a:p>
            <a:pPr marL="1200150" lvl="2" indent="-285750">
              <a:buFontTx/>
              <a:buChar char="-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Baixos salários</a:t>
            </a:r>
          </a:p>
          <a:p>
            <a:pPr marL="1200150" lvl="2" indent="-285750">
              <a:buFontTx/>
              <a:buChar char="-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Baixa remuneração</a:t>
            </a:r>
          </a:p>
          <a:p>
            <a:pPr marL="1200150" lvl="2" indent="-285750">
              <a:buFontTx/>
              <a:buChar char="-"/>
            </a:pP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Condições pouco decentes</a:t>
            </a:r>
          </a:p>
          <a:p>
            <a:pPr marL="285750" indent="-285750">
              <a:buFontTx/>
              <a:buChar char="-"/>
            </a:pPr>
            <a:endParaRPr lang="pt-B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PBF gera passividade?</a:t>
            </a:r>
          </a:p>
          <a:p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Mais filhos?</a:t>
            </a:r>
          </a:p>
          <a:p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Preguiça?</a:t>
            </a:r>
          </a:p>
          <a:p>
            <a:pPr marL="285750" indent="-285750">
              <a:buFontTx/>
              <a:buChar char="-"/>
            </a:pPr>
            <a:endParaRPr lang="pt-B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447146A-1F2E-548C-1C80-D1DD050831EF}"/>
              </a:ext>
            </a:extLst>
          </p:cNvPr>
          <p:cNvSpPr txBox="1"/>
          <p:nvPr/>
        </p:nvSpPr>
        <p:spPr>
          <a:xfrm>
            <a:off x="956158" y="1537598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ESTADO SOCIAL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6EDDE7-B352-24A2-6122-4D4962C9D956}"/>
              </a:ext>
            </a:extLst>
          </p:cNvPr>
          <p:cNvSpPr txBox="1"/>
          <p:nvPr/>
        </p:nvSpPr>
        <p:spPr>
          <a:xfrm>
            <a:off x="8353550" y="1559421"/>
            <a:ext cx="241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ESTADO FISCAL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1C5D017-FD1C-0E09-5388-D4A8E5552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1" y="1990129"/>
            <a:ext cx="2419252" cy="1710994"/>
          </a:xfrm>
          <a:prstGeom prst="rect">
            <a:avLst/>
          </a:prstGeom>
        </p:spPr>
      </p:pic>
      <p:pic>
        <p:nvPicPr>
          <p:cNvPr id="1028" name="Picture 4" descr="Arquivos BPC/Loas - REDE IBERO-AMERICANA DE ASSOCIAÇÕES DE IDOSOS DO ESTADO  DE MINAS GERAIS">
            <a:extLst>
              <a:ext uri="{FF2B5EF4-FFF2-40B4-BE49-F238E27FC236}">
                <a16:creationId xmlns:a16="http://schemas.microsoft.com/office/drawing/2014/main" id="{98506DC9-BFF9-E063-1089-1015DF3F2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0" y="3822472"/>
            <a:ext cx="2291886" cy="11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AS - Centro de Referência de Assistência Social">
            <a:extLst>
              <a:ext uri="{FF2B5EF4-FFF2-40B4-BE49-F238E27FC236}">
                <a16:creationId xmlns:a16="http://schemas.microsoft.com/office/drawing/2014/main" id="{B7B25D9D-29AB-7E56-08F1-F432A778F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8" t="18011" r="28855" b="17306"/>
          <a:stretch/>
        </p:blipFill>
        <p:spPr bwMode="auto">
          <a:xfrm>
            <a:off x="2767846" y="3701123"/>
            <a:ext cx="1109609" cy="11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EAS - Centro de Referência Especializado de Assistência Social">
            <a:extLst>
              <a:ext uri="{FF2B5EF4-FFF2-40B4-BE49-F238E27FC236}">
                <a16:creationId xmlns:a16="http://schemas.microsoft.com/office/drawing/2014/main" id="{5E35530B-8899-C58D-11F5-7B6944F9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62" y="4750859"/>
            <a:ext cx="1805024" cy="126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2FF83B5-D9BA-286B-C33F-21E0D754E966}"/>
              </a:ext>
            </a:extLst>
          </p:cNvPr>
          <p:cNvSpPr txBox="1"/>
          <p:nvPr/>
        </p:nvSpPr>
        <p:spPr>
          <a:xfrm>
            <a:off x="5072503" y="2811867"/>
            <a:ext cx="1488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7946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0" y="1778359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rgbClr val="002060"/>
                </a:solidFill>
              </a:rPr>
              <a:t>O que se espera da política social?</a:t>
            </a:r>
          </a:p>
          <a:p>
            <a:pPr algn="ctr"/>
            <a:endParaRPr lang="pt-BR" sz="3000" b="1" dirty="0">
              <a:solidFill>
                <a:srgbClr val="002060"/>
              </a:solidFill>
            </a:endParaRPr>
          </a:p>
          <a:p>
            <a:pPr algn="ctr"/>
            <a:r>
              <a:rPr lang="pt-BR" sz="3000" b="1" dirty="0">
                <a:solidFill>
                  <a:srgbClr val="002060"/>
                </a:solidFill>
              </a:rPr>
              <a:t>O que é estar socialmente protegido?</a:t>
            </a:r>
          </a:p>
        </p:txBody>
      </p:sp>
      <p:sp>
        <p:nvSpPr>
          <p:cNvPr id="17" name="Seta para baixo 16"/>
          <p:cNvSpPr/>
          <p:nvPr/>
        </p:nvSpPr>
        <p:spPr>
          <a:xfrm>
            <a:off x="5604479" y="3526424"/>
            <a:ext cx="753035" cy="102818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676830" y="4468588"/>
            <a:ext cx="2360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Ter renda para consumir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951404" y="4776365"/>
            <a:ext cx="1074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???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573573" y="4776365"/>
            <a:ext cx="1074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77137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ta para baixo 16"/>
          <p:cNvSpPr/>
          <p:nvPr/>
        </p:nvSpPr>
        <p:spPr>
          <a:xfrm>
            <a:off x="5319918" y="2056367"/>
            <a:ext cx="753035" cy="102818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4554366" y="3088675"/>
            <a:ext cx="2360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Provisão de necessidades</a:t>
            </a:r>
          </a:p>
        </p:txBody>
      </p:sp>
      <p:sp>
        <p:nvSpPr>
          <p:cNvPr id="2" name="Explosão 1 1"/>
          <p:cNvSpPr/>
          <p:nvPr/>
        </p:nvSpPr>
        <p:spPr>
          <a:xfrm>
            <a:off x="981635" y="3596506"/>
            <a:ext cx="3895551" cy="172073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</a:rPr>
              <a:t>Desmercadorizar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1" name="Explosão 1 10"/>
          <p:cNvSpPr/>
          <p:nvPr/>
        </p:nvSpPr>
        <p:spPr>
          <a:xfrm>
            <a:off x="6915219" y="3596505"/>
            <a:ext cx="3895551" cy="172073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</a:rPr>
              <a:t>Desmercantilizar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13281" y="5371026"/>
            <a:ext cx="2263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Oferta de bens, serviços, benefícios e cuidados</a:t>
            </a:r>
          </a:p>
        </p:txBody>
      </p:sp>
      <p:sp>
        <p:nvSpPr>
          <p:cNvPr id="13" name="Seta para baixo 12"/>
          <p:cNvSpPr/>
          <p:nvPr/>
        </p:nvSpPr>
        <p:spPr>
          <a:xfrm>
            <a:off x="5358275" y="4297455"/>
            <a:ext cx="753035" cy="102818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929410" y="810655"/>
            <a:ext cx="5864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O que se espera da política social?</a:t>
            </a:r>
          </a:p>
          <a:p>
            <a:pPr algn="ctr"/>
            <a:endParaRPr lang="pt-BR" sz="2400" b="1" dirty="0">
              <a:solidFill>
                <a:srgbClr val="002060"/>
              </a:solidFill>
            </a:endParaRPr>
          </a:p>
          <a:p>
            <a:pPr algn="ctr"/>
            <a:r>
              <a:rPr lang="pt-BR" sz="2400" b="1" dirty="0">
                <a:solidFill>
                  <a:srgbClr val="002060"/>
                </a:solidFill>
              </a:rPr>
              <a:t>O que é estar socialmente protegido?</a:t>
            </a:r>
          </a:p>
        </p:txBody>
      </p:sp>
    </p:spTree>
    <p:extLst>
      <p:ext uri="{BB962C8B-B14F-4D97-AF65-F5344CB8AC3E}">
        <p14:creationId xmlns:p14="http://schemas.microsoft.com/office/powerpoint/2010/main" val="110179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44866" y="1603657"/>
            <a:ext cx="115019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600"/>
              </a:spcAft>
              <a:buAutoNum type="arabicParenR"/>
            </a:pPr>
            <a:r>
              <a:rPr lang="pt-BR" sz="2200" dirty="0"/>
              <a:t>A distinção de classe diminui com a extensão da cidadania social?  O </a:t>
            </a:r>
            <a:r>
              <a:rPr lang="pt-BR" sz="2200" i="1" dirty="0" err="1"/>
              <a:t>welfare</a:t>
            </a:r>
            <a:r>
              <a:rPr lang="pt-BR" sz="2200" i="1" dirty="0"/>
              <a:t> </a:t>
            </a:r>
            <a:r>
              <a:rPr lang="pt-BR" sz="2200" i="1" dirty="0" err="1"/>
              <a:t>state</a:t>
            </a:r>
            <a:r>
              <a:rPr lang="pt-BR" sz="2200" dirty="0"/>
              <a:t> pode transformar fundamentalmente a sociedade capitalista?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AutoNum type="arabicParenR"/>
            </a:pPr>
            <a:r>
              <a:rPr lang="pt-BR" sz="2200" dirty="0"/>
              <a:t> Quais são as forças causais por trás do desenvolvimento do </a:t>
            </a:r>
            <a:r>
              <a:rPr lang="pt-BR" sz="2200" i="1" dirty="0" err="1"/>
              <a:t>welfare</a:t>
            </a:r>
            <a:r>
              <a:rPr lang="pt-BR" sz="2200" i="1" dirty="0"/>
              <a:t> </a:t>
            </a:r>
            <a:r>
              <a:rPr lang="pt-BR" sz="2200" i="1" dirty="0" err="1"/>
              <a:t>state</a:t>
            </a:r>
            <a:r>
              <a:rPr lang="pt-BR" sz="2200" dirty="0"/>
              <a:t>?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AutoNum type="arabicParenR"/>
            </a:pPr>
            <a:r>
              <a:rPr lang="pt-BR" sz="2200" dirty="0"/>
              <a:t> Que modelo de bem-estar e de cidadania estamos adotando no Brasil?</a:t>
            </a:r>
            <a:endParaRPr lang="es-ES_tradnl" sz="2200" dirty="0"/>
          </a:p>
        </p:txBody>
      </p:sp>
      <p:sp>
        <p:nvSpPr>
          <p:cNvPr id="4" name="Seta para a esquerda e para a direita 3"/>
          <p:cNvSpPr/>
          <p:nvPr/>
        </p:nvSpPr>
        <p:spPr>
          <a:xfrm>
            <a:off x="5374576" y="4076732"/>
            <a:ext cx="2218765" cy="10623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SOCIEDADE</a:t>
            </a:r>
            <a:endParaRPr lang="es-ES_tradnl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545775" y="4284725"/>
            <a:ext cx="212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Mercado</a:t>
            </a:r>
          </a:p>
          <a:p>
            <a:pPr algn="ctr"/>
            <a:r>
              <a:rPr lang="pt-BR" b="1" dirty="0">
                <a:solidFill>
                  <a:srgbClr val="FF0000"/>
                </a:solidFill>
              </a:rPr>
              <a:t>(propriedade)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382670" y="4284724"/>
            <a:ext cx="212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Estado</a:t>
            </a:r>
          </a:p>
          <a:p>
            <a:pPr algn="ctr"/>
            <a:r>
              <a:rPr lang="pt-BR" b="1" dirty="0">
                <a:solidFill>
                  <a:srgbClr val="FF0000"/>
                </a:solidFill>
              </a:rPr>
              <a:t>(democracia)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422142" y="3973303"/>
            <a:ext cx="240317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Potencialidade para destruir a sociedade de classe</a:t>
            </a:r>
            <a:endParaRPr lang="es-ES_tradnl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801876" y="4284724"/>
            <a:ext cx="151951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Sustenta a classe</a:t>
            </a:r>
            <a:endParaRPr lang="es-ES_tradnl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490727" y="157462"/>
            <a:ext cx="4354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CC3131"/>
                </a:solidFill>
              </a:rPr>
              <a:t>Questões iniciais</a:t>
            </a:r>
            <a:endParaRPr lang="es-ES_tradnl" sz="4000" b="1" dirty="0">
              <a:solidFill>
                <a:srgbClr val="CC3131"/>
              </a:solidFill>
            </a:endParaRPr>
          </a:p>
        </p:txBody>
      </p:sp>
      <p:cxnSp>
        <p:nvCxnSpPr>
          <p:cNvPr id="20" name="Conector de seta reta 19"/>
          <p:cNvCxnSpPr/>
          <p:nvPr/>
        </p:nvCxnSpPr>
        <p:spPr>
          <a:xfrm flipH="1">
            <a:off x="3476035" y="4607889"/>
            <a:ext cx="344297" cy="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cxnSpLocks/>
          </p:cNvCxnSpPr>
          <p:nvPr/>
        </p:nvCxnSpPr>
        <p:spPr>
          <a:xfrm>
            <a:off x="9004150" y="4544041"/>
            <a:ext cx="28687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0" y="5992652"/>
            <a:ext cx="1219199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Em que condições as divisões de classe e as desigualdades produzidas pelo capitalismo podem ser desfeitas pela democracia parlamentar?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351875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48044" y="688919"/>
            <a:ext cx="7367291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es-ES_tradnl" sz="3200" b="1" dirty="0">
                <a:solidFill>
                  <a:srgbClr val="CC3131"/>
                </a:solidFill>
                <a:latin typeface="+mj-lt"/>
              </a:rPr>
              <a:t>Cidadania, classe e </a:t>
            </a:r>
            <a:r>
              <a:rPr lang="pt-BR" altLang="es-ES_tradnl" sz="3200" b="1" dirty="0" err="1">
                <a:solidFill>
                  <a:srgbClr val="CC3131"/>
                </a:solidFill>
                <a:latin typeface="+mj-lt"/>
              </a:rPr>
              <a:t>Welfare</a:t>
            </a:r>
            <a:r>
              <a:rPr lang="pt-BR" altLang="es-ES_tradnl" sz="3200" b="1" dirty="0">
                <a:solidFill>
                  <a:srgbClr val="CC3131"/>
                </a:solidFill>
                <a:latin typeface="+mj-lt"/>
              </a:rPr>
              <a:t> </a:t>
            </a:r>
            <a:r>
              <a:rPr lang="pt-BR" altLang="es-ES_tradnl" sz="3200" b="1" dirty="0" err="1">
                <a:solidFill>
                  <a:srgbClr val="CC3131"/>
                </a:solidFill>
                <a:latin typeface="+mj-lt"/>
              </a:rPr>
              <a:t>State</a:t>
            </a:r>
            <a:endParaRPr lang="pt-BR" altLang="es-ES_tradnl" sz="3200" b="1" dirty="0">
              <a:solidFill>
                <a:srgbClr val="CC3131"/>
              </a:solidFill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1801906"/>
            <a:ext cx="12021671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600" dirty="0"/>
              <a:t>As reformas parlamentares motivadas pelo desejo de reprimir a mobilização dos trabalhadores – equilíbrio do poder de classe X direitos sociais dos trabalhadores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600" dirty="0"/>
              <a:t>A política social introduz um elemento de natureza diversa na economia capitalista.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600" dirty="0"/>
              <a:t>Argumentos da </a:t>
            </a:r>
            <a:r>
              <a:rPr lang="pt-BR" sz="2600" dirty="0" err="1"/>
              <a:t>social-democracia</a:t>
            </a:r>
            <a:r>
              <a:rPr lang="pt-BR" sz="2600" dirty="0"/>
              <a:t>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pt-BR" sz="2600" dirty="0"/>
              <a:t>- Os trabalhadores precisavam de recursos sociais, saúde e educação.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pt-BR" sz="2600" dirty="0"/>
              <a:t>- A política social não é apenas emancipadora, mas uma pré-condição da eficiência econômica (promover o progresso das forças produtivas do capitalismo. </a:t>
            </a:r>
          </a:p>
          <a:p>
            <a:pPr marL="285750" indent="-28575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es-ES_tradnl" sz="2200" dirty="0"/>
          </a:p>
        </p:txBody>
      </p:sp>
    </p:spTree>
    <p:extLst>
      <p:ext uri="{BB962C8B-B14F-4D97-AF65-F5344CB8AC3E}">
        <p14:creationId xmlns:p14="http://schemas.microsoft.com/office/powerpoint/2010/main" val="25098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54115486"/>
              </p:ext>
            </p:extLst>
          </p:nvPr>
        </p:nvGraphicFramePr>
        <p:xfrm>
          <a:off x="2032000" y="110205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ta para a Direita 4"/>
          <p:cNvSpPr/>
          <p:nvPr/>
        </p:nvSpPr>
        <p:spPr>
          <a:xfrm>
            <a:off x="623455" y="2302626"/>
            <a:ext cx="2560320" cy="955965"/>
          </a:xfrm>
          <a:prstGeom prst="rightArrow">
            <a:avLst>
              <a:gd name="adj1" fmla="val 50000"/>
              <a:gd name="adj2" fmla="val 2711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REGIME POLÍTICO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623455" y="4266199"/>
            <a:ext cx="2768138" cy="1295017"/>
          </a:xfrm>
          <a:prstGeom prst="rightArrow">
            <a:avLst>
              <a:gd name="adj1" fmla="val 50000"/>
              <a:gd name="adj2" fmla="val 2711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NÍVEIS DE CONFLITO</a:t>
            </a:r>
          </a:p>
        </p:txBody>
      </p:sp>
      <p:sp>
        <p:nvSpPr>
          <p:cNvPr id="9" name="Seta para a Esquerda 8"/>
          <p:cNvSpPr/>
          <p:nvPr/>
        </p:nvSpPr>
        <p:spPr>
          <a:xfrm>
            <a:off x="8952806" y="1720736"/>
            <a:ext cx="2818015" cy="1346662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CONDIÇÕES PARA MANUTENÇÃO DAS FORÇAS DE TRABALHO</a:t>
            </a:r>
          </a:p>
        </p:txBody>
      </p:sp>
      <p:sp>
        <p:nvSpPr>
          <p:cNvPr id="10" name="Seta para a Esquerda 9"/>
          <p:cNvSpPr/>
          <p:nvPr/>
        </p:nvSpPr>
        <p:spPr>
          <a:xfrm>
            <a:off x="8952806" y="4214554"/>
            <a:ext cx="2818015" cy="1346662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GARANTIA DE DIREITOS UNIVERSAIS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647796" y="381348"/>
            <a:ext cx="764395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es-ES_tradnl" sz="3200" b="1" dirty="0">
                <a:solidFill>
                  <a:srgbClr val="CC3131"/>
                </a:solidFill>
                <a:latin typeface="+mj-lt"/>
              </a:rPr>
              <a:t>O que chamamos de Política Social?</a:t>
            </a:r>
          </a:p>
        </p:txBody>
      </p:sp>
    </p:spTree>
    <p:extLst>
      <p:ext uri="{BB962C8B-B14F-4D97-AF65-F5344CB8AC3E}">
        <p14:creationId xmlns:p14="http://schemas.microsoft.com/office/powerpoint/2010/main" val="1091545849"/>
      </p:ext>
    </p:extLst>
  </p:cSld>
  <p:clrMapOvr>
    <a:masterClrMapping/>
  </p:clrMapOvr>
</p:sld>
</file>

<file path=ppt/theme/theme1.xml><?xml version="1.0" encoding="utf-8"?>
<a:theme xmlns:a="http://schemas.openxmlformats.org/drawingml/2006/main" name="Trilha de Vapor">
  <a:themeElements>
    <a:clrScheme name="Trilh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Trilh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TM04033937[[fn=Trilha de Vapor]]</Template>
  <TotalTime>3205</TotalTime>
  <Words>3253</Words>
  <Application>Microsoft Office PowerPoint</Application>
  <PresentationFormat>Widescreen</PresentationFormat>
  <Paragraphs>257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Aharoni</vt:lpstr>
      <vt:lpstr>Arial</vt:lpstr>
      <vt:lpstr>Calibri</vt:lpstr>
      <vt:lpstr>Century Gothic</vt:lpstr>
      <vt:lpstr>MyriadPro-Regular</vt:lpstr>
      <vt:lpstr>Symbol</vt:lpstr>
      <vt:lpstr>Wingdings</vt:lpstr>
      <vt:lpstr>Trilha de Vapor</vt:lpstr>
      <vt:lpstr>Política de Assistência Social e Políticas de trabalho, emprego e renda: tensões e possibilidades intersetoriais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Edgilson Tavares</dc:creator>
  <cp:lastModifiedBy>Edgilson Tavares de Araujo</cp:lastModifiedBy>
  <cp:revision>65</cp:revision>
  <dcterms:created xsi:type="dcterms:W3CDTF">2015-05-14T03:30:29Z</dcterms:created>
  <dcterms:modified xsi:type="dcterms:W3CDTF">2024-11-21T16:02:06Z</dcterms:modified>
</cp:coreProperties>
</file>