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1" r:id="rId2"/>
    <p:sldId id="262" r:id="rId3"/>
    <p:sldId id="258" r:id="rId4"/>
    <p:sldId id="263" r:id="rId5"/>
    <p:sldId id="266" r:id="rId6"/>
    <p:sldId id="257" r:id="rId7"/>
    <p:sldId id="278" r:id="rId8"/>
    <p:sldId id="265" r:id="rId9"/>
    <p:sldId id="268" r:id="rId10"/>
    <p:sldId id="273" r:id="rId11"/>
    <p:sldId id="437" r:id="rId12"/>
    <p:sldId id="4227" r:id="rId13"/>
    <p:sldId id="4229" r:id="rId14"/>
    <p:sldId id="4228" r:id="rId15"/>
    <p:sldId id="433" r:id="rId16"/>
    <p:sldId id="4236" r:id="rId17"/>
    <p:sldId id="4237" r:id="rId18"/>
    <p:sldId id="4233" r:id="rId19"/>
    <p:sldId id="454" r:id="rId20"/>
    <p:sldId id="4225" r:id="rId21"/>
    <p:sldId id="4226" r:id="rId22"/>
    <p:sldId id="455" r:id="rId23"/>
    <p:sldId id="277" r:id="rId24"/>
    <p:sldId id="456" r:id="rId25"/>
    <p:sldId id="460" r:id="rId26"/>
    <p:sldId id="4234" r:id="rId27"/>
    <p:sldId id="459" r:id="rId28"/>
    <p:sldId id="458" r:id="rId29"/>
    <p:sldId id="272" r:id="rId30"/>
    <p:sldId id="4224" r:id="rId31"/>
    <p:sldId id="4239" r:id="rId32"/>
    <p:sldId id="283" r:id="rId33"/>
    <p:sldId id="462" r:id="rId34"/>
    <p:sldId id="274" r:id="rId35"/>
    <p:sldId id="282" r:id="rId36"/>
    <p:sldId id="261" r:id="rId37"/>
  </p:sldIdLst>
  <p:sldSz cx="12192000" cy="6858000"/>
  <p:notesSz cx="6858000" cy="9144000"/>
  <p:embeddedFontLst>
    <p:embeddedFont>
      <p:font typeface="Aptos Narrow" panose="020B0004020202020204" pitchFamily="34" charset="0"/>
      <p:regular r:id="rId38"/>
      <p:bold r:id="rId39"/>
      <p:italic r:id="rId40"/>
      <p:boldItalic r:id="rId41"/>
    </p:embeddedFont>
    <p:embeddedFont>
      <p:font typeface="Poppins" panose="00000500000000000000" pitchFamily="2" charset="0"/>
      <p:regular r:id="rId42"/>
      <p:bold r:id="rId43"/>
      <p:italic r:id="rId44"/>
      <p:boldItalic r:id="rId45"/>
    </p:embeddedFont>
    <p:embeddedFont>
      <p:font typeface="Poppins Light" panose="00000400000000000000" pitchFamily="2" charset="0"/>
      <p:regular r:id="rId46"/>
      <p:italic r:id="rId47"/>
    </p:embeddedFont>
    <p:embeddedFont>
      <p:font typeface="Rawline" panose="020B0604020202020204" charset="0"/>
      <p:regular r:id="rId48"/>
      <p:bold r:id="rId49"/>
      <p:italic r:id="rId50"/>
      <p:boldItalic r:id="rId5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124C8F7A-EF74-4C11-8DE4-7A3D4C14D0DF}">
          <p14:sldIdLst/>
        </p14:section>
        <p14:section name="Prestação de Contas" id="{B20FEE6D-AB51-45F2-82C1-4CB8389088D6}">
          <p14:sldIdLst>
            <p14:sldId id="281"/>
            <p14:sldId id="262"/>
            <p14:sldId id="258"/>
            <p14:sldId id="263"/>
            <p14:sldId id="266"/>
            <p14:sldId id="257"/>
            <p14:sldId id="278"/>
            <p14:sldId id="265"/>
            <p14:sldId id="268"/>
            <p14:sldId id="273"/>
          </p14:sldIdLst>
        </p14:section>
        <p14:section name="Supervisão" id="{E08851E8-8D60-4D3A-AD94-D313F6EA4156}">
          <p14:sldIdLst>
            <p14:sldId id="437"/>
            <p14:sldId id="4227"/>
            <p14:sldId id="4229"/>
            <p14:sldId id="4228"/>
            <p14:sldId id="433"/>
            <p14:sldId id="4236"/>
            <p14:sldId id="4237"/>
            <p14:sldId id="4233"/>
          </p14:sldIdLst>
        </p14:section>
        <p14:section name="CNEAS" id="{FF34D5D6-A5F5-4997-9767-46BD7C89C1DA}">
          <p14:sldIdLst>
            <p14:sldId id="454"/>
            <p14:sldId id="4225"/>
            <p14:sldId id="4226"/>
            <p14:sldId id="455"/>
            <p14:sldId id="277"/>
          </p14:sldIdLst>
        </p14:section>
        <p14:section name="Novidades" id="{37CDEC4F-DF62-4688-925E-FE5CC7D8B7BB}">
          <p14:sldIdLst>
            <p14:sldId id="456"/>
            <p14:sldId id="460"/>
            <p14:sldId id="4234"/>
            <p14:sldId id="459"/>
            <p14:sldId id="458"/>
            <p14:sldId id="272"/>
            <p14:sldId id="4224"/>
            <p14:sldId id="4239"/>
            <p14:sldId id="283"/>
            <p14:sldId id="462"/>
            <p14:sldId id="274"/>
            <p14:sldId id="282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BFE8"/>
    <a:srgbClr val="442D1C"/>
    <a:srgbClr val="E22F48"/>
    <a:srgbClr val="4AAB64"/>
    <a:srgbClr val="F9D000"/>
    <a:srgbClr val="475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A45301-4A9A-8BA7-3CFB-20773CE3EC12}" v="2" dt="2026-02-02T18:25:43.079"/>
    <p1510:client id="{50D0A8E2-EC86-76A8-E66C-499F6EAC3D46}" v="63" dt="2026-02-03T19:34:18.275"/>
    <p1510:client id="{ACB0A5E3-E024-B582-F3F3-C57FEF6500D8}" v="624" dt="2026-02-03T21:35:19.145"/>
    <p1510:client id="{D3F8E603-195A-83FC-66F2-2B21F0CBA150}" v="108" dt="2026-02-03T17:01:17.1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65D268-2F62-4E0D-86E3-A768A54F8C3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0DCF199-5ACC-45AC-A28A-BC06E8400DE4}">
      <dgm:prSet phldrT="[Texto]" custT="1"/>
      <dgm:spPr/>
      <dgm:t>
        <a:bodyPr/>
        <a:lstStyle/>
        <a:p>
          <a:r>
            <a:rPr lang="pt-BR" sz="2000">
              <a:solidFill>
                <a:schemeClr val="tx1"/>
              </a:solidFill>
            </a:rPr>
            <a:t>Entidades/</a:t>
          </a:r>
          <a:r>
            <a:rPr lang="pt-BR" sz="2000" err="1">
              <a:solidFill>
                <a:schemeClr val="tx1"/>
              </a:solidFill>
            </a:rPr>
            <a:t>OSCs</a:t>
          </a:r>
          <a:endParaRPr lang="pt-BR" sz="2000">
            <a:solidFill>
              <a:schemeClr val="tx1"/>
            </a:solidFill>
          </a:endParaRPr>
        </a:p>
      </dgm:t>
    </dgm:pt>
    <dgm:pt modelId="{935D4CBB-DF7C-427A-A7CD-AFA730FC2D78}" type="parTrans" cxnId="{0823990F-8CCE-41F1-A030-D99AFB513EC7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73776198-195D-4E48-9B1A-5754EB774F40}" type="sibTrans" cxnId="{0823990F-8CCE-41F1-A030-D99AFB513EC7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3A181EA2-44A6-4DE0-A822-26218BEC7225}">
      <dgm:prSet phldrT="[Texto]" custT="1"/>
      <dgm:spPr/>
      <dgm:t>
        <a:bodyPr/>
        <a:lstStyle/>
        <a:p>
          <a:r>
            <a:rPr lang="pt-BR" sz="2000">
              <a:solidFill>
                <a:schemeClr val="tx1"/>
              </a:solidFill>
            </a:rPr>
            <a:t>CMAS/CAS-DF</a:t>
          </a:r>
        </a:p>
      </dgm:t>
    </dgm:pt>
    <dgm:pt modelId="{27EB1A17-0C2F-4552-A733-BD1102DE3C38}" type="parTrans" cxnId="{D1BE3788-695E-4617-8211-C68762EF8AA4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F1E3DC46-99BA-47BA-99C7-7CF84746EA36}" type="sibTrans" cxnId="{D1BE3788-695E-4617-8211-C68762EF8AA4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AEA86CBA-52D2-4068-802C-801DAC9B1A8D}">
      <dgm:prSet phldrT="[Texto]" custT="1"/>
      <dgm:spPr/>
      <dgm:t>
        <a:bodyPr/>
        <a:lstStyle/>
        <a:p>
          <a:r>
            <a:rPr lang="pt-BR" sz="2000">
              <a:solidFill>
                <a:schemeClr val="tx1"/>
              </a:solidFill>
            </a:rPr>
            <a:t>Gestões Municipais</a:t>
          </a:r>
        </a:p>
      </dgm:t>
    </dgm:pt>
    <dgm:pt modelId="{5645C78A-89D8-4228-840D-0419D1BBE592}" type="parTrans" cxnId="{9BBE5C80-EB6D-429A-AB36-990EBAFB7C47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24B4F7D5-D0A7-4C2C-98CD-5A1135AB04B2}" type="sibTrans" cxnId="{9BBE5C80-EB6D-429A-AB36-990EBAFB7C47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A31AE755-3FE1-4204-8822-9365A8DD6D6B}">
      <dgm:prSet phldrT="[Texto]" custT="1"/>
      <dgm:spPr/>
      <dgm:t>
        <a:bodyPr/>
        <a:lstStyle/>
        <a:p>
          <a:r>
            <a:rPr lang="pt-BR" sz="2000">
              <a:solidFill>
                <a:schemeClr val="tx1"/>
              </a:solidFill>
            </a:rPr>
            <a:t>Gestões Estaduais</a:t>
          </a:r>
        </a:p>
      </dgm:t>
    </dgm:pt>
    <dgm:pt modelId="{61435921-C289-47CB-BB75-6DAA8B4B36D4}" type="parTrans" cxnId="{39D04F53-A483-4A84-8ECB-62E587D97A5E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224F671E-A8F7-44E7-BF7B-05F5419AA216}" type="sibTrans" cxnId="{39D04F53-A483-4A84-8ECB-62E587D97A5E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A7CCA519-DF8E-4261-9D6A-69A95A6002ED}">
      <dgm:prSet phldrT="[Texto]" custT="1"/>
      <dgm:spPr/>
      <dgm:t>
        <a:bodyPr/>
        <a:lstStyle/>
        <a:p>
          <a:r>
            <a:rPr lang="pt-BR" sz="2000">
              <a:solidFill>
                <a:schemeClr val="tx1"/>
              </a:solidFill>
            </a:rPr>
            <a:t>Gestão Federal</a:t>
          </a:r>
        </a:p>
      </dgm:t>
    </dgm:pt>
    <dgm:pt modelId="{F873945A-57D4-42DB-A720-70516AFAE899}" type="parTrans" cxnId="{EECE8695-09B0-4F8D-9E22-82DB84D9AA24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6C4B0C14-DB87-400E-AEDF-A25089A6D539}" type="sibTrans" cxnId="{EECE8695-09B0-4F8D-9E22-82DB84D9AA24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E5DDA91B-90DF-4437-AF62-7BF7D0D1A728}">
      <dgm:prSet phldrT="[Texto]" custT="1"/>
      <dgm:spPr/>
      <dgm:t>
        <a:bodyPr/>
        <a:lstStyle/>
        <a:p>
          <a:r>
            <a:rPr lang="pt-BR" sz="2000">
              <a:solidFill>
                <a:schemeClr val="tx1"/>
              </a:solidFill>
            </a:rPr>
            <a:t>.</a:t>
          </a:r>
        </a:p>
      </dgm:t>
    </dgm:pt>
    <dgm:pt modelId="{E3E6E04D-0A39-446F-828E-A9663C43ED03}" type="sibTrans" cxnId="{4A74407B-3E77-4905-89A8-1DA2908B491D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4DE37316-07DD-4F8A-BCF9-0E7AF6B4E71A}" type="parTrans" cxnId="{4A74407B-3E77-4905-89A8-1DA2908B491D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E6F72E0F-3E85-4AD1-9AF6-6DD859276C15}" type="pres">
      <dgm:prSet presAssocID="{8965D268-2F62-4E0D-86E3-A768A54F8C33}" presName="vert0" presStyleCnt="0">
        <dgm:presLayoutVars>
          <dgm:dir/>
          <dgm:animOne val="branch"/>
          <dgm:animLvl val="lvl"/>
        </dgm:presLayoutVars>
      </dgm:prSet>
      <dgm:spPr/>
    </dgm:pt>
    <dgm:pt modelId="{F74B48CE-7901-4172-9049-64ACCA376BA0}" type="pres">
      <dgm:prSet presAssocID="{E5DDA91B-90DF-4437-AF62-7BF7D0D1A728}" presName="thickLine" presStyleLbl="alignNode1" presStyleIdx="0" presStyleCnt="1"/>
      <dgm:spPr/>
    </dgm:pt>
    <dgm:pt modelId="{D02AE1DC-6D82-4B07-BC94-7E174C3E640C}" type="pres">
      <dgm:prSet presAssocID="{E5DDA91B-90DF-4437-AF62-7BF7D0D1A728}" presName="horz1" presStyleCnt="0"/>
      <dgm:spPr/>
    </dgm:pt>
    <dgm:pt modelId="{135E96F4-1B53-4F6C-8132-F7B8306C03B5}" type="pres">
      <dgm:prSet presAssocID="{E5DDA91B-90DF-4437-AF62-7BF7D0D1A728}" presName="tx1" presStyleLbl="revTx" presStyleIdx="0" presStyleCnt="6"/>
      <dgm:spPr/>
    </dgm:pt>
    <dgm:pt modelId="{78F30774-DDE8-46FB-8456-58E51E6DD70D}" type="pres">
      <dgm:prSet presAssocID="{E5DDA91B-90DF-4437-AF62-7BF7D0D1A728}" presName="vert1" presStyleCnt="0"/>
      <dgm:spPr/>
    </dgm:pt>
    <dgm:pt modelId="{BB1BC458-4273-4610-876B-2A0275268766}" type="pres">
      <dgm:prSet presAssocID="{B0DCF199-5ACC-45AC-A28A-BC06E8400DE4}" presName="vertSpace2a" presStyleCnt="0"/>
      <dgm:spPr/>
    </dgm:pt>
    <dgm:pt modelId="{2C1E0772-8408-4876-861A-57ACB6B58F93}" type="pres">
      <dgm:prSet presAssocID="{B0DCF199-5ACC-45AC-A28A-BC06E8400DE4}" presName="horz2" presStyleCnt="0"/>
      <dgm:spPr/>
    </dgm:pt>
    <dgm:pt modelId="{4423F6C0-AA42-4B16-97E0-6331B63DA505}" type="pres">
      <dgm:prSet presAssocID="{B0DCF199-5ACC-45AC-A28A-BC06E8400DE4}" presName="horzSpace2" presStyleCnt="0"/>
      <dgm:spPr/>
    </dgm:pt>
    <dgm:pt modelId="{0379B0BF-CFF2-42A3-8F50-0B1FC6C03642}" type="pres">
      <dgm:prSet presAssocID="{B0DCF199-5ACC-45AC-A28A-BC06E8400DE4}" presName="tx2" presStyleLbl="revTx" presStyleIdx="1" presStyleCnt="6"/>
      <dgm:spPr/>
    </dgm:pt>
    <dgm:pt modelId="{5F500F0A-EBBF-436E-8B34-B72F68F72FE3}" type="pres">
      <dgm:prSet presAssocID="{B0DCF199-5ACC-45AC-A28A-BC06E8400DE4}" presName="vert2" presStyleCnt="0"/>
      <dgm:spPr/>
    </dgm:pt>
    <dgm:pt modelId="{96A1DD4B-62D3-4547-A54F-EFD619BB8945}" type="pres">
      <dgm:prSet presAssocID="{B0DCF199-5ACC-45AC-A28A-BC06E8400DE4}" presName="thinLine2b" presStyleLbl="callout" presStyleIdx="0" presStyleCnt="5"/>
      <dgm:spPr/>
    </dgm:pt>
    <dgm:pt modelId="{E1434291-E4DE-443B-BCA0-5CD88360B894}" type="pres">
      <dgm:prSet presAssocID="{B0DCF199-5ACC-45AC-A28A-BC06E8400DE4}" presName="vertSpace2b" presStyleCnt="0"/>
      <dgm:spPr/>
    </dgm:pt>
    <dgm:pt modelId="{771B6A95-A7FD-45A4-B546-896B6453F8D4}" type="pres">
      <dgm:prSet presAssocID="{3A181EA2-44A6-4DE0-A822-26218BEC7225}" presName="horz2" presStyleCnt="0"/>
      <dgm:spPr/>
    </dgm:pt>
    <dgm:pt modelId="{3251B5CE-9E6D-4DFD-B967-02C98692D5E6}" type="pres">
      <dgm:prSet presAssocID="{3A181EA2-44A6-4DE0-A822-26218BEC7225}" presName="horzSpace2" presStyleCnt="0"/>
      <dgm:spPr/>
    </dgm:pt>
    <dgm:pt modelId="{9819D833-87D8-4679-841E-27AA8F5ACA3C}" type="pres">
      <dgm:prSet presAssocID="{3A181EA2-44A6-4DE0-A822-26218BEC7225}" presName="tx2" presStyleLbl="revTx" presStyleIdx="2" presStyleCnt="6"/>
      <dgm:spPr/>
    </dgm:pt>
    <dgm:pt modelId="{73613709-67D0-415B-86B8-4326C2D2F2B0}" type="pres">
      <dgm:prSet presAssocID="{3A181EA2-44A6-4DE0-A822-26218BEC7225}" presName="vert2" presStyleCnt="0"/>
      <dgm:spPr/>
    </dgm:pt>
    <dgm:pt modelId="{CA1ED87E-4DFF-4523-9737-B66E070E74DC}" type="pres">
      <dgm:prSet presAssocID="{3A181EA2-44A6-4DE0-A822-26218BEC7225}" presName="thinLine2b" presStyleLbl="callout" presStyleIdx="1" presStyleCnt="5"/>
      <dgm:spPr/>
    </dgm:pt>
    <dgm:pt modelId="{EEEEFA1F-710A-4EC9-B5D5-B0D7F811108D}" type="pres">
      <dgm:prSet presAssocID="{3A181EA2-44A6-4DE0-A822-26218BEC7225}" presName="vertSpace2b" presStyleCnt="0"/>
      <dgm:spPr/>
    </dgm:pt>
    <dgm:pt modelId="{8DF27C04-90A7-47EB-9823-1C4C2918F031}" type="pres">
      <dgm:prSet presAssocID="{AEA86CBA-52D2-4068-802C-801DAC9B1A8D}" presName="horz2" presStyleCnt="0"/>
      <dgm:spPr/>
    </dgm:pt>
    <dgm:pt modelId="{901D0BBF-E952-4ECB-BF4E-C1F06E7ACB7F}" type="pres">
      <dgm:prSet presAssocID="{AEA86CBA-52D2-4068-802C-801DAC9B1A8D}" presName="horzSpace2" presStyleCnt="0"/>
      <dgm:spPr/>
    </dgm:pt>
    <dgm:pt modelId="{A63B60FC-88D1-45D5-9681-D98F13416CC4}" type="pres">
      <dgm:prSet presAssocID="{AEA86CBA-52D2-4068-802C-801DAC9B1A8D}" presName="tx2" presStyleLbl="revTx" presStyleIdx="3" presStyleCnt="6"/>
      <dgm:spPr/>
    </dgm:pt>
    <dgm:pt modelId="{E861AB30-5F18-464A-90E8-363007C52042}" type="pres">
      <dgm:prSet presAssocID="{AEA86CBA-52D2-4068-802C-801DAC9B1A8D}" presName="vert2" presStyleCnt="0"/>
      <dgm:spPr/>
    </dgm:pt>
    <dgm:pt modelId="{CB1A15CC-82CF-45E2-B893-0C685E747C76}" type="pres">
      <dgm:prSet presAssocID="{AEA86CBA-52D2-4068-802C-801DAC9B1A8D}" presName="thinLine2b" presStyleLbl="callout" presStyleIdx="2" presStyleCnt="5"/>
      <dgm:spPr/>
    </dgm:pt>
    <dgm:pt modelId="{954E455D-FC9F-47E0-9403-995CACB7CF1B}" type="pres">
      <dgm:prSet presAssocID="{AEA86CBA-52D2-4068-802C-801DAC9B1A8D}" presName="vertSpace2b" presStyleCnt="0"/>
      <dgm:spPr/>
    </dgm:pt>
    <dgm:pt modelId="{E5220E46-E026-49F7-82EF-DA9EE41147A8}" type="pres">
      <dgm:prSet presAssocID="{A31AE755-3FE1-4204-8822-9365A8DD6D6B}" presName="horz2" presStyleCnt="0"/>
      <dgm:spPr/>
    </dgm:pt>
    <dgm:pt modelId="{1FB2353A-83FF-4CA8-BEB5-182E41D7FBBC}" type="pres">
      <dgm:prSet presAssocID="{A31AE755-3FE1-4204-8822-9365A8DD6D6B}" presName="horzSpace2" presStyleCnt="0"/>
      <dgm:spPr/>
    </dgm:pt>
    <dgm:pt modelId="{A50E1809-16ED-41DC-88A0-2F5085EC052C}" type="pres">
      <dgm:prSet presAssocID="{A31AE755-3FE1-4204-8822-9365A8DD6D6B}" presName="tx2" presStyleLbl="revTx" presStyleIdx="4" presStyleCnt="6"/>
      <dgm:spPr/>
    </dgm:pt>
    <dgm:pt modelId="{FFF0797A-669B-4D4C-BBF2-44A839281151}" type="pres">
      <dgm:prSet presAssocID="{A31AE755-3FE1-4204-8822-9365A8DD6D6B}" presName="vert2" presStyleCnt="0"/>
      <dgm:spPr/>
    </dgm:pt>
    <dgm:pt modelId="{485F472E-0ABA-40AD-A277-01E2E0601376}" type="pres">
      <dgm:prSet presAssocID="{A31AE755-3FE1-4204-8822-9365A8DD6D6B}" presName="thinLine2b" presStyleLbl="callout" presStyleIdx="3" presStyleCnt="5"/>
      <dgm:spPr/>
    </dgm:pt>
    <dgm:pt modelId="{8A2464EE-0CB2-4450-B0AA-D1DFE0520333}" type="pres">
      <dgm:prSet presAssocID="{A31AE755-3FE1-4204-8822-9365A8DD6D6B}" presName="vertSpace2b" presStyleCnt="0"/>
      <dgm:spPr/>
    </dgm:pt>
    <dgm:pt modelId="{B30E5668-3834-4221-ABD1-0257B2AA1DBE}" type="pres">
      <dgm:prSet presAssocID="{A7CCA519-DF8E-4261-9D6A-69A95A6002ED}" presName="horz2" presStyleCnt="0"/>
      <dgm:spPr/>
    </dgm:pt>
    <dgm:pt modelId="{C5ADD644-521C-4BC9-A9B5-28540315E30B}" type="pres">
      <dgm:prSet presAssocID="{A7CCA519-DF8E-4261-9D6A-69A95A6002ED}" presName="horzSpace2" presStyleCnt="0"/>
      <dgm:spPr/>
    </dgm:pt>
    <dgm:pt modelId="{FCBB3644-4C88-4A30-9308-28A8A2910EF1}" type="pres">
      <dgm:prSet presAssocID="{A7CCA519-DF8E-4261-9D6A-69A95A6002ED}" presName="tx2" presStyleLbl="revTx" presStyleIdx="5" presStyleCnt="6"/>
      <dgm:spPr/>
    </dgm:pt>
    <dgm:pt modelId="{43D18144-7068-40C1-BF51-3FCEB109632B}" type="pres">
      <dgm:prSet presAssocID="{A7CCA519-DF8E-4261-9D6A-69A95A6002ED}" presName="vert2" presStyleCnt="0"/>
      <dgm:spPr/>
    </dgm:pt>
    <dgm:pt modelId="{FC782E0A-7DCE-4819-8C6A-64FBCE8AE384}" type="pres">
      <dgm:prSet presAssocID="{A7CCA519-DF8E-4261-9D6A-69A95A6002ED}" presName="thinLine2b" presStyleLbl="callout" presStyleIdx="4" presStyleCnt="5"/>
      <dgm:spPr/>
    </dgm:pt>
    <dgm:pt modelId="{1A6FFB3F-903C-4552-86CC-DE6A28C9406F}" type="pres">
      <dgm:prSet presAssocID="{A7CCA519-DF8E-4261-9D6A-69A95A6002ED}" presName="vertSpace2b" presStyleCnt="0"/>
      <dgm:spPr/>
    </dgm:pt>
  </dgm:ptLst>
  <dgm:cxnLst>
    <dgm:cxn modelId="{0823990F-8CCE-41F1-A030-D99AFB513EC7}" srcId="{E5DDA91B-90DF-4437-AF62-7BF7D0D1A728}" destId="{B0DCF199-5ACC-45AC-A28A-BC06E8400DE4}" srcOrd="0" destOrd="0" parTransId="{935D4CBB-DF7C-427A-A7CD-AFA730FC2D78}" sibTransId="{73776198-195D-4E48-9B1A-5754EB774F40}"/>
    <dgm:cxn modelId="{1235F86A-A5C6-40A5-AE99-33CD63273608}" type="presOf" srcId="{8965D268-2F62-4E0D-86E3-A768A54F8C33}" destId="{E6F72E0F-3E85-4AD1-9AF6-6DD859276C15}" srcOrd="0" destOrd="0" presId="urn:microsoft.com/office/officeart/2008/layout/LinedList"/>
    <dgm:cxn modelId="{62CECD6F-D36B-4CFF-B9ED-954D3326A942}" type="presOf" srcId="{AEA86CBA-52D2-4068-802C-801DAC9B1A8D}" destId="{A63B60FC-88D1-45D5-9681-D98F13416CC4}" srcOrd="0" destOrd="0" presId="urn:microsoft.com/office/officeart/2008/layout/LinedList"/>
    <dgm:cxn modelId="{39D04F53-A483-4A84-8ECB-62E587D97A5E}" srcId="{E5DDA91B-90DF-4437-AF62-7BF7D0D1A728}" destId="{A31AE755-3FE1-4204-8822-9365A8DD6D6B}" srcOrd="3" destOrd="0" parTransId="{61435921-C289-47CB-BB75-6DAA8B4B36D4}" sibTransId="{224F671E-A8F7-44E7-BF7B-05F5419AA216}"/>
    <dgm:cxn modelId="{4A74407B-3E77-4905-89A8-1DA2908B491D}" srcId="{8965D268-2F62-4E0D-86E3-A768A54F8C33}" destId="{E5DDA91B-90DF-4437-AF62-7BF7D0D1A728}" srcOrd="0" destOrd="0" parTransId="{4DE37316-07DD-4F8A-BCF9-0E7AF6B4E71A}" sibTransId="{E3E6E04D-0A39-446F-828E-A9663C43ED03}"/>
    <dgm:cxn modelId="{9BBE5C80-EB6D-429A-AB36-990EBAFB7C47}" srcId="{E5DDA91B-90DF-4437-AF62-7BF7D0D1A728}" destId="{AEA86CBA-52D2-4068-802C-801DAC9B1A8D}" srcOrd="2" destOrd="0" parTransId="{5645C78A-89D8-4228-840D-0419D1BBE592}" sibTransId="{24B4F7D5-D0A7-4C2C-98CD-5A1135AB04B2}"/>
    <dgm:cxn modelId="{D1BE3788-695E-4617-8211-C68762EF8AA4}" srcId="{E5DDA91B-90DF-4437-AF62-7BF7D0D1A728}" destId="{3A181EA2-44A6-4DE0-A822-26218BEC7225}" srcOrd="1" destOrd="0" parTransId="{27EB1A17-0C2F-4552-A733-BD1102DE3C38}" sibTransId="{F1E3DC46-99BA-47BA-99C7-7CF84746EA36}"/>
    <dgm:cxn modelId="{EECE8695-09B0-4F8D-9E22-82DB84D9AA24}" srcId="{E5DDA91B-90DF-4437-AF62-7BF7D0D1A728}" destId="{A7CCA519-DF8E-4261-9D6A-69A95A6002ED}" srcOrd="4" destOrd="0" parTransId="{F873945A-57D4-42DB-A720-70516AFAE899}" sibTransId="{6C4B0C14-DB87-400E-AEDF-A25089A6D539}"/>
    <dgm:cxn modelId="{1F1213A0-1C35-4D24-AA26-2EE97186118A}" type="presOf" srcId="{B0DCF199-5ACC-45AC-A28A-BC06E8400DE4}" destId="{0379B0BF-CFF2-42A3-8F50-0B1FC6C03642}" srcOrd="0" destOrd="0" presId="urn:microsoft.com/office/officeart/2008/layout/LinedList"/>
    <dgm:cxn modelId="{EFB43CAB-DD08-4D02-8853-6B2F79DC811A}" type="presOf" srcId="{3A181EA2-44A6-4DE0-A822-26218BEC7225}" destId="{9819D833-87D8-4679-841E-27AA8F5ACA3C}" srcOrd="0" destOrd="0" presId="urn:microsoft.com/office/officeart/2008/layout/LinedList"/>
    <dgm:cxn modelId="{38F199C4-6F2B-458D-BFF7-324BF5389DF4}" type="presOf" srcId="{A31AE755-3FE1-4204-8822-9365A8DD6D6B}" destId="{A50E1809-16ED-41DC-88A0-2F5085EC052C}" srcOrd="0" destOrd="0" presId="urn:microsoft.com/office/officeart/2008/layout/LinedList"/>
    <dgm:cxn modelId="{50F7C4F3-EA07-437F-8A9A-B8839C1BAF57}" type="presOf" srcId="{A7CCA519-DF8E-4261-9D6A-69A95A6002ED}" destId="{FCBB3644-4C88-4A30-9308-28A8A2910EF1}" srcOrd="0" destOrd="0" presId="urn:microsoft.com/office/officeart/2008/layout/LinedList"/>
    <dgm:cxn modelId="{E46E2EFB-D1BA-4413-AE52-88D507E2E96A}" type="presOf" srcId="{E5DDA91B-90DF-4437-AF62-7BF7D0D1A728}" destId="{135E96F4-1B53-4F6C-8132-F7B8306C03B5}" srcOrd="0" destOrd="0" presId="urn:microsoft.com/office/officeart/2008/layout/LinedList"/>
    <dgm:cxn modelId="{97650D32-C42C-4D92-A336-26550B507E77}" type="presParOf" srcId="{E6F72E0F-3E85-4AD1-9AF6-6DD859276C15}" destId="{F74B48CE-7901-4172-9049-64ACCA376BA0}" srcOrd="0" destOrd="0" presId="urn:microsoft.com/office/officeart/2008/layout/LinedList"/>
    <dgm:cxn modelId="{5F29CDB6-B4E0-4AA1-AEEB-43042A088F89}" type="presParOf" srcId="{E6F72E0F-3E85-4AD1-9AF6-6DD859276C15}" destId="{D02AE1DC-6D82-4B07-BC94-7E174C3E640C}" srcOrd="1" destOrd="0" presId="urn:microsoft.com/office/officeart/2008/layout/LinedList"/>
    <dgm:cxn modelId="{CBD8FD24-072D-4B8C-982D-B0462F1539F3}" type="presParOf" srcId="{D02AE1DC-6D82-4B07-BC94-7E174C3E640C}" destId="{135E96F4-1B53-4F6C-8132-F7B8306C03B5}" srcOrd="0" destOrd="0" presId="urn:microsoft.com/office/officeart/2008/layout/LinedList"/>
    <dgm:cxn modelId="{58995E70-1D7B-42F7-B820-5D8B28499857}" type="presParOf" srcId="{D02AE1DC-6D82-4B07-BC94-7E174C3E640C}" destId="{78F30774-DDE8-46FB-8456-58E51E6DD70D}" srcOrd="1" destOrd="0" presId="urn:microsoft.com/office/officeart/2008/layout/LinedList"/>
    <dgm:cxn modelId="{63DB6458-E2E6-4B61-B702-64093DEF176C}" type="presParOf" srcId="{78F30774-DDE8-46FB-8456-58E51E6DD70D}" destId="{BB1BC458-4273-4610-876B-2A0275268766}" srcOrd="0" destOrd="0" presId="urn:microsoft.com/office/officeart/2008/layout/LinedList"/>
    <dgm:cxn modelId="{56948342-A960-44EB-B33C-A1B162BF3B30}" type="presParOf" srcId="{78F30774-DDE8-46FB-8456-58E51E6DD70D}" destId="{2C1E0772-8408-4876-861A-57ACB6B58F93}" srcOrd="1" destOrd="0" presId="urn:microsoft.com/office/officeart/2008/layout/LinedList"/>
    <dgm:cxn modelId="{24CFE1CB-2E6A-41F0-AA2D-0EF5A732547F}" type="presParOf" srcId="{2C1E0772-8408-4876-861A-57ACB6B58F93}" destId="{4423F6C0-AA42-4B16-97E0-6331B63DA505}" srcOrd="0" destOrd="0" presId="urn:microsoft.com/office/officeart/2008/layout/LinedList"/>
    <dgm:cxn modelId="{62675AA0-F255-43F8-BD5D-2F938F0EA0F6}" type="presParOf" srcId="{2C1E0772-8408-4876-861A-57ACB6B58F93}" destId="{0379B0BF-CFF2-42A3-8F50-0B1FC6C03642}" srcOrd="1" destOrd="0" presId="urn:microsoft.com/office/officeart/2008/layout/LinedList"/>
    <dgm:cxn modelId="{5B125EE7-61D4-473E-ACB4-103157C6A48C}" type="presParOf" srcId="{2C1E0772-8408-4876-861A-57ACB6B58F93}" destId="{5F500F0A-EBBF-436E-8B34-B72F68F72FE3}" srcOrd="2" destOrd="0" presId="urn:microsoft.com/office/officeart/2008/layout/LinedList"/>
    <dgm:cxn modelId="{4744B3F2-E2D2-4D6E-9C70-4F991F617154}" type="presParOf" srcId="{78F30774-DDE8-46FB-8456-58E51E6DD70D}" destId="{96A1DD4B-62D3-4547-A54F-EFD619BB8945}" srcOrd="2" destOrd="0" presId="urn:microsoft.com/office/officeart/2008/layout/LinedList"/>
    <dgm:cxn modelId="{7CE1667D-5D40-4769-A50A-6BFA0B4AE704}" type="presParOf" srcId="{78F30774-DDE8-46FB-8456-58E51E6DD70D}" destId="{E1434291-E4DE-443B-BCA0-5CD88360B894}" srcOrd="3" destOrd="0" presId="urn:microsoft.com/office/officeart/2008/layout/LinedList"/>
    <dgm:cxn modelId="{F47B26E6-F527-4345-893F-BA6FBA01F2E6}" type="presParOf" srcId="{78F30774-DDE8-46FB-8456-58E51E6DD70D}" destId="{771B6A95-A7FD-45A4-B546-896B6453F8D4}" srcOrd="4" destOrd="0" presId="urn:microsoft.com/office/officeart/2008/layout/LinedList"/>
    <dgm:cxn modelId="{67114B70-FEE8-40D3-BC10-0DDE709D2851}" type="presParOf" srcId="{771B6A95-A7FD-45A4-B546-896B6453F8D4}" destId="{3251B5CE-9E6D-4DFD-B967-02C98692D5E6}" srcOrd="0" destOrd="0" presId="urn:microsoft.com/office/officeart/2008/layout/LinedList"/>
    <dgm:cxn modelId="{5C2EA740-E003-417A-9812-0F4BBD6C3E21}" type="presParOf" srcId="{771B6A95-A7FD-45A4-B546-896B6453F8D4}" destId="{9819D833-87D8-4679-841E-27AA8F5ACA3C}" srcOrd="1" destOrd="0" presId="urn:microsoft.com/office/officeart/2008/layout/LinedList"/>
    <dgm:cxn modelId="{CF06CFF8-8176-453E-B88A-7531D77A2DA8}" type="presParOf" srcId="{771B6A95-A7FD-45A4-B546-896B6453F8D4}" destId="{73613709-67D0-415B-86B8-4326C2D2F2B0}" srcOrd="2" destOrd="0" presId="urn:microsoft.com/office/officeart/2008/layout/LinedList"/>
    <dgm:cxn modelId="{8A5E95B4-8A95-42A9-93B9-C7DDF4EC49BC}" type="presParOf" srcId="{78F30774-DDE8-46FB-8456-58E51E6DD70D}" destId="{CA1ED87E-4DFF-4523-9737-B66E070E74DC}" srcOrd="5" destOrd="0" presId="urn:microsoft.com/office/officeart/2008/layout/LinedList"/>
    <dgm:cxn modelId="{886339DC-8B03-4AD7-B7C5-5CD2F085D813}" type="presParOf" srcId="{78F30774-DDE8-46FB-8456-58E51E6DD70D}" destId="{EEEEFA1F-710A-4EC9-B5D5-B0D7F811108D}" srcOrd="6" destOrd="0" presId="urn:microsoft.com/office/officeart/2008/layout/LinedList"/>
    <dgm:cxn modelId="{DECBC20E-7C2A-4810-A616-9B3AA2D5B1FA}" type="presParOf" srcId="{78F30774-DDE8-46FB-8456-58E51E6DD70D}" destId="{8DF27C04-90A7-47EB-9823-1C4C2918F031}" srcOrd="7" destOrd="0" presId="urn:microsoft.com/office/officeart/2008/layout/LinedList"/>
    <dgm:cxn modelId="{20A4E820-9F9A-4B7E-BEE2-A9B3EAD19F71}" type="presParOf" srcId="{8DF27C04-90A7-47EB-9823-1C4C2918F031}" destId="{901D0BBF-E952-4ECB-BF4E-C1F06E7ACB7F}" srcOrd="0" destOrd="0" presId="urn:microsoft.com/office/officeart/2008/layout/LinedList"/>
    <dgm:cxn modelId="{A1ECB8FA-6E24-4702-926F-8ED531522307}" type="presParOf" srcId="{8DF27C04-90A7-47EB-9823-1C4C2918F031}" destId="{A63B60FC-88D1-45D5-9681-D98F13416CC4}" srcOrd="1" destOrd="0" presId="urn:microsoft.com/office/officeart/2008/layout/LinedList"/>
    <dgm:cxn modelId="{37AB0763-C688-4551-BD16-01C17735B01F}" type="presParOf" srcId="{8DF27C04-90A7-47EB-9823-1C4C2918F031}" destId="{E861AB30-5F18-464A-90E8-363007C52042}" srcOrd="2" destOrd="0" presId="urn:microsoft.com/office/officeart/2008/layout/LinedList"/>
    <dgm:cxn modelId="{373E587A-EFC9-40FF-8132-E0CE7F4F228C}" type="presParOf" srcId="{78F30774-DDE8-46FB-8456-58E51E6DD70D}" destId="{CB1A15CC-82CF-45E2-B893-0C685E747C76}" srcOrd="8" destOrd="0" presId="urn:microsoft.com/office/officeart/2008/layout/LinedList"/>
    <dgm:cxn modelId="{354FD610-786F-41D0-AFF6-0543863A3512}" type="presParOf" srcId="{78F30774-DDE8-46FB-8456-58E51E6DD70D}" destId="{954E455D-FC9F-47E0-9403-995CACB7CF1B}" srcOrd="9" destOrd="0" presId="urn:microsoft.com/office/officeart/2008/layout/LinedList"/>
    <dgm:cxn modelId="{BE8E9561-BBE5-4488-BE76-C3941431291E}" type="presParOf" srcId="{78F30774-DDE8-46FB-8456-58E51E6DD70D}" destId="{E5220E46-E026-49F7-82EF-DA9EE41147A8}" srcOrd="10" destOrd="0" presId="urn:microsoft.com/office/officeart/2008/layout/LinedList"/>
    <dgm:cxn modelId="{98B5B17D-DB36-4D2B-A67D-0DDE1692AE78}" type="presParOf" srcId="{E5220E46-E026-49F7-82EF-DA9EE41147A8}" destId="{1FB2353A-83FF-4CA8-BEB5-182E41D7FBBC}" srcOrd="0" destOrd="0" presId="urn:microsoft.com/office/officeart/2008/layout/LinedList"/>
    <dgm:cxn modelId="{CAC7ECD9-3664-44B7-9B3C-2241AC4BECBF}" type="presParOf" srcId="{E5220E46-E026-49F7-82EF-DA9EE41147A8}" destId="{A50E1809-16ED-41DC-88A0-2F5085EC052C}" srcOrd="1" destOrd="0" presId="urn:microsoft.com/office/officeart/2008/layout/LinedList"/>
    <dgm:cxn modelId="{3BBC4D38-1C1A-43FA-A0FE-555435AFD788}" type="presParOf" srcId="{E5220E46-E026-49F7-82EF-DA9EE41147A8}" destId="{FFF0797A-669B-4D4C-BBF2-44A839281151}" srcOrd="2" destOrd="0" presId="urn:microsoft.com/office/officeart/2008/layout/LinedList"/>
    <dgm:cxn modelId="{2C7E0676-DA75-45A3-943B-06F6B3C0D5ED}" type="presParOf" srcId="{78F30774-DDE8-46FB-8456-58E51E6DD70D}" destId="{485F472E-0ABA-40AD-A277-01E2E0601376}" srcOrd="11" destOrd="0" presId="urn:microsoft.com/office/officeart/2008/layout/LinedList"/>
    <dgm:cxn modelId="{3E5634CE-4816-4A26-BCC7-CF243EE1B7CA}" type="presParOf" srcId="{78F30774-DDE8-46FB-8456-58E51E6DD70D}" destId="{8A2464EE-0CB2-4450-B0AA-D1DFE0520333}" srcOrd="12" destOrd="0" presId="urn:microsoft.com/office/officeart/2008/layout/LinedList"/>
    <dgm:cxn modelId="{E4340F2A-46AB-461C-A566-A67299B85878}" type="presParOf" srcId="{78F30774-DDE8-46FB-8456-58E51E6DD70D}" destId="{B30E5668-3834-4221-ABD1-0257B2AA1DBE}" srcOrd="13" destOrd="0" presId="urn:microsoft.com/office/officeart/2008/layout/LinedList"/>
    <dgm:cxn modelId="{D176977E-D8E4-4841-BE05-A7DA1563FD42}" type="presParOf" srcId="{B30E5668-3834-4221-ABD1-0257B2AA1DBE}" destId="{C5ADD644-521C-4BC9-A9B5-28540315E30B}" srcOrd="0" destOrd="0" presId="urn:microsoft.com/office/officeart/2008/layout/LinedList"/>
    <dgm:cxn modelId="{38DE914F-95F5-4D62-8FFC-DA38455C0D93}" type="presParOf" srcId="{B30E5668-3834-4221-ABD1-0257B2AA1DBE}" destId="{FCBB3644-4C88-4A30-9308-28A8A2910EF1}" srcOrd="1" destOrd="0" presId="urn:microsoft.com/office/officeart/2008/layout/LinedList"/>
    <dgm:cxn modelId="{A1B95F84-EC4E-4623-9633-7D2C21F67409}" type="presParOf" srcId="{B30E5668-3834-4221-ABD1-0257B2AA1DBE}" destId="{43D18144-7068-40C1-BF51-3FCEB109632B}" srcOrd="2" destOrd="0" presId="urn:microsoft.com/office/officeart/2008/layout/LinedList"/>
    <dgm:cxn modelId="{527BA2A0-19DC-4539-8060-5253F1023E7B}" type="presParOf" srcId="{78F30774-DDE8-46FB-8456-58E51E6DD70D}" destId="{FC782E0A-7DCE-4819-8C6A-64FBCE8AE384}" srcOrd="14" destOrd="0" presId="urn:microsoft.com/office/officeart/2008/layout/LinedList"/>
    <dgm:cxn modelId="{DC8F54FA-E1E9-4303-9C9F-1DADFB236F8B}" type="presParOf" srcId="{78F30774-DDE8-46FB-8456-58E51E6DD70D}" destId="{1A6FFB3F-903C-4552-86CC-DE6A28C9406F}" srcOrd="15" destOrd="0" presId="urn:microsoft.com/office/officeart/2008/layout/Lin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B48CE-7901-4172-9049-64ACCA376BA0}">
      <dsp:nvSpPr>
        <dsp:cNvPr id="0" name=""/>
        <dsp:cNvSpPr/>
      </dsp:nvSpPr>
      <dsp:spPr>
        <a:xfrm>
          <a:off x="0" y="0"/>
          <a:ext cx="597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E96F4-1B53-4F6C-8132-F7B8306C03B5}">
      <dsp:nvSpPr>
        <dsp:cNvPr id="0" name=""/>
        <dsp:cNvSpPr/>
      </dsp:nvSpPr>
      <dsp:spPr>
        <a:xfrm>
          <a:off x="0" y="0"/>
          <a:ext cx="1195977" cy="4200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solidFill>
                <a:schemeClr val="tx1"/>
              </a:solidFill>
            </a:rPr>
            <a:t>.</a:t>
          </a:r>
        </a:p>
      </dsp:txBody>
      <dsp:txXfrm>
        <a:off x="0" y="0"/>
        <a:ext cx="1195977" cy="4200677"/>
      </dsp:txXfrm>
    </dsp:sp>
    <dsp:sp modelId="{0379B0BF-CFF2-42A3-8F50-0B1FC6C03642}">
      <dsp:nvSpPr>
        <dsp:cNvPr id="0" name=""/>
        <dsp:cNvSpPr/>
      </dsp:nvSpPr>
      <dsp:spPr>
        <a:xfrm>
          <a:off x="1285675" y="39586"/>
          <a:ext cx="4694210" cy="791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solidFill>
                <a:schemeClr val="tx1"/>
              </a:solidFill>
            </a:rPr>
            <a:t>Entidades/</a:t>
          </a:r>
          <a:r>
            <a:rPr lang="pt-BR" sz="2000" kern="1200" err="1">
              <a:solidFill>
                <a:schemeClr val="tx1"/>
              </a:solidFill>
            </a:rPr>
            <a:t>OSCs</a:t>
          </a:r>
          <a:endParaRPr lang="pt-BR" sz="2000" kern="1200">
            <a:solidFill>
              <a:schemeClr val="tx1"/>
            </a:solidFill>
          </a:endParaRPr>
        </a:p>
      </dsp:txBody>
      <dsp:txXfrm>
        <a:off x="1285675" y="39586"/>
        <a:ext cx="4694210" cy="791729"/>
      </dsp:txXfrm>
    </dsp:sp>
    <dsp:sp modelId="{96A1DD4B-62D3-4547-A54F-EFD619BB8945}">
      <dsp:nvSpPr>
        <dsp:cNvPr id="0" name=""/>
        <dsp:cNvSpPr/>
      </dsp:nvSpPr>
      <dsp:spPr>
        <a:xfrm>
          <a:off x="1195977" y="831315"/>
          <a:ext cx="47839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9D833-87D8-4679-841E-27AA8F5ACA3C}">
      <dsp:nvSpPr>
        <dsp:cNvPr id="0" name=""/>
        <dsp:cNvSpPr/>
      </dsp:nvSpPr>
      <dsp:spPr>
        <a:xfrm>
          <a:off x="1285675" y="870902"/>
          <a:ext cx="4694210" cy="791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solidFill>
                <a:schemeClr val="tx1"/>
              </a:solidFill>
            </a:rPr>
            <a:t>CMAS/CAS-DF</a:t>
          </a:r>
        </a:p>
      </dsp:txBody>
      <dsp:txXfrm>
        <a:off x="1285675" y="870902"/>
        <a:ext cx="4694210" cy="791729"/>
      </dsp:txXfrm>
    </dsp:sp>
    <dsp:sp modelId="{CA1ED87E-4DFF-4523-9737-B66E070E74DC}">
      <dsp:nvSpPr>
        <dsp:cNvPr id="0" name=""/>
        <dsp:cNvSpPr/>
      </dsp:nvSpPr>
      <dsp:spPr>
        <a:xfrm>
          <a:off x="1195977" y="1662631"/>
          <a:ext cx="47839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B60FC-88D1-45D5-9681-D98F13416CC4}">
      <dsp:nvSpPr>
        <dsp:cNvPr id="0" name=""/>
        <dsp:cNvSpPr/>
      </dsp:nvSpPr>
      <dsp:spPr>
        <a:xfrm>
          <a:off x="1285675" y="1702217"/>
          <a:ext cx="4694210" cy="791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solidFill>
                <a:schemeClr val="tx1"/>
              </a:solidFill>
            </a:rPr>
            <a:t>Gestões Municipais</a:t>
          </a:r>
        </a:p>
      </dsp:txBody>
      <dsp:txXfrm>
        <a:off x="1285675" y="1702217"/>
        <a:ext cx="4694210" cy="791729"/>
      </dsp:txXfrm>
    </dsp:sp>
    <dsp:sp modelId="{CB1A15CC-82CF-45E2-B893-0C685E747C76}">
      <dsp:nvSpPr>
        <dsp:cNvPr id="0" name=""/>
        <dsp:cNvSpPr/>
      </dsp:nvSpPr>
      <dsp:spPr>
        <a:xfrm>
          <a:off x="1195977" y="2493946"/>
          <a:ext cx="47839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E1809-16ED-41DC-88A0-2F5085EC052C}">
      <dsp:nvSpPr>
        <dsp:cNvPr id="0" name=""/>
        <dsp:cNvSpPr/>
      </dsp:nvSpPr>
      <dsp:spPr>
        <a:xfrm>
          <a:off x="1285675" y="2533533"/>
          <a:ext cx="4694210" cy="791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solidFill>
                <a:schemeClr val="tx1"/>
              </a:solidFill>
            </a:rPr>
            <a:t>Gestões Estaduais</a:t>
          </a:r>
        </a:p>
      </dsp:txBody>
      <dsp:txXfrm>
        <a:off x="1285675" y="2533533"/>
        <a:ext cx="4694210" cy="791729"/>
      </dsp:txXfrm>
    </dsp:sp>
    <dsp:sp modelId="{485F472E-0ABA-40AD-A277-01E2E0601376}">
      <dsp:nvSpPr>
        <dsp:cNvPr id="0" name=""/>
        <dsp:cNvSpPr/>
      </dsp:nvSpPr>
      <dsp:spPr>
        <a:xfrm>
          <a:off x="1195977" y="3325262"/>
          <a:ext cx="47839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BB3644-4C88-4A30-9308-28A8A2910EF1}">
      <dsp:nvSpPr>
        <dsp:cNvPr id="0" name=""/>
        <dsp:cNvSpPr/>
      </dsp:nvSpPr>
      <dsp:spPr>
        <a:xfrm>
          <a:off x="1285675" y="3364848"/>
          <a:ext cx="4694210" cy="791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solidFill>
                <a:schemeClr val="tx1"/>
              </a:solidFill>
            </a:rPr>
            <a:t>Gestão Federal</a:t>
          </a:r>
        </a:p>
      </dsp:txBody>
      <dsp:txXfrm>
        <a:off x="1285675" y="3364848"/>
        <a:ext cx="4694210" cy="791729"/>
      </dsp:txXfrm>
    </dsp:sp>
    <dsp:sp modelId="{FC782E0A-7DCE-4819-8C6A-64FBCE8AE384}">
      <dsp:nvSpPr>
        <dsp:cNvPr id="0" name=""/>
        <dsp:cNvSpPr/>
      </dsp:nvSpPr>
      <dsp:spPr>
        <a:xfrm>
          <a:off x="1195977" y="4156578"/>
          <a:ext cx="47839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10/03/2026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90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10/03/2026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42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10/03/2026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3519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10/03/2026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415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10/03/2026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644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10/03/2026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26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10/03/2026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71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10/03/2026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1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10/03/2026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32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10/03/2026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878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10/03/2026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38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9639A-68A4-4358-8B22-86E6B54CDA5D}" type="datetimeFigureOut">
              <a:rPr lang="pt-BR" smtClean="0"/>
              <a:t>10/03/2026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3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.br/mds/pt-br/noticias-e-conteudos/desenvolvimento-social/noticias-desenvolvimento-social/mds-alerta-sobre-golpes-envolvendo-certificacao-cebas-1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file/d/1lLip3voCx6IBQFZ5xQpkMfs5jy8X30PZ/view" TargetMode="External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hyperlink" Target="https://drive.google.com/file/d/1rh8uWjTp1f8OTjJle7PF8YFUMoJnA3SF/view" TargetMode="External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s://blog.mds.gov.br/redesuas/redeprivada/" TargetMode="External"/><Relationship Id="rId7" Type="http://schemas.openxmlformats.org/officeDocument/2006/relationships/hyperlink" Target="https://www.youtube.com/channel/UC8YkP1rpSiNbyO0psEDB4CQ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plicacoes.mds.gov.br/snas/redeprivada/eccebas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mailto:agendadrsp@cidadania.gov.br" TargetMode="External"/><Relationship Id="rId7" Type="http://schemas.openxmlformats.org/officeDocument/2006/relationships/image" Target="../media/image5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2.png"/><Relationship Id="rId5" Type="http://schemas.openxmlformats.org/officeDocument/2006/relationships/hyperlink" Target="mailto:redeprivadasuas@mds.gov.br" TargetMode="External"/><Relationship Id="rId10" Type="http://schemas.openxmlformats.org/officeDocument/2006/relationships/image" Target="../media/image56.png"/><Relationship Id="rId4" Type="http://schemas.openxmlformats.org/officeDocument/2006/relationships/hyperlink" Target="mailto:cebas@mds.gov.br" TargetMode="External"/><Relationship Id="rId9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EE19F4-AE34-F08E-D203-7B0934537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98AA921-F19F-BBCD-D416-2A133449A042}"/>
              </a:ext>
            </a:extLst>
          </p:cNvPr>
          <p:cNvSpPr/>
          <p:nvPr/>
        </p:nvSpPr>
        <p:spPr>
          <a:xfrm>
            <a:off x="609156" y="557118"/>
            <a:ext cx="7157458" cy="7314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A68929C-66C8-CD64-EE82-3CDD502F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156" y="531107"/>
            <a:ext cx="8283498" cy="783451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just"/>
            <a:r>
              <a:rPr lang="pt-BR" sz="3400" b="1">
                <a:solidFill>
                  <a:schemeClr val="bg1"/>
                </a:solidFill>
                <a:latin typeface="+mn-lt"/>
                <a:cs typeface="Poppins Light"/>
              </a:rPr>
              <a:t>Dados Gerais de Certificação CEBAS</a:t>
            </a:r>
            <a:endParaRPr lang="pt-BR" sz="3400" b="1">
              <a:solidFill>
                <a:schemeClr val="bg1"/>
              </a:solidFill>
              <a:latin typeface="+mn-lt"/>
              <a:ea typeface="Calibri"/>
              <a:cs typeface="Poppins Light"/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7AF77A3-20A2-8177-4DB8-F93BA8193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793" y="1704669"/>
            <a:ext cx="8474927" cy="35034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pt-BR" sz="2000">
                <a:cs typeface="Poppins Light"/>
              </a:rPr>
              <a:t>O histórico acumulado de requerimentos de certificação no Ministério do Desenvolvimento e Assistência Social, Família e Combate à Fome totaliza</a:t>
            </a:r>
            <a:r>
              <a:rPr lang="pt-BR" sz="2000" b="1">
                <a:cs typeface="Poppins Light"/>
              </a:rPr>
              <a:t> 34.796</a:t>
            </a:r>
            <a:r>
              <a:rPr lang="pt-BR" sz="2000">
                <a:cs typeface="Poppins Light"/>
              </a:rPr>
              <a:t> processos – decididos e não decididos; e distribuídos - por todos os 26 estados e Distrito Federal, atuando em 2.050 municípios.</a:t>
            </a:r>
          </a:p>
          <a:p>
            <a:pPr marL="0" indent="0" algn="just">
              <a:lnSpc>
                <a:spcPct val="130000"/>
              </a:lnSpc>
              <a:buNone/>
            </a:pPr>
            <a:endParaRPr lang="pt-BR" sz="2000">
              <a:cs typeface="Poppins Light" panose="00000400000000000000" pitchFamily="2" charset="0"/>
            </a:endParaRPr>
          </a:p>
          <a:p>
            <a:pPr marL="0" indent="0" algn="just">
              <a:lnSpc>
                <a:spcPct val="130000"/>
              </a:lnSpc>
              <a:buNone/>
            </a:pPr>
            <a:r>
              <a:rPr lang="pt-BR" sz="2000">
                <a:cs typeface="Poppins Light"/>
              </a:rPr>
              <a:t>A seguir serão apresentadas as informações sobre os processos de Certificação e Supervisão, de </a:t>
            </a:r>
            <a:r>
              <a:rPr lang="pt-BR" sz="2000" b="1">
                <a:cs typeface="Poppins Light"/>
              </a:rPr>
              <a:t>janeiro a dezembro de 2025</a:t>
            </a:r>
            <a:r>
              <a:rPr lang="pt-BR" sz="2000">
                <a:cs typeface="Poppins Light"/>
              </a:rPr>
              <a:t>, bem como outras informações relevantes.</a:t>
            </a:r>
            <a:endParaRPr lang="pt-BR" sz="2000">
              <a:ea typeface="Calibri Light"/>
              <a:cs typeface="Poppins Light"/>
            </a:endParaRPr>
          </a:p>
        </p:txBody>
      </p:sp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24ECA555-681D-18D4-0B3A-145515325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9180003" y="5669119"/>
            <a:ext cx="2757942" cy="5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98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AE213-A3FD-DFEE-B19A-DF4F3C87C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A2BB87B-CD29-711D-B4F1-08571D4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793" y="330547"/>
            <a:ext cx="8283498" cy="783451"/>
          </a:xfrm>
        </p:spPr>
        <p:txBody>
          <a:bodyPr>
            <a:normAutofit/>
          </a:bodyPr>
          <a:lstStyle/>
          <a:p>
            <a:r>
              <a:rPr lang="pt-BR" sz="3400" b="1">
                <a:latin typeface="+mn-lt"/>
                <a:cs typeface="Poppins Light"/>
              </a:rPr>
              <a:t>Comunicação</a:t>
            </a:r>
            <a:endParaRPr lang="pt-BR" sz="3400" b="1">
              <a:latin typeface="+mn-lt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CB8AA5C4-4AFF-D225-D1D8-A5584A558FD6}"/>
              </a:ext>
            </a:extLst>
          </p:cNvPr>
          <p:cNvSpPr txBox="1"/>
          <p:nvPr/>
        </p:nvSpPr>
        <p:spPr>
          <a:xfrm>
            <a:off x="444139" y="5188833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en-US" sz="1000" b="1" dirty="0">
                <a:solidFill>
                  <a:srgbClr val="000000"/>
                </a:solidFill>
              </a:rPr>
              <a:t>Fonte: DRSP/SNAS/MDS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4191783-832C-0083-09A8-26EB5B6C7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698553"/>
              </p:ext>
            </p:extLst>
          </p:nvPr>
        </p:nvGraphicFramePr>
        <p:xfrm>
          <a:off x="942473" y="1022684"/>
          <a:ext cx="10312400" cy="416110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58900">
                  <a:extLst>
                    <a:ext uri="{9D8B030D-6E8A-4147-A177-3AD203B41FA5}">
                      <a16:colId xmlns:a16="http://schemas.microsoft.com/office/drawing/2014/main" val="275915088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425076097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957278274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1527526305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1419634155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1679925647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407465621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792551788"/>
                    </a:ext>
                  </a:extLst>
                </a:gridCol>
              </a:tblGrid>
              <a:tr h="8179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MÊS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Audiência</a:t>
                      </a:r>
                      <a:b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</a:b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Presencial/on-line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FALA BR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E-mails Respondidos Agenda DRSP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E-mails Respondidos DILIGÊNCIA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E-mails Respondidos Rede Privada (CGIARS)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DEMANDA SIC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066587"/>
                  </a:ext>
                </a:extLst>
              </a:tr>
              <a:tr h="2555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JANEIRO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444710"/>
                  </a:ext>
                </a:extLst>
              </a:tr>
              <a:tr h="2555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FEVEREIRO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0335583"/>
                  </a:ext>
                </a:extLst>
              </a:tr>
              <a:tr h="2555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MARÇO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695190"/>
                  </a:ext>
                </a:extLst>
              </a:tr>
              <a:tr h="2555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ABRIL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368361"/>
                  </a:ext>
                </a:extLst>
              </a:tr>
              <a:tr h="2555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624216"/>
                  </a:ext>
                </a:extLst>
              </a:tr>
              <a:tr h="2555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JUNHO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63150"/>
                  </a:ext>
                </a:extLst>
              </a:tr>
              <a:tr h="2555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JULHO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463449"/>
                  </a:ext>
                </a:extLst>
              </a:tr>
              <a:tr h="2555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AGOSTO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944869"/>
                  </a:ext>
                </a:extLst>
              </a:tr>
              <a:tr h="2555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SETEMBRO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502823"/>
                  </a:ext>
                </a:extLst>
              </a:tr>
              <a:tr h="2555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OUTUBRO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075694"/>
                  </a:ext>
                </a:extLst>
              </a:tr>
              <a:tr h="2555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NOVEMBRO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641960"/>
                  </a:ext>
                </a:extLst>
              </a:tr>
              <a:tr h="2555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DEZEMBRO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0586294"/>
                  </a:ext>
                </a:extLst>
              </a:tr>
              <a:tr h="2760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445853"/>
                  </a:ext>
                </a:extLst>
              </a:tr>
            </a:tbl>
          </a:graphicData>
        </a:graphic>
      </p:graphicFrame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65A9C96A-57F8-E17C-DFF4-026F6F2F0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823584" y="6013248"/>
            <a:ext cx="2757942" cy="5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59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446890" y="905854"/>
            <a:ext cx="5669280" cy="3442626"/>
          </a:xfrm>
          <a:prstGeom prst="rect">
            <a:avLst/>
          </a:prstGeom>
          <a:solidFill>
            <a:srgbClr val="E22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wli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 t="35952" r="10133" b="35715"/>
          <a:stretch/>
        </p:blipFill>
        <p:spPr>
          <a:xfrm>
            <a:off x="4197700" y="5674178"/>
            <a:ext cx="3796600" cy="75111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261360" y="598206"/>
            <a:ext cx="5669280" cy="3551773"/>
          </a:xfrm>
          <a:prstGeom prst="rect">
            <a:avLst/>
          </a:prstGeom>
          <a:solidFill>
            <a:srgbClr val="47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800" b="1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800" b="1">
              <a:solidFill>
                <a:prstClr val="white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pt-BR" sz="4800" b="1">
                <a:solidFill>
                  <a:prstClr val="white"/>
                </a:solidFill>
                <a:latin typeface="Calibri" panose="020F0502020204030204"/>
              </a:rPr>
              <a:t>Supervisões</a:t>
            </a:r>
            <a:endParaRPr lang="pt-BR" sz="4800" b="1">
              <a:solidFill>
                <a:prstClr val="white"/>
              </a:solidFill>
              <a:latin typeface="Calibri" panose="020F0502020204030204"/>
              <a:ea typeface="Calibri"/>
              <a:cs typeface="Calibri"/>
            </a:endParaRPr>
          </a:p>
          <a:p>
            <a:pPr algn="ctr">
              <a:defRPr/>
            </a:pPr>
            <a:r>
              <a:rPr lang="pt-BR" sz="2800" b="1">
                <a:solidFill>
                  <a:prstClr val="white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 2025</a:t>
            </a:r>
          </a:p>
          <a:p>
            <a:pPr algn="ctr">
              <a:defRPr/>
            </a:pPr>
            <a:endParaRPr lang="pt-BR" sz="4400" b="1">
              <a:solidFill>
                <a:prstClr val="white"/>
              </a:solidFill>
              <a:highlight>
                <a:srgbClr val="FFFF00"/>
              </a:highlight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EED10EFE-B6A6-6A87-9F91-C989806425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B4FAC0DD-20BF-562E-1FD7-9F31BAEA42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14" y="5359437"/>
            <a:ext cx="2079705" cy="626511"/>
          </a:xfrm>
          <a:prstGeom prst="rect">
            <a:avLst/>
          </a:prstGeom>
        </p:spPr>
      </p:pic>
      <p:pic>
        <p:nvPicPr>
          <p:cNvPr id="9" name="Imagem 8" descr="Texto&#10;&#10;O conteúdo gerado por IA pode estar incorreto.">
            <a:extLst>
              <a:ext uri="{FF2B5EF4-FFF2-40B4-BE49-F238E27FC236}">
                <a16:creationId xmlns:a16="http://schemas.microsoft.com/office/drawing/2014/main" id="{A2EAE90F-8F11-02DF-779E-83528A371F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6242616" y="5411022"/>
            <a:ext cx="2757942" cy="5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58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1D3F7-5E48-9F9F-E4B8-844990A8C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7A15FF5-15D6-9BBC-5464-683C4E3A3E2E}"/>
              </a:ext>
            </a:extLst>
          </p:cNvPr>
          <p:cNvSpPr/>
          <p:nvPr/>
        </p:nvSpPr>
        <p:spPr>
          <a:xfrm>
            <a:off x="6913255" y="2518160"/>
            <a:ext cx="4568720" cy="29540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F45138-24B7-C14A-65C5-3267CF7B5319}"/>
              </a:ext>
            </a:extLst>
          </p:cNvPr>
          <p:cNvSpPr txBox="1"/>
          <p:nvPr/>
        </p:nvSpPr>
        <p:spPr>
          <a:xfrm>
            <a:off x="578198" y="1469288"/>
            <a:ext cx="1040457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</a:pPr>
            <a:r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 objetivo principal das supervisões é </a:t>
            </a:r>
            <a:r>
              <a:rPr lang="pt-BR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verificar a manutenção das condições que ensejaram a certificação das Entidades Beneficentes de Assistência Social (CEBAS) conforme artigo nº 38 da Lei Complementar 187/2021 </a:t>
            </a:r>
            <a:r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considerando os impactos, a capacidade de ampliação e universalização dos serviços prestados pelas entidades no campo da assistência social.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BB5C910-1D54-E0A7-E222-6BA96F213ACA}"/>
              </a:ext>
            </a:extLst>
          </p:cNvPr>
          <p:cNvSpPr/>
          <p:nvPr/>
        </p:nvSpPr>
        <p:spPr>
          <a:xfrm>
            <a:off x="574431" y="290899"/>
            <a:ext cx="4595446" cy="73143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1CD8DB0D-DBA9-FBFC-CFC2-63FAAFA564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7760" y="340213"/>
            <a:ext cx="3798277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Apresentação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99912A8-5564-3275-5C88-624BCECA1171}"/>
              </a:ext>
            </a:extLst>
          </p:cNvPr>
          <p:cNvSpPr txBox="1"/>
          <p:nvPr/>
        </p:nvSpPr>
        <p:spPr>
          <a:xfrm>
            <a:off x="576569" y="3064724"/>
            <a:ext cx="5517274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2000">
                <a:solidFill>
                  <a:srgbClr val="000000"/>
                </a:solidFill>
              </a:rPr>
              <a:t>Público atendido</a:t>
            </a:r>
            <a:endParaRPr lang="en-US" sz="2000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2000">
                <a:solidFill>
                  <a:srgbClr val="000000"/>
                </a:solidFill>
                <a:ea typeface="Calibri"/>
                <a:cs typeface="Calibri"/>
              </a:rPr>
              <a:t>Tipo de atenção socioassistencial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2000">
                <a:solidFill>
                  <a:srgbClr val="000000"/>
                </a:solidFill>
                <a:ea typeface="Calibri"/>
                <a:cs typeface="Calibri"/>
              </a:rPr>
              <a:t>Receita superior a R$ 5 milhões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2000">
                <a:ea typeface="Calibri"/>
                <a:cs typeface="Calibri"/>
              </a:rPr>
              <a:t>Exercício de atividade comercial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2000">
                <a:solidFill>
                  <a:srgbClr val="000000"/>
                </a:solidFill>
                <a:ea typeface="Calibri"/>
                <a:cs typeface="Calibri"/>
              </a:rPr>
              <a:t>Discrepâncias em informações prestadas/ indícios de irregularidades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A51CE0E-8983-ED41-EBC8-18FEAFF5139A}"/>
              </a:ext>
            </a:extLst>
          </p:cNvPr>
          <p:cNvSpPr txBox="1"/>
          <p:nvPr/>
        </p:nvSpPr>
        <p:spPr>
          <a:xfrm>
            <a:off x="7183776" y="2517979"/>
            <a:ext cx="3798995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</a:pPr>
            <a:r>
              <a:rPr lang="pt-BR" sz="1700" b="1">
                <a:ea typeface="Calibri"/>
                <a:cs typeface="Calibri"/>
              </a:rPr>
              <a:t>Estados selecionados 2025 para Supervisão in loco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1700"/>
              <a:t>Norte: Tocantins </a:t>
            </a:r>
            <a:endParaRPr lang="pt-BR" sz="1700">
              <a:highlight>
                <a:srgbClr val="FFFF00"/>
              </a:highlight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1700"/>
              <a:t>Nordeste</a:t>
            </a:r>
            <a:r>
              <a:rPr lang="pt-BR" sz="1700">
                <a:ea typeface="Calibri"/>
                <a:cs typeface="Calibri"/>
              </a:rPr>
              <a:t>: Ceará</a:t>
            </a:r>
            <a:endParaRPr lang="pt-BR" sz="1700">
              <a:highlight>
                <a:srgbClr val="FFFF00"/>
              </a:highlight>
              <a:ea typeface="Calibri"/>
              <a:cs typeface="Calibri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1700">
                <a:ea typeface="Calibri"/>
                <a:cs typeface="Calibri"/>
              </a:rPr>
              <a:t>Centro-Oeste: Mato Grosso do Sul e Brasília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1700">
                <a:ea typeface="Calibri"/>
                <a:cs typeface="Calibri"/>
              </a:rPr>
              <a:t>Sudeste: Minas Gerais </a:t>
            </a:r>
            <a:endParaRPr lang="pt-BR" sz="1700">
              <a:highlight>
                <a:srgbClr val="FFFF00"/>
              </a:highlight>
              <a:ea typeface="Calibri"/>
              <a:cs typeface="Calibri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1700">
                <a:ea typeface="Calibri"/>
                <a:cs typeface="Calibri"/>
              </a:rPr>
              <a:t>Sul: Paraná e Santa Catarina</a:t>
            </a:r>
          </a:p>
        </p:txBody>
      </p:sp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1EEC8F55-2EF5-37F7-8AAA-D0512E18DD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418002" y="5619958"/>
            <a:ext cx="3077490" cy="59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15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61508A-6004-ED1F-A9CE-5AFB59FC4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B71960AF-3F09-61BC-0905-86BC27C816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995647" y="6000957"/>
            <a:ext cx="3077490" cy="599743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B9A3EC1A-297E-CCC5-3E7A-1E6BA33166F9}"/>
              </a:ext>
            </a:extLst>
          </p:cNvPr>
          <p:cNvSpPr txBox="1"/>
          <p:nvPr/>
        </p:nvSpPr>
        <p:spPr>
          <a:xfrm>
            <a:off x="3827419" y="6336995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en-US" sz="1000" b="1" dirty="0">
                <a:solidFill>
                  <a:srgbClr val="000000"/>
                </a:solidFill>
              </a:rPr>
              <a:t>Fonte: DRSP/SNAS/MDS</a:t>
            </a:r>
          </a:p>
        </p:txBody>
      </p:sp>
      <p:pic>
        <p:nvPicPr>
          <p:cNvPr id="5" name="Imagem 4" descr="Diagrama&#10;&#10;O conteúdo gerado por IA pode estar incorreto.">
            <a:extLst>
              <a:ext uri="{FF2B5EF4-FFF2-40B4-BE49-F238E27FC236}">
                <a16:creationId xmlns:a16="http://schemas.microsoft.com/office/drawing/2014/main" id="{6FDAF32D-D183-C2CD-3E79-4F351A423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3" y="181506"/>
            <a:ext cx="8799323" cy="610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00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87280A-414F-EF4F-CDEA-26F37C25B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Diagrama&#10;&#10;O conteúdo gerado por IA pode estar incorreto.">
            <a:extLst>
              <a:ext uri="{FF2B5EF4-FFF2-40B4-BE49-F238E27FC236}">
                <a16:creationId xmlns:a16="http://schemas.microsoft.com/office/drawing/2014/main" id="{06E523F3-41CD-2F68-AFB3-5A8F6DF7B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021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D455ACE8-E5E6-24EB-CB27-3C03B5E4A7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725260" y="6050119"/>
            <a:ext cx="3077490" cy="599743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FC9034C8-AEA7-D92E-47F7-D13BF9F54CF5}"/>
              </a:ext>
            </a:extLst>
          </p:cNvPr>
          <p:cNvSpPr txBox="1"/>
          <p:nvPr/>
        </p:nvSpPr>
        <p:spPr>
          <a:xfrm>
            <a:off x="3426435" y="6211369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en-US" sz="1000" b="1" dirty="0">
                <a:solidFill>
                  <a:srgbClr val="000000"/>
                </a:solidFill>
              </a:rPr>
              <a:t>Fonte: DRSP/SNAS/MDS</a:t>
            </a:r>
          </a:p>
        </p:txBody>
      </p:sp>
    </p:spTree>
    <p:extLst>
      <p:ext uri="{BB962C8B-B14F-4D97-AF65-F5344CB8AC3E}">
        <p14:creationId xmlns:p14="http://schemas.microsoft.com/office/powerpoint/2010/main" val="1357086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agrama&#10;&#10;O conteúdo gerado por IA pode estar incorreto.">
            <a:extLst>
              <a:ext uri="{FF2B5EF4-FFF2-40B4-BE49-F238E27FC236}">
                <a16:creationId xmlns:a16="http://schemas.microsoft.com/office/drawing/2014/main" id="{3529866F-C835-5370-98FD-0533CE54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15" y="192138"/>
            <a:ext cx="8706955" cy="5508336"/>
          </a:xfrm>
          <a:prstGeom prst="rect">
            <a:avLst/>
          </a:prstGeom>
        </p:spPr>
      </p:pic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9B3041C8-6DD6-923C-0165-5FC43BFCC0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9110898" y="6066119"/>
            <a:ext cx="3077490" cy="599743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8910D0E1-4FD0-C257-4972-C238478095AE}"/>
              </a:ext>
            </a:extLst>
          </p:cNvPr>
          <p:cNvSpPr txBox="1"/>
          <p:nvPr/>
        </p:nvSpPr>
        <p:spPr>
          <a:xfrm>
            <a:off x="3792195" y="5666698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en-US" sz="1000" b="1" dirty="0">
                <a:solidFill>
                  <a:srgbClr val="000000"/>
                </a:solidFill>
              </a:rPr>
              <a:t>Fonte: DRSP/SNAS/MDS</a:t>
            </a:r>
          </a:p>
        </p:txBody>
      </p:sp>
    </p:spTree>
    <p:extLst>
      <p:ext uri="{BB962C8B-B14F-4D97-AF65-F5344CB8AC3E}">
        <p14:creationId xmlns:p14="http://schemas.microsoft.com/office/powerpoint/2010/main" val="371105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93628C-CF71-2221-C498-406767C75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fico, Gráfico de pizza&#10;&#10;O conteúdo gerado por IA pode estar incorreto.">
            <a:extLst>
              <a:ext uri="{FF2B5EF4-FFF2-40B4-BE49-F238E27FC236}">
                <a16:creationId xmlns:a16="http://schemas.microsoft.com/office/drawing/2014/main" id="{6AE8E755-8B39-CA31-AD94-BB9FB8DEC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1" y="365760"/>
            <a:ext cx="8101584" cy="5312664"/>
          </a:xfrm>
          <a:prstGeom prst="rect">
            <a:avLst/>
          </a:prstGeom>
        </p:spPr>
      </p:pic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B5F01F2D-9D34-6DED-4EF6-4E8E6C83AD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622068" y="6066119"/>
            <a:ext cx="3077490" cy="599743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5C739EFA-EC0F-48F7-83C0-27CB7E94CFD0}"/>
              </a:ext>
            </a:extLst>
          </p:cNvPr>
          <p:cNvSpPr txBox="1"/>
          <p:nvPr/>
        </p:nvSpPr>
        <p:spPr>
          <a:xfrm>
            <a:off x="3674314" y="5570125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en-US" sz="1000" b="1" dirty="0">
                <a:solidFill>
                  <a:srgbClr val="000000"/>
                </a:solidFill>
              </a:rPr>
              <a:t>Fonte: DRSP/SNAS/MDS</a:t>
            </a:r>
          </a:p>
        </p:txBody>
      </p:sp>
    </p:spTree>
    <p:extLst>
      <p:ext uri="{BB962C8B-B14F-4D97-AF65-F5344CB8AC3E}">
        <p14:creationId xmlns:p14="http://schemas.microsoft.com/office/powerpoint/2010/main" val="3029558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Gráfico de funil&#10;&#10;O conteúdo gerado por IA pode estar incorreto.">
            <a:extLst>
              <a:ext uri="{FF2B5EF4-FFF2-40B4-BE49-F238E27FC236}">
                <a16:creationId xmlns:a16="http://schemas.microsoft.com/office/drawing/2014/main" id="{81A739C1-E3D5-8235-02E1-0DAEF8BB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09" y="0"/>
            <a:ext cx="8702815" cy="6095948"/>
          </a:xfrm>
          <a:prstGeom prst="rect">
            <a:avLst/>
          </a:prstGeom>
        </p:spPr>
      </p:pic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06CE5251-EC23-5515-988E-5F9257E44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722709" y="6109251"/>
            <a:ext cx="3077490" cy="59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EEC89A-9337-A04A-9B13-DF07B8BF9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DF5EA29-B703-9E2C-39C2-0C1EA456C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16" y="65764"/>
            <a:ext cx="8283498" cy="783451"/>
          </a:xfrm>
        </p:spPr>
        <p:txBody>
          <a:bodyPr>
            <a:normAutofit/>
          </a:bodyPr>
          <a:lstStyle/>
          <a:p>
            <a:r>
              <a:rPr lang="pt-BR" sz="3400" b="1">
                <a:latin typeface="+mn-lt"/>
                <a:cs typeface="Poppins Light"/>
              </a:rPr>
              <a:t>Dados de supervisão/importação </a:t>
            </a:r>
            <a:endParaRPr lang="pt-BR" sz="3400" b="1">
              <a:solidFill>
                <a:schemeClr val="accent2"/>
              </a:solidFill>
              <a:latin typeface="+mn-lt"/>
              <a:ea typeface="Calibri"/>
              <a:cs typeface="Poppins Light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7611F28C-7523-1413-AE46-C1FEF6A1D540}"/>
              </a:ext>
            </a:extLst>
          </p:cNvPr>
          <p:cNvSpPr/>
          <p:nvPr/>
        </p:nvSpPr>
        <p:spPr>
          <a:xfrm>
            <a:off x="1040059" y="5588348"/>
            <a:ext cx="1881809" cy="34553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/>
              <a:t>Decididos = 95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6B3941EC-ABC9-75C4-A7F6-4624CA628CF7}"/>
              </a:ext>
            </a:extLst>
          </p:cNvPr>
          <p:cNvSpPr/>
          <p:nvPr/>
        </p:nvSpPr>
        <p:spPr>
          <a:xfrm>
            <a:off x="1040059" y="6054995"/>
            <a:ext cx="1881809" cy="34553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/>
              <a:t>Em Trâmite = 42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7A34AD0-1E65-3541-FD32-AED4BAE8E775}"/>
              </a:ext>
            </a:extLst>
          </p:cNvPr>
          <p:cNvSpPr txBox="1"/>
          <p:nvPr/>
        </p:nvSpPr>
        <p:spPr>
          <a:xfrm>
            <a:off x="4886017" y="5022393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en-US" sz="1000" b="1">
                <a:solidFill>
                  <a:srgbClr val="000000"/>
                </a:solidFill>
              </a:rPr>
              <a:t>Fonte: DRSP/SNAS/MDS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630EC912-80A1-3952-008C-466F15201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120527"/>
              </p:ext>
            </p:extLst>
          </p:nvPr>
        </p:nvGraphicFramePr>
        <p:xfrm>
          <a:off x="1035718" y="1045243"/>
          <a:ext cx="9709519" cy="38904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64349">
                  <a:extLst>
                    <a:ext uri="{9D8B030D-6E8A-4147-A177-3AD203B41FA5}">
                      <a16:colId xmlns:a16="http://schemas.microsoft.com/office/drawing/2014/main" val="1752787227"/>
                    </a:ext>
                  </a:extLst>
                </a:gridCol>
                <a:gridCol w="1027903">
                  <a:extLst>
                    <a:ext uri="{9D8B030D-6E8A-4147-A177-3AD203B41FA5}">
                      <a16:colId xmlns:a16="http://schemas.microsoft.com/office/drawing/2014/main" val="744894085"/>
                    </a:ext>
                  </a:extLst>
                </a:gridCol>
                <a:gridCol w="2111369">
                  <a:extLst>
                    <a:ext uri="{9D8B030D-6E8A-4147-A177-3AD203B41FA5}">
                      <a16:colId xmlns:a16="http://schemas.microsoft.com/office/drawing/2014/main" val="304714895"/>
                    </a:ext>
                  </a:extLst>
                </a:gridCol>
                <a:gridCol w="1819667">
                  <a:extLst>
                    <a:ext uri="{9D8B030D-6E8A-4147-A177-3AD203B41FA5}">
                      <a16:colId xmlns:a16="http://schemas.microsoft.com/office/drawing/2014/main" val="543390938"/>
                    </a:ext>
                  </a:extLst>
                </a:gridCol>
                <a:gridCol w="986231">
                  <a:extLst>
                    <a:ext uri="{9D8B030D-6E8A-4147-A177-3AD203B41FA5}">
                      <a16:colId xmlns:a16="http://schemas.microsoft.com/office/drawing/2014/main" val="4180043604"/>
                    </a:ext>
                  </a:extLst>
                </a:gridCol>
              </a:tblGrid>
              <a:tr h="389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SITUAÇÃO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Importação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Aptos Narrow"/>
                        </a:rPr>
                        <a:t>Supervisão Extraordinária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Supervisão Ordinária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Total Geral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259083"/>
                  </a:ext>
                </a:extLst>
              </a:tr>
              <a:tr h="389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MANUTENÇÃO DA DECISÃO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01004"/>
                  </a:ext>
                </a:extLst>
              </a:tr>
              <a:tr h="389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ANÁLISE TÉCNICA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216868"/>
                  </a:ext>
                </a:extLst>
              </a:tr>
              <a:tr h="389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MODULAÇÃO DOS EFEITOS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917037"/>
                  </a:ext>
                </a:extLst>
              </a:tr>
              <a:tr h="389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DEFERIDO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pt-BR" sz="1400" b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pt-BR" sz="1400" b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924686"/>
                  </a:ext>
                </a:extLst>
              </a:tr>
              <a:tr h="389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AGUARDANDO MANIFESTAÇÃO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18832"/>
                  </a:ext>
                </a:extLst>
              </a:tr>
              <a:tr h="389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CANCELADO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pt-BR" sz="1400" b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9487822"/>
                  </a:ext>
                </a:extLst>
              </a:tr>
              <a:tr h="389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ARQUIVAMENTO POR PERDA DO OBJETO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795914"/>
                  </a:ext>
                </a:extLst>
              </a:tr>
              <a:tr h="389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AGUARDANDO ANÁLISE DO RECURSO SNAS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681792"/>
                  </a:ext>
                </a:extLst>
              </a:tr>
              <a:tr h="389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 GERAL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221617"/>
                  </a:ext>
                </a:extLst>
              </a:tr>
            </a:tbl>
          </a:graphicData>
        </a:graphic>
      </p:graphicFrame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E3480F5F-30B3-AA99-601B-782FE91494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209067" y="6099280"/>
            <a:ext cx="3077490" cy="59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77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B34494-0912-E826-D487-FBE4113D2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F09C4F7-AB7E-A2EC-E591-7ABCF85C5E17}"/>
              </a:ext>
            </a:extLst>
          </p:cNvPr>
          <p:cNvSpPr/>
          <p:nvPr/>
        </p:nvSpPr>
        <p:spPr>
          <a:xfrm>
            <a:off x="3455436" y="1213503"/>
            <a:ext cx="5669280" cy="3768695"/>
          </a:xfrm>
          <a:prstGeom prst="rect">
            <a:avLst/>
          </a:prstGeom>
          <a:solidFill>
            <a:srgbClr val="E22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b="1">
              <a:latin typeface="Rawline" panose="00000500000000000000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9BECB71-BD17-C9F9-60DA-FF624001DE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 t="35952" r="10133" b="35715"/>
          <a:stretch/>
        </p:blipFill>
        <p:spPr>
          <a:xfrm>
            <a:off x="4197700" y="5674178"/>
            <a:ext cx="3796600" cy="75111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78A42D4-B1C2-71E0-CB90-008C1B027EE6}"/>
              </a:ext>
            </a:extLst>
          </p:cNvPr>
          <p:cNvSpPr/>
          <p:nvPr/>
        </p:nvSpPr>
        <p:spPr>
          <a:xfrm>
            <a:off x="3261360" y="837488"/>
            <a:ext cx="5669280" cy="3866879"/>
          </a:xfrm>
          <a:prstGeom prst="rect">
            <a:avLst/>
          </a:prstGeom>
          <a:solidFill>
            <a:srgbClr val="47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3500" b="1"/>
              <a:t>Cadastro Nacional de Entidades de Assistência Social (CNEAS)</a:t>
            </a:r>
          </a:p>
        </p:txBody>
      </p:sp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EE7B817A-74AE-DB18-DC6F-270EBF1CC1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6045970" y="5669119"/>
            <a:ext cx="3077490" cy="599743"/>
          </a:xfrm>
          <a:prstGeom prst="rect">
            <a:avLst/>
          </a:prstGeom>
        </p:spPr>
      </p:pic>
      <p:pic>
        <p:nvPicPr>
          <p:cNvPr id="9" name="Imagem 8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51C52990-1BAB-4C62-42C0-3236956CF7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75" y="5678985"/>
            <a:ext cx="2079705" cy="62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96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435C361-4CEB-3454-55E2-0093F5982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82" y="210262"/>
            <a:ext cx="8283498" cy="783451"/>
          </a:xfrm>
        </p:spPr>
        <p:txBody>
          <a:bodyPr>
            <a:normAutofit/>
          </a:bodyPr>
          <a:lstStyle/>
          <a:p>
            <a:r>
              <a:rPr lang="pt-BR" sz="3400" b="1">
                <a:latin typeface="+mn-lt"/>
                <a:cs typeface="Poppins Light"/>
              </a:rPr>
              <a:t>Histórico de Processos Decididos</a:t>
            </a:r>
            <a:endParaRPr lang="pt-BR" sz="3400">
              <a:solidFill>
                <a:srgbClr val="FFC000"/>
              </a:solidFill>
              <a:latin typeface="+mn-lt"/>
              <a:ea typeface="Calibri"/>
              <a:cs typeface="Poppins Light"/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F782F189-258E-8D8E-FFB9-1CC8958E2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082" y="930376"/>
            <a:ext cx="10321936" cy="10849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t-BR" sz="2000" b="1">
                <a:cs typeface="Poppins Light"/>
              </a:rPr>
              <a:t>Gráfico 1 </a:t>
            </a:r>
            <a:r>
              <a:rPr lang="pt-BR" sz="2000">
                <a:cs typeface="Poppins Light"/>
              </a:rPr>
              <a:t>– Processos de Certificação das Entidades Beneficentes de Assistência Social decididos no âmbito do Ministério do Desenvolvimento e Assistência Social, Família e Combate à Fome, por tipo de processo e situação – acumulado de </a:t>
            </a:r>
            <a:r>
              <a:rPr lang="pt-BR" sz="2000" b="1">
                <a:cs typeface="Poppins Light"/>
              </a:rPr>
              <a:t>30/11/2009 a 31/12/2025</a:t>
            </a:r>
            <a:r>
              <a:rPr lang="pt-BR" sz="2000">
                <a:cs typeface="Poppins Light"/>
              </a:rPr>
              <a:t>.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FC80C43-C299-0D09-363F-CC21FEC8C0D1}"/>
              </a:ext>
            </a:extLst>
          </p:cNvPr>
          <p:cNvSpPr>
            <a:spLocks noGrp="1"/>
          </p:cNvSpPr>
          <p:nvPr/>
        </p:nvSpPr>
        <p:spPr>
          <a:xfrm>
            <a:off x="1317986" y="6480253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>
                <a:cs typeface="Poppins Light" panose="00000400000000000000" pitchFamily="2" charset="0"/>
              </a:rPr>
              <a:t>Fonte: DRSP/SNAS/MDS</a:t>
            </a:r>
            <a:endParaRPr lang="pt-BR" sz="1000">
              <a:cs typeface="Poppins Light" panose="00000400000000000000" pitchFamily="2" charset="0"/>
            </a:endParaRPr>
          </a:p>
        </p:txBody>
      </p:sp>
      <p:pic>
        <p:nvPicPr>
          <p:cNvPr id="5" name="Imagem 4" descr="Gráfico&#10;&#10;O conteúdo gerado por IA pode estar incorreto.">
            <a:extLst>
              <a:ext uri="{FF2B5EF4-FFF2-40B4-BE49-F238E27FC236}">
                <a16:creationId xmlns:a16="http://schemas.microsoft.com/office/drawing/2014/main" id="{84A99921-DF68-6297-187D-E00D75376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07" y="2019128"/>
            <a:ext cx="9584100" cy="3912250"/>
          </a:xfrm>
          <a:prstGeom prst="rect">
            <a:avLst/>
          </a:prstGeom>
        </p:spPr>
      </p:pic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7F8DFD41-C6C0-8AE9-E707-497190429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849623" y="6233224"/>
            <a:ext cx="2757942" cy="5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09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9D662-D703-3EA6-6474-5EAB27657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175107EA-091D-B177-D1DF-899CF384825C}"/>
              </a:ext>
            </a:extLst>
          </p:cNvPr>
          <p:cNvSpPr>
            <a:spLocks noGrp="1"/>
          </p:cNvSpPr>
          <p:nvPr/>
        </p:nvSpPr>
        <p:spPr>
          <a:xfrm>
            <a:off x="1497043" y="5760603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>
                <a:cs typeface="Poppins Light" panose="00000400000000000000" pitchFamily="2" charset="0"/>
              </a:rPr>
              <a:t>Fonte: DRSP/SNAS/MDS</a:t>
            </a:r>
            <a:endParaRPr lang="pt-BR" sz="1000">
              <a:cs typeface="Poppins Light" panose="00000400000000000000" pitchFamily="2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44D2824-C41D-1152-1596-5ADF3825B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27" y="193219"/>
            <a:ext cx="9653641" cy="783451"/>
          </a:xfrm>
        </p:spPr>
        <p:txBody>
          <a:bodyPr>
            <a:noAutofit/>
          </a:bodyPr>
          <a:lstStyle/>
          <a:p>
            <a:r>
              <a:rPr lang="pt-BR" sz="3400" b="1">
                <a:latin typeface="+mn-lt"/>
              </a:rPr>
              <a:t>Cadastros concluídos no CNEAS – Brasil</a:t>
            </a:r>
            <a:endParaRPr lang="pt-BR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Imagem 1" descr="Mapa&#10;&#10;O conteúdo gerado por IA pode estar incorreto.">
            <a:extLst>
              <a:ext uri="{FF2B5EF4-FFF2-40B4-BE49-F238E27FC236}">
                <a16:creationId xmlns:a16="http://schemas.microsoft.com/office/drawing/2014/main" id="{2C9BC425-D4C3-FE87-40ED-B97D6A1A5B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82" t="1136" r="21216" b="2417"/>
          <a:stretch>
            <a:fillRect/>
          </a:stretch>
        </p:blipFill>
        <p:spPr>
          <a:xfrm>
            <a:off x="3052793" y="1145664"/>
            <a:ext cx="4993983" cy="449551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0FE1C3CC-1FB8-99F2-C0AC-F066D3F4628A}"/>
              </a:ext>
            </a:extLst>
          </p:cNvPr>
          <p:cNvSpPr/>
          <p:nvPr/>
        </p:nvSpPr>
        <p:spPr>
          <a:xfrm rot="20421294">
            <a:off x="8756655" y="2155880"/>
            <a:ext cx="2743638" cy="132284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b="1"/>
              <a:t>18.207 cadastros concluídos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82C5C57B-8F88-125F-A9F6-8FBE4BA171C8}"/>
              </a:ext>
            </a:extLst>
          </p:cNvPr>
          <p:cNvSpPr/>
          <p:nvPr/>
        </p:nvSpPr>
        <p:spPr>
          <a:xfrm rot="20421294">
            <a:off x="9008896" y="3851968"/>
            <a:ext cx="2752818" cy="129529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b="1"/>
              <a:t>50.227 Provisões Socioassistenciais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6B47A38F-567B-C485-39FA-2273CD137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565486" y="5964087"/>
            <a:ext cx="3077490" cy="59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71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00B10-2CEF-DF41-4516-297095CE6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EA0E9097-91C5-132D-CD71-E0E1D529AE0C}"/>
              </a:ext>
            </a:extLst>
          </p:cNvPr>
          <p:cNvSpPr>
            <a:spLocks noGrp="1"/>
          </p:cNvSpPr>
          <p:nvPr/>
        </p:nvSpPr>
        <p:spPr>
          <a:xfrm>
            <a:off x="2956778" y="6540964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>
                <a:cs typeface="Poppins Light" panose="00000400000000000000" pitchFamily="2" charset="0"/>
              </a:rPr>
              <a:t>Fonte: DRSP/SNAS/MDS</a:t>
            </a:r>
            <a:endParaRPr lang="pt-BR" sz="1000">
              <a:cs typeface="Poppins Light" panose="00000400000000000000" pitchFamily="2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C986905-5C53-0427-CBD3-2ABF43533AF4}"/>
              </a:ext>
            </a:extLst>
          </p:cNvPr>
          <p:cNvSpPr/>
          <p:nvPr/>
        </p:nvSpPr>
        <p:spPr>
          <a:xfrm>
            <a:off x="9109276" y="5636871"/>
            <a:ext cx="2303362" cy="67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1336212-9F24-F2B7-E7D2-B4E003121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8622637" y="5865682"/>
            <a:ext cx="3271502" cy="669072"/>
          </a:xfrm>
          <a:prstGeom prst="rect">
            <a:avLst/>
          </a:prstGeom>
        </p:spPr>
      </p:pic>
      <p:pic>
        <p:nvPicPr>
          <p:cNvPr id="12" name="Imagem 11" descr="Gráfico, Gráfico de pizza&#10;&#10;O conteúdo gerado por IA pode estar incorreto.">
            <a:extLst>
              <a:ext uri="{FF2B5EF4-FFF2-40B4-BE49-F238E27FC236}">
                <a16:creationId xmlns:a16="http://schemas.microsoft.com/office/drawing/2014/main" id="{B26FA0C2-B842-AB28-AA42-D644781FA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29" y="229"/>
            <a:ext cx="4977787" cy="3148529"/>
          </a:xfrm>
          <a:prstGeom prst="rect">
            <a:avLst/>
          </a:prstGeom>
        </p:spPr>
      </p:pic>
      <p:pic>
        <p:nvPicPr>
          <p:cNvPr id="15" name="Imagem 14" descr="Gráfico, Gráfico de linhas&#10;&#10;O conteúdo gerado por IA pode estar incorreto.">
            <a:extLst>
              <a:ext uri="{FF2B5EF4-FFF2-40B4-BE49-F238E27FC236}">
                <a16:creationId xmlns:a16="http://schemas.microsoft.com/office/drawing/2014/main" id="{CDB33CD2-F43B-D2AF-68EC-CDCDA2041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613" y="3149217"/>
            <a:ext cx="4978821" cy="3708553"/>
          </a:xfrm>
          <a:prstGeom prst="rect">
            <a:avLst/>
          </a:prstGeom>
        </p:spPr>
      </p:pic>
      <p:pic>
        <p:nvPicPr>
          <p:cNvPr id="16" name="Imagem 15" descr="Gráfico, Gráfico de barras&#10;&#10;O conteúdo gerado por IA pode estar incorreto.">
            <a:extLst>
              <a:ext uri="{FF2B5EF4-FFF2-40B4-BE49-F238E27FC236}">
                <a16:creationId xmlns:a16="http://schemas.microsoft.com/office/drawing/2014/main" id="{D57C22B7-3DC2-C595-9B27-131792F49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31" y="0"/>
            <a:ext cx="7224909" cy="653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A7243B-F94D-6047-8276-20A732952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>
            <a:extLst>
              <a:ext uri="{FF2B5EF4-FFF2-40B4-BE49-F238E27FC236}">
                <a16:creationId xmlns:a16="http://schemas.microsoft.com/office/drawing/2014/main" id="{6C4A7905-FCF1-778E-8E77-8D905FCF7906}"/>
              </a:ext>
            </a:extLst>
          </p:cNvPr>
          <p:cNvSpPr txBox="1"/>
          <p:nvPr/>
        </p:nvSpPr>
        <p:spPr>
          <a:xfrm>
            <a:off x="4889599" y="5857557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22"/>
              </a:lnSpc>
            </a:pPr>
            <a:r>
              <a:rPr lang="en-US" sz="1000" b="1">
                <a:solidFill>
                  <a:srgbClr val="000000"/>
                </a:solidFill>
              </a:rPr>
              <a:t>Fonte: DRSP/SNAS/MDS</a:t>
            </a:r>
          </a:p>
        </p:txBody>
      </p:sp>
      <p:pic>
        <p:nvPicPr>
          <p:cNvPr id="3" name="Imagem 2" descr="Gráfico, Gráfico de barras&#10;&#10;O conteúdo gerado por IA pode estar incorreto.">
            <a:extLst>
              <a:ext uri="{FF2B5EF4-FFF2-40B4-BE49-F238E27FC236}">
                <a16:creationId xmlns:a16="http://schemas.microsoft.com/office/drawing/2014/main" id="{B2EB11AC-CC12-E98A-4DF3-221DCA016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16" y="548801"/>
            <a:ext cx="10570307" cy="5193783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F4F8D098-D777-228C-76DE-2ED39C23A49D}"/>
              </a:ext>
            </a:extLst>
          </p:cNvPr>
          <p:cNvSpPr/>
          <p:nvPr/>
        </p:nvSpPr>
        <p:spPr>
          <a:xfrm rot="20421294">
            <a:off x="10205145" y="3412387"/>
            <a:ext cx="1760595" cy="10119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b="1"/>
              <a:t>637 cadastros excluídos</a:t>
            </a:r>
          </a:p>
        </p:txBody>
      </p:sp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FE2AE796-36CC-2016-A727-D4185E3918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874411" y="6043661"/>
            <a:ext cx="3077490" cy="599743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9AD58FF-B317-FACE-D6AD-94E15086DC6C}"/>
              </a:ext>
            </a:extLst>
          </p:cNvPr>
          <p:cNvSpPr txBox="1"/>
          <p:nvPr/>
        </p:nvSpPr>
        <p:spPr>
          <a:xfrm>
            <a:off x="951068" y="5747388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22"/>
              </a:lnSpc>
            </a:pPr>
            <a:r>
              <a:rPr lang="en-US" sz="1000" b="1" err="1">
                <a:solidFill>
                  <a:srgbClr val="000000"/>
                </a:solidFill>
                <a:ea typeface="Calibri"/>
                <a:cs typeface="Calibri"/>
              </a:rPr>
              <a:t>Obs</a:t>
            </a:r>
            <a:r>
              <a:rPr lang="en-US" sz="1000" b="1">
                <a:solidFill>
                  <a:srgbClr val="000000"/>
                </a:solidFill>
                <a:ea typeface="Calibri"/>
                <a:cs typeface="Calibri"/>
              </a:rPr>
              <a:t>: </a:t>
            </a:r>
            <a:r>
              <a:rPr lang="en-US" sz="1000" b="1" err="1">
                <a:solidFill>
                  <a:srgbClr val="000000"/>
                </a:solidFill>
                <a:ea typeface="Calibri"/>
                <a:cs typeface="Calibri"/>
              </a:rPr>
              <a:t>concluído</a:t>
            </a:r>
            <a:r>
              <a:rPr lang="en-US" sz="1000" b="1">
                <a:solidFill>
                  <a:srgbClr val="000000"/>
                </a:solidFill>
                <a:ea typeface="Calibri"/>
                <a:cs typeface="Calibri"/>
              </a:rPr>
              <a:t> 1.424</a:t>
            </a:r>
          </a:p>
        </p:txBody>
      </p:sp>
    </p:spTree>
    <p:extLst>
      <p:ext uri="{BB962C8B-B14F-4D97-AF65-F5344CB8AC3E}">
        <p14:creationId xmlns:p14="http://schemas.microsoft.com/office/powerpoint/2010/main" val="2107512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64093A-A374-A5D5-3CE0-36D077187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6C9568-9E04-87BB-9D71-011BAC12B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62" y="218479"/>
            <a:ext cx="10492311" cy="783451"/>
          </a:xfrm>
        </p:spPr>
        <p:txBody>
          <a:bodyPr>
            <a:noAutofit/>
          </a:bodyPr>
          <a:lstStyle/>
          <a:p>
            <a:r>
              <a:rPr lang="pt-BR" sz="3400" b="1">
                <a:latin typeface="+mn-lt"/>
              </a:rPr>
              <a:t>Apoios Técnicos de janeiro a dezembro/2025</a:t>
            </a:r>
            <a:endParaRPr lang="pt-BR" sz="3400" b="1">
              <a:solidFill>
                <a:schemeClr val="accent2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26E9DD6A-1E98-06E6-7B17-2A289681A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384" y="1009142"/>
            <a:ext cx="11984472" cy="883667"/>
          </a:xfrm>
        </p:spPr>
        <p:txBody>
          <a:bodyPr>
            <a:noAutofit/>
          </a:bodyPr>
          <a:lstStyle/>
          <a:p>
            <a:pPr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1500"/>
              <a:t>A Coordenação-Geral de Gestão da Informação e Acompanhamento da Rede Socioassistencial (CGIARS), do DRSP, tem feito apoios técnicos junto aos Estados e municípios com o tema “A contextualização da importância das Organizações da Sociedade Civil na Rede Socioassistencial do SUAS”.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EFC7504-0D04-C291-508B-1993E3E15381}"/>
              </a:ext>
            </a:extLst>
          </p:cNvPr>
          <p:cNvSpPr txBox="1"/>
          <p:nvPr/>
        </p:nvSpPr>
        <p:spPr>
          <a:xfrm>
            <a:off x="1853826" y="5740612"/>
            <a:ext cx="1866194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22"/>
              </a:lnSpc>
            </a:pPr>
            <a:r>
              <a:rPr lang="en-US" sz="1000" b="1">
                <a:solidFill>
                  <a:srgbClr val="000000"/>
                </a:solidFill>
              </a:rPr>
              <a:t>Fonte: DRSP/SNAS/MDS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68E99DDA-1DB4-AA6C-15CC-C3B03F925A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654316"/>
              </p:ext>
            </p:extLst>
          </p:nvPr>
        </p:nvGraphicFramePr>
        <p:xfrm>
          <a:off x="1782792" y="1739660"/>
          <a:ext cx="7716736" cy="38691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35684">
                  <a:extLst>
                    <a:ext uri="{9D8B030D-6E8A-4147-A177-3AD203B41FA5}">
                      <a16:colId xmlns:a16="http://schemas.microsoft.com/office/drawing/2014/main" val="431129650"/>
                    </a:ext>
                  </a:extLst>
                </a:gridCol>
                <a:gridCol w="1635684">
                  <a:extLst>
                    <a:ext uri="{9D8B030D-6E8A-4147-A177-3AD203B41FA5}">
                      <a16:colId xmlns:a16="http://schemas.microsoft.com/office/drawing/2014/main" val="4264749737"/>
                    </a:ext>
                  </a:extLst>
                </a:gridCol>
                <a:gridCol w="1925886">
                  <a:extLst>
                    <a:ext uri="{9D8B030D-6E8A-4147-A177-3AD203B41FA5}">
                      <a16:colId xmlns:a16="http://schemas.microsoft.com/office/drawing/2014/main" val="2669152052"/>
                    </a:ext>
                  </a:extLst>
                </a:gridCol>
                <a:gridCol w="2519482">
                  <a:extLst>
                    <a:ext uri="{9D8B030D-6E8A-4147-A177-3AD203B41FA5}">
                      <a16:colId xmlns:a16="http://schemas.microsoft.com/office/drawing/2014/main" val="6524187"/>
                    </a:ext>
                  </a:extLst>
                </a:gridCol>
              </a:tblGrid>
              <a:tr h="25019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Mês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 de Apoios Técnicos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Municípios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Participantes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424002"/>
                  </a:ext>
                </a:extLst>
              </a:tr>
              <a:tr h="40210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Março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969790"/>
                  </a:ext>
                </a:extLst>
              </a:tr>
              <a:tr h="40210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Abril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513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275628"/>
                  </a:ext>
                </a:extLst>
              </a:tr>
              <a:tr h="40210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Maio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445204"/>
                  </a:ext>
                </a:extLst>
              </a:tr>
              <a:tr h="40210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Junho 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619037"/>
                  </a:ext>
                </a:extLst>
              </a:tr>
              <a:tr h="40210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Julho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9643665"/>
                  </a:ext>
                </a:extLst>
              </a:tr>
              <a:tr h="40210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Agosto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578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563836"/>
                  </a:ext>
                </a:extLst>
              </a:tr>
              <a:tr h="40210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Setembro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425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792207"/>
                  </a:ext>
                </a:extLst>
              </a:tr>
              <a:tr h="40210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Outubro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775884"/>
                  </a:ext>
                </a:extLst>
              </a:tr>
              <a:tr h="40210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468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1891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06092"/>
                  </a:ext>
                </a:extLst>
              </a:tr>
            </a:tbl>
          </a:graphicData>
        </a:graphic>
      </p:graphicFrame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6595B91E-385C-840F-F2A0-E26C9B305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725260" y="5656829"/>
            <a:ext cx="3077490" cy="59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74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2E079A-4A0A-E2C5-8731-A9A037072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AED3D58-B14D-63E3-9993-2D607438E454}"/>
              </a:ext>
            </a:extLst>
          </p:cNvPr>
          <p:cNvSpPr/>
          <p:nvPr/>
        </p:nvSpPr>
        <p:spPr>
          <a:xfrm>
            <a:off x="3455436" y="1213503"/>
            <a:ext cx="5669280" cy="3768695"/>
          </a:xfrm>
          <a:prstGeom prst="rect">
            <a:avLst/>
          </a:prstGeom>
          <a:solidFill>
            <a:srgbClr val="E22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b="1">
              <a:latin typeface="Rawline" panose="00000500000000000000" pitchFamily="2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14F651A-C411-C125-A2AC-956B026E7D03}"/>
              </a:ext>
            </a:extLst>
          </p:cNvPr>
          <p:cNvSpPr/>
          <p:nvPr/>
        </p:nvSpPr>
        <p:spPr>
          <a:xfrm>
            <a:off x="3261360" y="837488"/>
            <a:ext cx="5669280" cy="3866879"/>
          </a:xfrm>
          <a:prstGeom prst="rect">
            <a:avLst/>
          </a:prstGeom>
          <a:solidFill>
            <a:srgbClr val="47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3500" b="1"/>
              <a:t>Principais resultados e novidades do DRSP</a:t>
            </a:r>
          </a:p>
        </p:txBody>
      </p:sp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FA89B9A2-8F9B-09F6-7D64-51435C84E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6045970" y="5669119"/>
            <a:ext cx="3077490" cy="599743"/>
          </a:xfrm>
          <a:prstGeom prst="rect">
            <a:avLst/>
          </a:prstGeom>
        </p:spPr>
      </p:pic>
      <p:pic>
        <p:nvPicPr>
          <p:cNvPr id="9" name="Imagem 8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A4CFC0F3-ABA3-3D2B-E27E-2F8F8683A5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75" y="5678985"/>
            <a:ext cx="2079705" cy="62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18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9EF5CC-4797-7EA3-1FC5-ECDB663C8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6AA186DF-9A17-1749-6EEF-DC4433ACABE8}"/>
              </a:ext>
            </a:extLst>
          </p:cNvPr>
          <p:cNvSpPr/>
          <p:nvPr/>
        </p:nvSpPr>
        <p:spPr>
          <a:xfrm>
            <a:off x="329169" y="365766"/>
            <a:ext cx="2832208" cy="640074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6F2EA3E-04F7-27EE-57EB-FA78D2D9D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69" y="286263"/>
            <a:ext cx="2831002" cy="793477"/>
          </a:xfrm>
        </p:spPr>
        <p:txBody>
          <a:bodyPr>
            <a:noAutofit/>
          </a:bodyPr>
          <a:lstStyle/>
          <a:p>
            <a:br>
              <a:rPr lang="pt-BR" sz="3600" b="1" dirty="0">
                <a:latin typeface="+mn-lt"/>
              </a:rPr>
            </a:br>
            <a:br>
              <a:rPr lang="pt-BR" sz="3600" b="1" dirty="0">
                <a:latin typeface="+mn-lt"/>
              </a:rPr>
            </a:br>
            <a:r>
              <a:rPr lang="pt-BR" sz="3600" b="1" dirty="0" err="1">
                <a:solidFill>
                  <a:schemeClr val="bg1"/>
                </a:solidFill>
                <a:latin typeface="+mn-lt"/>
              </a:rPr>
              <a:t>AvisaLá</a:t>
            </a:r>
            <a:br>
              <a:rPr lang="pt-BR" sz="3600" b="1" dirty="0">
                <a:latin typeface="+mn-lt"/>
              </a:rPr>
            </a:br>
            <a:br>
              <a:rPr lang="pt-BR" sz="3600" b="1" dirty="0">
                <a:latin typeface="+mn-lt"/>
              </a:rPr>
            </a:br>
            <a:endParaRPr lang="pt-BR" sz="3600" b="1" dirty="0">
              <a:solidFill>
                <a:schemeClr val="bg1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8" name="Imagem 7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9085AD8A-1561-6D11-D3A3-E1062EDE2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69" y="1095983"/>
            <a:ext cx="11056190" cy="5003234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2AEB8D00-E082-0757-344D-41872E762166}"/>
              </a:ext>
            </a:extLst>
          </p:cNvPr>
          <p:cNvSpPr txBox="1"/>
          <p:nvPr/>
        </p:nvSpPr>
        <p:spPr>
          <a:xfrm>
            <a:off x="5054067" y="6081061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en-US" sz="1000" b="1" dirty="0">
                <a:solidFill>
                  <a:srgbClr val="000000"/>
                </a:solidFill>
              </a:rPr>
              <a:t>Fonte: DRSP/SNAS/MDS</a:t>
            </a:r>
          </a:p>
        </p:txBody>
      </p:sp>
    </p:spTree>
    <p:extLst>
      <p:ext uri="{BB962C8B-B14F-4D97-AF65-F5344CB8AC3E}">
        <p14:creationId xmlns:p14="http://schemas.microsoft.com/office/powerpoint/2010/main" val="4266800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B635BD-4CA8-FDFD-E4CF-F8C957211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7F67DFEA-6295-067A-767F-F26ED11E5399}"/>
              </a:ext>
            </a:extLst>
          </p:cNvPr>
          <p:cNvSpPr/>
          <p:nvPr/>
        </p:nvSpPr>
        <p:spPr>
          <a:xfrm>
            <a:off x="329169" y="365766"/>
            <a:ext cx="7878660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7551AF4-980F-C425-2518-747A5FDFA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69" y="286263"/>
            <a:ext cx="7142317" cy="783451"/>
          </a:xfrm>
        </p:spPr>
        <p:txBody>
          <a:bodyPr>
            <a:noAutofit/>
          </a:bodyPr>
          <a:lstStyle/>
          <a:p>
            <a:br>
              <a:rPr lang="pt-BR" sz="3600" b="1">
                <a:solidFill>
                  <a:schemeClr val="bg1"/>
                </a:solidFill>
                <a:latin typeface="+mn-lt"/>
              </a:rPr>
            </a:br>
            <a:br>
              <a:rPr lang="pt-BR" sz="3600" b="1">
                <a:solidFill>
                  <a:schemeClr val="bg1"/>
                </a:solidFill>
                <a:latin typeface="+mn-lt"/>
              </a:rPr>
            </a:br>
            <a:r>
              <a:rPr lang="pt-BR" sz="3600" b="1">
                <a:solidFill>
                  <a:schemeClr val="bg1"/>
                </a:solidFill>
                <a:latin typeface="+mn-lt"/>
              </a:rPr>
              <a:t>Principais resultados do DRSP</a:t>
            </a:r>
            <a:br>
              <a:rPr lang="pt-BR" sz="3600" b="1">
                <a:solidFill>
                  <a:schemeClr val="bg1"/>
                </a:solidFill>
                <a:latin typeface="+mn-lt"/>
              </a:rPr>
            </a:br>
            <a:br>
              <a:rPr lang="pt-BR" sz="3600" b="1">
                <a:solidFill>
                  <a:schemeClr val="bg1"/>
                </a:solidFill>
                <a:latin typeface="+mn-lt"/>
              </a:rPr>
            </a:br>
            <a:endParaRPr lang="pt-BR" sz="3600" b="1">
              <a:solidFill>
                <a:schemeClr val="bg1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1968F605-536D-3289-4DE8-9F2DBF35D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205" y="3804708"/>
            <a:ext cx="3424768" cy="2429934"/>
          </a:xfrm>
          <a:prstGeom prst="rect">
            <a:avLst/>
          </a:prstGeom>
        </p:spPr>
      </p:pic>
      <p:pic>
        <p:nvPicPr>
          <p:cNvPr id="5" name="Imagem 4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EDB0AAA3-41EE-CB38-9C19-66F1051E3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166" y="2063749"/>
            <a:ext cx="3516843" cy="1419226"/>
          </a:xfrm>
          <a:prstGeom prst="rect">
            <a:avLst/>
          </a:prstGeom>
        </p:spPr>
      </p:pic>
      <p:sp>
        <p:nvSpPr>
          <p:cNvPr id="6" name="CaixaDeTexto 15">
            <a:extLst>
              <a:ext uri="{FF2B5EF4-FFF2-40B4-BE49-F238E27FC236}">
                <a16:creationId xmlns:a16="http://schemas.microsoft.com/office/drawing/2014/main" id="{71B9E2D0-823D-4E09-2D5F-CFA4B4D07316}"/>
              </a:ext>
            </a:extLst>
          </p:cNvPr>
          <p:cNvSpPr txBox="1"/>
          <p:nvPr/>
        </p:nvSpPr>
        <p:spPr>
          <a:xfrm>
            <a:off x="4889164" y="4846415"/>
            <a:ext cx="5422418" cy="1138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>
                <a:solidFill>
                  <a:srgbClr val="000000"/>
                </a:solidFill>
                <a:ea typeface="+mn-lt"/>
                <a:cs typeface="+mn-lt"/>
              </a:rPr>
              <a:t>Novo Certificado CEBAS</a:t>
            </a:r>
            <a:endParaRPr lang="pt-BR"/>
          </a:p>
          <a:p>
            <a:pPr algn="ctr"/>
            <a:endParaRPr lang="pt-BR" sz="2400" b="1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rgbClr val="000000"/>
                </a:solidFill>
                <a:ea typeface="+mn-lt"/>
                <a:cs typeface="+mn-lt"/>
              </a:rPr>
              <a:t>Art. 43 da Lei Complementar nº 187/2021;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407D161-4A48-6284-47EB-56BCD8CB8380}"/>
              </a:ext>
            </a:extLst>
          </p:cNvPr>
          <p:cNvSpPr txBox="1"/>
          <p:nvPr/>
        </p:nvSpPr>
        <p:spPr>
          <a:xfrm>
            <a:off x="920749" y="1883833"/>
            <a:ext cx="4688417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>
                <a:latin typeface="Calibri"/>
              </a:rPr>
              <a:t>Logomarca</a:t>
            </a:r>
            <a:r>
              <a:rPr lang="pt-BR" sz="2400" b="1" baseline="0">
                <a:latin typeface="Calibri"/>
              </a:rPr>
              <a:t> CEBAS</a:t>
            </a:r>
            <a:r>
              <a:rPr lang="pt-BR" sz="2400" b="1">
                <a:latin typeface="Calibri"/>
              </a:rPr>
              <a:t> e Manual de Identidade Visual da Logomarca</a:t>
            </a:r>
            <a:endParaRPr lang="pt-BR"/>
          </a:p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9BC8A16A-3072-0D31-1B0A-341545865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833" y="536575"/>
            <a:ext cx="2169584" cy="2959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70915E-E745-09D5-44E6-A08F321C5318}"/>
              </a:ext>
            </a:extLst>
          </p:cNvPr>
          <p:cNvSpPr txBox="1"/>
          <p:nvPr/>
        </p:nvSpPr>
        <p:spPr>
          <a:xfrm>
            <a:off x="9770314" y="5876889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en-US" sz="1000" b="1" dirty="0">
                <a:solidFill>
                  <a:srgbClr val="000000"/>
                </a:solidFill>
              </a:rPr>
              <a:t>Fonte: DRSP/SNAS/MDS</a:t>
            </a:r>
          </a:p>
        </p:txBody>
      </p:sp>
    </p:spTree>
    <p:extLst>
      <p:ext uri="{BB962C8B-B14F-4D97-AF65-F5344CB8AC3E}">
        <p14:creationId xmlns:p14="http://schemas.microsoft.com/office/powerpoint/2010/main" val="2190835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559294-474A-1609-45F6-8815531C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8475714-E246-E8AA-3944-32D83DDEA280}"/>
              </a:ext>
            </a:extLst>
          </p:cNvPr>
          <p:cNvSpPr/>
          <p:nvPr/>
        </p:nvSpPr>
        <p:spPr>
          <a:xfrm>
            <a:off x="461634" y="485508"/>
            <a:ext cx="7356004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3E1FAE2-FC43-11C9-56E9-278EBEAC0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4" y="406005"/>
            <a:ext cx="9653641" cy="783451"/>
          </a:xfrm>
        </p:spPr>
        <p:txBody>
          <a:bodyPr>
            <a:noAutofit/>
          </a:bodyPr>
          <a:lstStyle/>
          <a:p>
            <a:br>
              <a:rPr lang="pt-BR" sz="3600" b="1">
                <a:solidFill>
                  <a:schemeClr val="bg1"/>
                </a:solidFill>
                <a:latin typeface="+mn-lt"/>
              </a:rPr>
            </a:br>
            <a:br>
              <a:rPr lang="pt-BR" sz="3600" b="1">
                <a:solidFill>
                  <a:schemeClr val="bg1"/>
                </a:solidFill>
                <a:latin typeface="+mn-lt"/>
              </a:rPr>
            </a:br>
            <a:r>
              <a:rPr lang="pt-BR" sz="3600" b="1">
                <a:solidFill>
                  <a:schemeClr val="bg1"/>
                </a:solidFill>
                <a:latin typeface="+mn-lt"/>
              </a:rPr>
              <a:t>Principais resultados do DRSP</a:t>
            </a:r>
            <a:br>
              <a:rPr lang="pt-BR" sz="3600" b="1">
                <a:solidFill>
                  <a:schemeClr val="bg1"/>
                </a:solidFill>
                <a:latin typeface="+mn-lt"/>
              </a:rPr>
            </a:br>
            <a:br>
              <a:rPr lang="pt-BR" sz="3600" b="1">
                <a:solidFill>
                  <a:schemeClr val="bg1"/>
                </a:solidFill>
                <a:latin typeface="+mn-lt"/>
              </a:rPr>
            </a:br>
            <a:endParaRPr lang="pt-BR" sz="3600" b="1">
              <a:solidFill>
                <a:schemeClr val="bg1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3205CFA-5414-9CD8-1A0F-DDA95D0A9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51" y="1268321"/>
            <a:ext cx="1821932" cy="2589797"/>
          </a:xfrm>
          <a:prstGeom prst="rect">
            <a:avLst/>
          </a:prstGeom>
        </p:spPr>
      </p:pic>
      <p:pic>
        <p:nvPicPr>
          <p:cNvPr id="7" name="Imagem 6">
            <a:hlinkClick r:id="rId4"/>
            <a:extLst>
              <a:ext uri="{FF2B5EF4-FFF2-40B4-BE49-F238E27FC236}">
                <a16:creationId xmlns:a16="http://schemas.microsoft.com/office/drawing/2014/main" id="{259D95E5-D54D-8838-CEA1-1BFA4DD37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43" y="1564655"/>
            <a:ext cx="1735392" cy="2494546"/>
          </a:xfrm>
          <a:prstGeom prst="rect">
            <a:avLst/>
          </a:prstGeom>
        </p:spPr>
      </p:pic>
      <p:pic>
        <p:nvPicPr>
          <p:cNvPr id="11" name="Imagem 10">
            <a:hlinkClick r:id="rId6"/>
            <a:extLst>
              <a:ext uri="{FF2B5EF4-FFF2-40B4-BE49-F238E27FC236}">
                <a16:creationId xmlns:a16="http://schemas.microsoft.com/office/drawing/2014/main" id="{C9766707-CBCE-3EAB-CE81-C1BD99BFD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6683" y="1405906"/>
            <a:ext cx="2530489" cy="35422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m 12">
            <a:hlinkClick r:id="rId8"/>
            <a:extLst>
              <a:ext uri="{FF2B5EF4-FFF2-40B4-BE49-F238E27FC236}">
                <a16:creationId xmlns:a16="http://schemas.microsoft.com/office/drawing/2014/main" id="{40113620-A130-C9B0-427C-A49ACC064E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9322" y="1405906"/>
            <a:ext cx="3882654" cy="32142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85AFD61-B2F1-CAEA-052F-365709E35CCD}"/>
              </a:ext>
            </a:extLst>
          </p:cNvPr>
          <p:cNvSpPr txBox="1"/>
          <p:nvPr/>
        </p:nvSpPr>
        <p:spPr>
          <a:xfrm>
            <a:off x="937884" y="5120938"/>
            <a:ext cx="3064733" cy="13542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600" b="1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Informativo DRSP </a:t>
            </a:r>
          </a:p>
          <a:p>
            <a:pPr algn="ctr"/>
            <a:r>
              <a:rPr lang="pt-BR">
                <a:ea typeface="Calibri"/>
                <a:cs typeface="Calibri"/>
              </a:rPr>
              <a:t>Objetivo: </a:t>
            </a:r>
            <a:r>
              <a:rPr lang="pt-BR" sz="160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Divulgar</a:t>
            </a:r>
            <a:r>
              <a:rPr lang="pt-BR" sz="16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pt-BR" sz="160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as</a:t>
            </a:r>
            <a:r>
              <a:rPr lang="pt-BR" sz="16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ações desenvolvidas pelo departamento</a:t>
            </a:r>
            <a:r>
              <a:rPr lang="pt-BR" sz="160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;</a:t>
            </a:r>
          </a:p>
          <a:p>
            <a:pPr algn="ctr"/>
            <a:r>
              <a:rPr lang="pt-BR" sz="1600"/>
              <a:t>Lançamento de 4 informativos/edição trimestral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F0B5F12-8847-5305-BF6E-4EC9640D9B1C}"/>
              </a:ext>
            </a:extLst>
          </p:cNvPr>
          <p:cNvSpPr txBox="1"/>
          <p:nvPr/>
        </p:nvSpPr>
        <p:spPr>
          <a:xfrm>
            <a:off x="4242962" y="5120938"/>
            <a:ext cx="28085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Manual CEBAS</a:t>
            </a:r>
          </a:p>
          <a:p>
            <a:pPr algn="ctr"/>
            <a:r>
              <a:rPr lang="pt-BR" sz="160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Orientar as entidades/</a:t>
            </a:r>
            <a:r>
              <a:rPr lang="pt-BR" sz="1600" err="1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OSCs</a:t>
            </a:r>
            <a:r>
              <a:rPr lang="pt-BR" sz="160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 no processo de requerimento do Certificado CEBAS</a:t>
            </a:r>
            <a:endParaRPr lang="pt-BR" sz="16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78D467B-23BF-8C09-3997-B1A5C5F2C1A5}"/>
              </a:ext>
            </a:extLst>
          </p:cNvPr>
          <p:cNvSpPr txBox="1"/>
          <p:nvPr/>
        </p:nvSpPr>
        <p:spPr>
          <a:xfrm>
            <a:off x="7609321" y="4951604"/>
            <a:ext cx="3882654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600" b="1">
                <a:solidFill>
                  <a:srgbClr val="000000"/>
                </a:solidFill>
                <a:ea typeface="+mn-lt"/>
                <a:cs typeface="+mn-lt"/>
              </a:rPr>
              <a:t>Campanha contra golpes</a:t>
            </a:r>
          </a:p>
          <a:p>
            <a:pPr algn="ctr"/>
            <a:r>
              <a:rPr lang="pt-BR" sz="1600">
                <a:solidFill>
                  <a:srgbClr val="000000"/>
                </a:solidFill>
                <a:ea typeface="+mn-lt"/>
                <a:cs typeface="+mn-lt"/>
              </a:rPr>
              <a:t>Campanha de alerta sobre golpes aplicados contra entidades/</a:t>
            </a:r>
            <a:r>
              <a:rPr lang="pt-BR" sz="1600" err="1">
                <a:solidFill>
                  <a:srgbClr val="000000"/>
                </a:solidFill>
                <a:ea typeface="+mn-lt"/>
                <a:cs typeface="+mn-lt"/>
              </a:rPr>
              <a:t>OSCs</a:t>
            </a:r>
            <a:r>
              <a:rPr lang="pt-BR" sz="1600">
                <a:solidFill>
                  <a:srgbClr val="000000"/>
                </a:solidFill>
                <a:ea typeface="+mn-lt"/>
                <a:cs typeface="+mn-lt"/>
              </a:rPr>
              <a:t> da assistência social</a:t>
            </a:r>
          </a:p>
          <a:p>
            <a:pPr algn="ctr"/>
            <a:endParaRPr lang="pt-BR" sz="1600">
              <a:ea typeface="Calibri"/>
              <a:cs typeface="Calibri"/>
            </a:endParaRPr>
          </a:p>
          <a:p>
            <a:pPr algn="ctr"/>
            <a:r>
              <a:rPr lang="pt-BR" sz="1600">
                <a:ea typeface="Calibri"/>
                <a:cs typeface="Calibri"/>
              </a:rPr>
              <a:t>Em todas redes sociais do MDS/SNAS/DRSP</a:t>
            </a:r>
          </a:p>
        </p:txBody>
      </p:sp>
      <p:pic>
        <p:nvPicPr>
          <p:cNvPr id="5" name="Imagem 4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CCD919F1-28CE-7D24-57B4-78980965F6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4749" y="1848378"/>
            <a:ext cx="1651001" cy="2335742"/>
          </a:xfrm>
          <a:prstGeom prst="rect">
            <a:avLst/>
          </a:prstGeom>
        </p:spPr>
      </p:pic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FFEF7925-2221-0689-A3A9-8E9C4304B5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0867" y="2106081"/>
            <a:ext cx="1816100" cy="248708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9F96139-666F-609C-D38C-A49556B591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5302" y="2409823"/>
            <a:ext cx="1940982" cy="271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0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695C4E-EAF3-98D3-34DE-EBF10C740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63A8C277-230C-E929-E9E7-6D8BC22E5E1E}"/>
              </a:ext>
            </a:extLst>
          </p:cNvPr>
          <p:cNvSpPr/>
          <p:nvPr/>
        </p:nvSpPr>
        <p:spPr>
          <a:xfrm>
            <a:off x="461634" y="473933"/>
            <a:ext cx="7356004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67B09EE-E7ED-3164-2F15-5AB7990FD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4" y="406005"/>
            <a:ext cx="9653641" cy="783451"/>
          </a:xfrm>
        </p:spPr>
        <p:txBody>
          <a:bodyPr>
            <a:noAutofit/>
          </a:bodyPr>
          <a:lstStyle/>
          <a:p>
            <a:br>
              <a:rPr lang="pt-BR" sz="3600" b="1">
                <a:solidFill>
                  <a:schemeClr val="bg1"/>
                </a:solidFill>
                <a:latin typeface="+mn-lt"/>
              </a:rPr>
            </a:br>
            <a:br>
              <a:rPr lang="pt-BR" sz="3600" b="1">
                <a:solidFill>
                  <a:schemeClr val="bg1"/>
                </a:solidFill>
                <a:latin typeface="+mn-lt"/>
              </a:rPr>
            </a:br>
            <a:r>
              <a:rPr lang="pt-BR" sz="3600" b="1">
                <a:solidFill>
                  <a:schemeClr val="bg1"/>
                </a:solidFill>
                <a:latin typeface="+mn-lt"/>
              </a:rPr>
              <a:t>Principais resultados do DRSP</a:t>
            </a:r>
            <a:br>
              <a:rPr lang="pt-BR" sz="3600" b="1">
                <a:solidFill>
                  <a:schemeClr val="bg1"/>
                </a:solidFill>
                <a:latin typeface="+mn-lt"/>
              </a:rPr>
            </a:br>
            <a:br>
              <a:rPr lang="pt-BR" sz="3600" b="1">
                <a:solidFill>
                  <a:schemeClr val="bg1"/>
                </a:solidFill>
                <a:latin typeface="+mn-lt"/>
              </a:rPr>
            </a:br>
            <a:endParaRPr lang="pt-BR" sz="3600" b="1">
              <a:solidFill>
                <a:schemeClr val="bg1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31964FC-A487-ED20-0672-9F462CB72A4D}"/>
              </a:ext>
            </a:extLst>
          </p:cNvPr>
          <p:cNvSpPr txBox="1"/>
          <p:nvPr/>
        </p:nvSpPr>
        <p:spPr>
          <a:xfrm>
            <a:off x="1198191" y="5254674"/>
            <a:ext cx="3043566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600" b="1">
                <a:solidFill>
                  <a:srgbClr val="000000"/>
                </a:solidFill>
                <a:ea typeface="+mn-lt"/>
                <a:cs typeface="+mn-lt"/>
              </a:rPr>
              <a:t>Ciclo de Lives:</a:t>
            </a:r>
            <a:r>
              <a:rPr lang="pt-BR" sz="16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1600" b="1">
                <a:solidFill>
                  <a:srgbClr val="000000"/>
                </a:solidFill>
                <a:ea typeface="+mn-lt"/>
                <a:cs typeface="+mn-lt"/>
              </a:rPr>
              <a:t>Fortalecer a rede</a:t>
            </a:r>
            <a:r>
              <a:rPr lang="pt-BR" sz="1600">
                <a:solidFill>
                  <a:srgbClr val="000000"/>
                </a:solidFill>
                <a:ea typeface="+mn-lt"/>
                <a:cs typeface="+mn-lt"/>
              </a:rPr>
              <a:t> – Objetivo: ampliar o diálogo com as organizações da sociedade civil;</a:t>
            </a:r>
          </a:p>
          <a:p>
            <a:pPr algn="ctr"/>
            <a:r>
              <a:rPr lang="pt-BR" sz="1600">
                <a:ea typeface="Calibri"/>
                <a:cs typeface="Calibri"/>
              </a:rPr>
              <a:t>Foram realizadas 7 lives</a:t>
            </a:r>
          </a:p>
        </p:txBody>
      </p:sp>
      <p:pic>
        <p:nvPicPr>
          <p:cNvPr id="3" name="Imagem 2">
            <a:hlinkClick r:id="rId3"/>
            <a:extLst>
              <a:ext uri="{FF2B5EF4-FFF2-40B4-BE49-F238E27FC236}">
                <a16:creationId xmlns:a16="http://schemas.microsoft.com/office/drawing/2014/main" id="{84D9AE3D-1D3D-8099-27BC-42C047874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573" y="1710300"/>
            <a:ext cx="5510833" cy="34716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F91B11B-F89D-3A93-668E-B36AB2DAF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98" y="1287342"/>
            <a:ext cx="3079025" cy="178242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CA1AC1B-CAD1-B224-85AE-92BC7AB2D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168" y="2112308"/>
            <a:ext cx="2787989" cy="1521015"/>
          </a:xfrm>
          <a:prstGeom prst="rect">
            <a:avLst/>
          </a:prstGeom>
        </p:spPr>
      </p:pic>
      <p:pic>
        <p:nvPicPr>
          <p:cNvPr id="14" name="Imagem 13">
            <a:hlinkClick r:id="rId7"/>
            <a:extLst>
              <a:ext uri="{FF2B5EF4-FFF2-40B4-BE49-F238E27FC236}">
                <a16:creationId xmlns:a16="http://schemas.microsoft.com/office/drawing/2014/main" id="{A5610343-F384-B27A-2C28-C35F47A22D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441" y="2254988"/>
            <a:ext cx="3364539" cy="190777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4568887C-B54C-8A36-939B-A40DC437C447}"/>
              </a:ext>
            </a:extLst>
          </p:cNvPr>
          <p:cNvSpPr txBox="1"/>
          <p:nvPr/>
        </p:nvSpPr>
        <p:spPr>
          <a:xfrm>
            <a:off x="6547351" y="5295274"/>
            <a:ext cx="40074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>
                <a:solidFill>
                  <a:srgbClr val="000000"/>
                </a:solidFill>
                <a:ea typeface="+mn-lt"/>
                <a:cs typeface="+mn-lt"/>
              </a:rPr>
              <a:t>Atualização da </a:t>
            </a:r>
            <a:r>
              <a:rPr lang="pt-BR" sz="1600" b="1" err="1">
                <a:solidFill>
                  <a:srgbClr val="000000"/>
                </a:solidFill>
                <a:ea typeface="+mn-lt"/>
                <a:cs typeface="+mn-lt"/>
              </a:rPr>
              <a:t>pg</a:t>
            </a:r>
            <a:r>
              <a:rPr lang="pt-BR" sz="1600" b="1">
                <a:solidFill>
                  <a:srgbClr val="000000"/>
                </a:solidFill>
                <a:ea typeface="+mn-lt"/>
                <a:cs typeface="+mn-lt"/>
              </a:rPr>
              <a:t> Rede Privada – Blog SUAS</a:t>
            </a:r>
          </a:p>
          <a:p>
            <a:pPr algn="ctr"/>
            <a:r>
              <a:rPr lang="pt-BR" sz="1600">
                <a:solidFill>
                  <a:srgbClr val="000000"/>
                </a:solidFill>
                <a:ea typeface="+mn-lt"/>
                <a:cs typeface="+mn-lt"/>
              </a:rPr>
              <a:t>Manuais, Portarias CEBAS, legislações e outros materiais pertinentes</a:t>
            </a:r>
            <a:endParaRPr lang="pt-BR" sz="1600"/>
          </a:p>
        </p:txBody>
      </p:sp>
      <p:pic>
        <p:nvPicPr>
          <p:cNvPr id="2" name="Imagem 1" descr="Diagrama&#10;&#10;O conteúdo gerado por IA pode estar incorreto.">
            <a:extLst>
              <a:ext uri="{FF2B5EF4-FFF2-40B4-BE49-F238E27FC236}">
                <a16:creationId xmlns:a16="http://schemas.microsoft.com/office/drawing/2014/main" id="{6F9B52B0-9093-F955-967E-91674063C1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0988" y="3078689"/>
            <a:ext cx="3745443" cy="204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08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0A4A35-0AF2-5733-3085-2566F6EF7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559DDF4-5BF6-8C0F-E867-84651D8D4EE2}"/>
              </a:ext>
            </a:extLst>
          </p:cNvPr>
          <p:cNvSpPr/>
          <p:nvPr/>
        </p:nvSpPr>
        <p:spPr>
          <a:xfrm>
            <a:off x="891704" y="346501"/>
            <a:ext cx="7356004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95A619F-28FE-7476-3702-82E1D4DE1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04" y="262336"/>
            <a:ext cx="8283498" cy="783451"/>
          </a:xfrm>
        </p:spPr>
        <p:txBody>
          <a:bodyPr>
            <a:normAutofit/>
          </a:bodyPr>
          <a:lstStyle/>
          <a:p>
            <a:r>
              <a:rPr lang="pt-BR" sz="3400" b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Principais resultados do DRSP</a:t>
            </a:r>
            <a:endParaRPr lang="pt-BR" sz="34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E85F37B2-6E06-BAC2-AB70-6D064BA42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656" y="2347677"/>
            <a:ext cx="7356005" cy="29997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Clr>
                <a:srgbClr val="FF0000"/>
              </a:buClr>
              <a:buNone/>
            </a:pPr>
            <a:r>
              <a:rPr lang="pt-BR" sz="2000" dirty="0">
                <a:ea typeface="Times New Roman" panose="02020603050405020304" pitchFamily="18" charset="0"/>
                <a:cs typeface="Aptos" panose="020B0004020202020204" pitchFamily="34" charset="0"/>
              </a:rPr>
              <a:t>Canal</a:t>
            </a:r>
            <a:r>
              <a:rPr lang="pt-BR" sz="20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de comunicação mais interativo e acessível para </a:t>
            </a:r>
            <a:r>
              <a:rPr lang="pt-BR" sz="2000" dirty="0">
                <a:ea typeface="Times New Roman" panose="02020603050405020304" pitchFamily="18" charset="0"/>
                <a:cs typeface="Aptos" panose="020B0004020202020204" pitchFamily="34" charset="0"/>
              </a:rPr>
              <a:t>tirar </a:t>
            </a:r>
            <a:r>
              <a:rPr lang="pt-BR" sz="20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dúvidas e divulgar informações sobre: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pt-BR" sz="1800" dirty="0">
              <a:effectLst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18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As atribuições da rede socioassistencial do SUAS;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18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Os níveis de reconhecimento das entidades/</a:t>
            </a:r>
            <a:r>
              <a:rPr lang="pt-BR" sz="1800" dirty="0" err="1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OSCs</a:t>
            </a:r>
            <a:r>
              <a:rPr lang="pt-BR" sz="18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no SUAS;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18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A gestão do Cadastro Nacional de Entidades de Assistência Social (CNEAS);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18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O processo de análise e concessão do CEBAS para </a:t>
            </a:r>
            <a:r>
              <a:rPr lang="pt-BR" sz="1800" dirty="0" err="1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OSCs</a:t>
            </a:r>
            <a:r>
              <a:rPr lang="pt-BR" sz="18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de atuação preponderante na Assistência Social;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18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Entre outros.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942BCAE-2786-7E31-52FC-447DE00981C3}"/>
              </a:ext>
            </a:extLst>
          </p:cNvPr>
          <p:cNvSpPr txBox="1"/>
          <p:nvPr/>
        </p:nvSpPr>
        <p:spPr>
          <a:xfrm>
            <a:off x="1552657" y="1407240"/>
            <a:ext cx="2017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>
                <a:latin typeface="+mn-lt"/>
                <a:cs typeface="Poppins Light" panose="00000400000000000000" pitchFamily="2" charset="0"/>
              </a:rPr>
              <a:t>@drsp.snas</a:t>
            </a:r>
            <a:endParaRPr lang="pt-BR" sz="2800"/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7A210A32-EF60-B7ED-63BC-6D175D649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45" y="1387658"/>
            <a:ext cx="534412" cy="534412"/>
          </a:xfrm>
          <a:prstGeom prst="rect">
            <a:avLst/>
          </a:prstGeom>
        </p:spPr>
      </p:pic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85F44723-4B80-BC1A-C1A6-349D961D2E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921905" y="6173021"/>
            <a:ext cx="3077490" cy="5997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0A712B4-CEAB-F042-41B6-A4CF7D5E4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776" y="415341"/>
            <a:ext cx="284797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02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51394" y="961507"/>
            <a:ext cx="5917834" cy="370817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2000" b="1">
                <a:latin typeface="+mn-lt"/>
                <a:cs typeface="Poppins Light"/>
              </a:rPr>
              <a:t>Processos não decididos – Lei nº 12.101/2009</a:t>
            </a:r>
            <a:endParaRPr lang="pt-BR" sz="2000" b="1">
              <a:solidFill>
                <a:srgbClr val="FFC000"/>
              </a:solidFill>
              <a:latin typeface="+mn-lt"/>
              <a:ea typeface="Calibri Light"/>
              <a:cs typeface="Poppins Light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C8D46F7F-CD81-2BA4-1AAF-1048507F596D}"/>
              </a:ext>
            </a:extLst>
          </p:cNvPr>
          <p:cNvSpPr txBox="1">
            <a:spLocks/>
          </p:cNvSpPr>
          <p:nvPr/>
        </p:nvSpPr>
        <p:spPr>
          <a:xfrm>
            <a:off x="628244" y="724"/>
            <a:ext cx="10935510" cy="9997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2400" b="1">
                <a:cs typeface="Poppins Light"/>
              </a:rPr>
              <a:t>Processos de Certificação não decididos no âmbito do Ministério do MDS, por tipo de processo e situação – acumulado de 30/11/2009 a 31/12/2025.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FCED5E8-E68D-7D19-77D2-364DDAD56633}"/>
              </a:ext>
            </a:extLst>
          </p:cNvPr>
          <p:cNvSpPr txBox="1">
            <a:spLocks/>
          </p:cNvSpPr>
          <p:nvPr/>
        </p:nvSpPr>
        <p:spPr>
          <a:xfrm>
            <a:off x="560366" y="3117891"/>
            <a:ext cx="6628558" cy="370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2000" b="1">
                <a:latin typeface="+mn-lt"/>
                <a:cs typeface="Poppins Light" panose="00000400000000000000" pitchFamily="2" charset="0"/>
              </a:rPr>
              <a:t>Processos não decididos – Lei Complementar nº 187/2021</a:t>
            </a:r>
            <a:endParaRPr lang="pt-BR" sz="2000" b="1">
              <a:latin typeface="+mn-lt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0133890-7F15-C229-0D68-EC066A415D10}"/>
              </a:ext>
            </a:extLst>
          </p:cNvPr>
          <p:cNvSpPr txBox="1"/>
          <p:nvPr/>
        </p:nvSpPr>
        <p:spPr>
          <a:xfrm>
            <a:off x="624080" y="5467982"/>
            <a:ext cx="9970900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pt-BR" sz="1500" b="1"/>
              <a:t>Dos 5.461 processos que estão em análise técnica, 2.179 já foram diligenciados, 878 retornaram de tarefa automática;</a:t>
            </a:r>
            <a:endParaRPr lang="pt-BR" sz="1500" b="1">
              <a:ea typeface="Calibri"/>
              <a:cs typeface="Calibri"/>
            </a:endParaRPr>
          </a:p>
          <a:p>
            <a:pPr marL="285750" indent="-285750">
              <a:buFont typeface="Wingdings"/>
              <a:buChar char="ü"/>
            </a:pPr>
            <a:r>
              <a:rPr lang="pt-BR" sz="1500" b="1">
                <a:ea typeface="Calibri"/>
                <a:cs typeface="Calibri"/>
              </a:rPr>
              <a:t>44 são pedidos de manifestação.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B3B92F52-4303-AE23-92B2-F0CA6F5C0695}"/>
              </a:ext>
            </a:extLst>
          </p:cNvPr>
          <p:cNvSpPr>
            <a:spLocks noGrp="1"/>
          </p:cNvSpPr>
          <p:nvPr/>
        </p:nvSpPr>
        <p:spPr>
          <a:xfrm>
            <a:off x="5610449" y="6136282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>
                <a:cs typeface="Poppins Light" panose="00000400000000000000" pitchFamily="2" charset="0"/>
              </a:rPr>
              <a:t>Fonte: DRSP/SNAS/MDS</a:t>
            </a:r>
            <a:endParaRPr lang="pt-BR" sz="1000">
              <a:cs typeface="Poppins Light" panose="00000400000000000000" pitchFamily="2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3D98CDE-1BF0-C799-FFEF-52B17AD74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56358"/>
              </p:ext>
            </p:extLst>
          </p:nvPr>
        </p:nvGraphicFramePr>
        <p:xfrm>
          <a:off x="825730" y="1330057"/>
          <a:ext cx="10013694" cy="1493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426486">
                  <a:extLst>
                    <a:ext uri="{9D8B030D-6E8A-4147-A177-3AD203B41FA5}">
                      <a16:colId xmlns:a16="http://schemas.microsoft.com/office/drawing/2014/main" val="4249855877"/>
                    </a:ext>
                  </a:extLst>
                </a:gridCol>
                <a:gridCol w="1868960">
                  <a:extLst>
                    <a:ext uri="{9D8B030D-6E8A-4147-A177-3AD203B41FA5}">
                      <a16:colId xmlns:a16="http://schemas.microsoft.com/office/drawing/2014/main" val="3592852909"/>
                    </a:ext>
                  </a:extLst>
                </a:gridCol>
                <a:gridCol w="1809941">
                  <a:extLst>
                    <a:ext uri="{9D8B030D-6E8A-4147-A177-3AD203B41FA5}">
                      <a16:colId xmlns:a16="http://schemas.microsoft.com/office/drawing/2014/main" val="978646436"/>
                    </a:ext>
                  </a:extLst>
                </a:gridCol>
                <a:gridCol w="1908307">
                  <a:extLst>
                    <a:ext uri="{9D8B030D-6E8A-4147-A177-3AD203B41FA5}">
                      <a16:colId xmlns:a16="http://schemas.microsoft.com/office/drawing/2014/main" val="273701811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Aptos Narrow"/>
                        </a:rPr>
                        <a:t>SITUAÇÃO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Aptos Narrow"/>
                        </a:rPr>
                        <a:t>CONCESSÃO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Aptos Narrow"/>
                        </a:rPr>
                        <a:t>RENOVAÇÃO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Aptos Narrow"/>
                        </a:rPr>
                        <a:t>TOTAL GERAL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3912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AGUARDANDO MANIFESTAÇÃO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86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9475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AGUARDANDO ANÁLISE DO RECURSO SNAS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7270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AGUARDANDO DECISÃO ANTERIOR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5965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ANÁLISE TÉCNICA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51272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APRECIAÇÃO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4667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TOTAL GERAL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06747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F40E0656-4E46-C6E4-75B0-C4ABD9B5A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039760"/>
              </p:ext>
            </p:extLst>
          </p:nvPr>
        </p:nvGraphicFramePr>
        <p:xfrm>
          <a:off x="733923" y="3572449"/>
          <a:ext cx="10103933" cy="1920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466375">
                  <a:extLst>
                    <a:ext uri="{9D8B030D-6E8A-4147-A177-3AD203B41FA5}">
                      <a16:colId xmlns:a16="http://schemas.microsoft.com/office/drawing/2014/main" val="3761219791"/>
                    </a:ext>
                  </a:extLst>
                </a:gridCol>
                <a:gridCol w="1885803">
                  <a:extLst>
                    <a:ext uri="{9D8B030D-6E8A-4147-A177-3AD203B41FA5}">
                      <a16:colId xmlns:a16="http://schemas.microsoft.com/office/drawing/2014/main" val="965558909"/>
                    </a:ext>
                  </a:extLst>
                </a:gridCol>
                <a:gridCol w="1826251">
                  <a:extLst>
                    <a:ext uri="{9D8B030D-6E8A-4147-A177-3AD203B41FA5}">
                      <a16:colId xmlns:a16="http://schemas.microsoft.com/office/drawing/2014/main" val="1391306587"/>
                    </a:ext>
                  </a:extLst>
                </a:gridCol>
                <a:gridCol w="1925504">
                  <a:extLst>
                    <a:ext uri="{9D8B030D-6E8A-4147-A177-3AD203B41FA5}">
                      <a16:colId xmlns:a16="http://schemas.microsoft.com/office/drawing/2014/main" val="276905779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Aptos Narrow"/>
                        </a:rPr>
                        <a:t>SITUAÇÃO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Aptos Narrow"/>
                        </a:rPr>
                        <a:t>CONCESSÃO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Aptos Narrow"/>
                        </a:rPr>
                        <a:t>RENOVAÇÃO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Aptos Narrow"/>
                        </a:rPr>
                        <a:t>TOTAL GERAL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0053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ANÁLISE TÉCNICA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2359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3102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5461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3099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APRECIAÇÃO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564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AGUARDANDO DECISÃO ANTERIOR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88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83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171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3985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APROVAÇÃO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91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18254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AGUARDANDO ANÁLISE DO RECURSO SNAS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73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8488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EM DILIGÊNCIA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4188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AGUARDANDO MANIFESTAÇÃO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614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TOTAL GERAL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2891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3532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6423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536523"/>
                  </a:ext>
                </a:extLst>
              </a:tr>
            </a:tbl>
          </a:graphicData>
        </a:graphic>
      </p:graphicFrame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87D4F2EC-4D33-B0FC-2AAF-7DC267A87597}"/>
              </a:ext>
            </a:extLst>
          </p:cNvPr>
          <p:cNvSpPr/>
          <p:nvPr/>
        </p:nvSpPr>
        <p:spPr>
          <a:xfrm>
            <a:off x="9905793" y="5760382"/>
            <a:ext cx="1864101" cy="48372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/>
              <a:t>Total = 6740</a:t>
            </a:r>
          </a:p>
        </p:txBody>
      </p:sp>
    </p:spTree>
    <p:extLst>
      <p:ext uri="{BB962C8B-B14F-4D97-AF65-F5344CB8AC3E}">
        <p14:creationId xmlns:p14="http://schemas.microsoft.com/office/powerpoint/2010/main" val="3538782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94EDF936-BCD3-CBEC-50C9-ED45639471AF}"/>
              </a:ext>
            </a:extLst>
          </p:cNvPr>
          <p:cNvSpPr/>
          <p:nvPr/>
        </p:nvSpPr>
        <p:spPr>
          <a:xfrm>
            <a:off x="461634" y="473933"/>
            <a:ext cx="7356004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1C382557-6E50-9365-6AD6-16F126D6291D}"/>
              </a:ext>
            </a:extLst>
          </p:cNvPr>
          <p:cNvSpPr txBox="1">
            <a:spLocks/>
          </p:cNvSpPr>
          <p:nvPr/>
        </p:nvSpPr>
        <p:spPr>
          <a:xfrm>
            <a:off x="461634" y="406005"/>
            <a:ext cx="9653641" cy="783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t-BR" sz="3600" b="1">
                <a:solidFill>
                  <a:schemeClr val="bg1"/>
                </a:solidFill>
                <a:latin typeface="+mn-lt"/>
              </a:rPr>
            </a:br>
            <a:br>
              <a:rPr lang="pt-BR" sz="3600" b="1">
                <a:solidFill>
                  <a:schemeClr val="bg1"/>
                </a:solidFill>
                <a:latin typeface="+mn-lt"/>
              </a:rPr>
            </a:br>
            <a:r>
              <a:rPr lang="pt-BR" sz="3600" b="1">
                <a:solidFill>
                  <a:schemeClr val="bg1"/>
                </a:solidFill>
                <a:latin typeface="+mn-lt"/>
              </a:rPr>
              <a:t>Principais resultados do DRSP</a:t>
            </a:r>
            <a:br>
              <a:rPr lang="pt-BR" sz="3600" b="1">
                <a:solidFill>
                  <a:schemeClr val="bg1"/>
                </a:solidFill>
                <a:latin typeface="+mn-lt"/>
              </a:rPr>
            </a:br>
            <a:br>
              <a:rPr lang="pt-BR" sz="3600" b="1">
                <a:solidFill>
                  <a:schemeClr val="bg1"/>
                </a:solidFill>
                <a:latin typeface="+mn-lt"/>
              </a:rPr>
            </a:br>
            <a:endParaRPr lang="pt-BR" sz="3600" b="1">
              <a:solidFill>
                <a:schemeClr val="bg1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BB2BD8-C5BC-544B-6E2F-820454098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04" y="3260660"/>
            <a:ext cx="10166286" cy="178133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pt-BR" sz="2100">
                <a:solidFill>
                  <a:srgbClr val="442D1C"/>
                </a:solidFill>
                <a:ea typeface="+mn-lt"/>
                <a:cs typeface="+mn-lt"/>
              </a:rPr>
              <a:t>Estratégia de assessoramento para a formação continuada e ao aprimoramento das provisões de serviços, programas e projetos executados pelas entidades e Organizações da Sociedade Civil (</a:t>
            </a:r>
            <a:r>
              <a:rPr lang="pt-BR" sz="2100" err="1">
                <a:solidFill>
                  <a:srgbClr val="442D1C"/>
                </a:solidFill>
                <a:ea typeface="+mn-lt"/>
                <a:cs typeface="+mn-lt"/>
              </a:rPr>
              <a:t>OSCs</a:t>
            </a:r>
            <a:r>
              <a:rPr lang="pt-BR" sz="2100">
                <a:solidFill>
                  <a:srgbClr val="442D1C"/>
                </a:solidFill>
                <a:ea typeface="+mn-lt"/>
                <a:cs typeface="+mn-lt"/>
              </a:rPr>
              <a:t>) no âmbito do SUAS.</a:t>
            </a:r>
            <a:endParaRPr lang="pt-BR" sz="2100">
              <a:solidFill>
                <a:srgbClr val="442D1C"/>
              </a:solidFill>
              <a:ea typeface="Calibri" panose="020F0502020204030204"/>
              <a:cs typeface="Calibri" panose="020F0502020204030204"/>
            </a:endParaRPr>
          </a:p>
          <a:p>
            <a:pPr algn="just"/>
            <a:r>
              <a:rPr lang="pt-BR" sz="2100">
                <a:solidFill>
                  <a:srgbClr val="442D1C"/>
                </a:solidFill>
                <a:ea typeface="+mn-lt"/>
                <a:cs typeface="+mn-lt"/>
              </a:rPr>
              <a:t>Promover a articulação e o fortalecimento da rede socioassistencial do SUAS, aprimorar  as  práticas  gerenciais  e  qualificar  a  execução  das  provisões socioassistenciais.</a:t>
            </a:r>
            <a:endParaRPr lang="pt-BR" sz="2100">
              <a:solidFill>
                <a:srgbClr val="442D1C"/>
              </a:solidFill>
              <a:ea typeface="Calibri" panose="020F0502020204030204"/>
              <a:cs typeface="Calibri" panose="020F0502020204030204"/>
            </a:endParaRPr>
          </a:p>
          <a:p>
            <a:pPr algn="just"/>
            <a:r>
              <a:rPr lang="pt-BR" sz="2100">
                <a:solidFill>
                  <a:srgbClr val="442D1C"/>
                </a:solidFill>
                <a:ea typeface="Calibri" panose="020F0502020204030204"/>
                <a:cs typeface="Calibri" panose="020F0502020204030204"/>
              </a:rPr>
              <a:t>Aprovação da </a:t>
            </a:r>
            <a:r>
              <a:rPr lang="pt-BR" sz="2100" b="1">
                <a:solidFill>
                  <a:srgbClr val="442D1C"/>
                </a:solidFill>
                <a:ea typeface="Calibri"/>
                <a:cs typeface="Calibri"/>
              </a:rPr>
              <a:t>Resolução </a:t>
            </a:r>
            <a:r>
              <a:rPr lang="pt-BR" sz="2100" b="1">
                <a:solidFill>
                  <a:srgbClr val="442D1C"/>
                </a:solidFill>
                <a:ea typeface="+mn-lt"/>
                <a:cs typeface="+mn-lt"/>
              </a:rPr>
              <a:t>CNAS/MDS nº 205, de 16 de</a:t>
            </a:r>
            <a:r>
              <a:rPr lang="pt-BR" sz="2100">
                <a:solidFill>
                  <a:srgbClr val="442D1C"/>
                </a:solidFill>
                <a:ea typeface="+mn-lt"/>
                <a:cs typeface="+mn-lt"/>
              </a:rPr>
              <a:t> </a:t>
            </a:r>
            <a:r>
              <a:rPr lang="pt-BR" sz="2100" b="1">
                <a:solidFill>
                  <a:srgbClr val="442D1C"/>
                </a:solidFill>
                <a:ea typeface="+mn-lt"/>
                <a:cs typeface="+mn-lt"/>
              </a:rPr>
              <a:t>setembro de 2025</a:t>
            </a:r>
            <a:r>
              <a:rPr lang="pt-BR" sz="2100">
                <a:solidFill>
                  <a:srgbClr val="442D1C"/>
                </a:solidFill>
                <a:ea typeface="+mn-lt"/>
                <a:cs typeface="+mn-lt"/>
              </a:rPr>
              <a:t> que instituí do Programa Nacional de Articulação e Fortalecimento da Rede Socioassistencial do SUAS</a:t>
            </a:r>
            <a:endParaRPr lang="pt-BR" sz="2100" err="1">
              <a:solidFill>
                <a:srgbClr val="442D1C"/>
              </a:solidFill>
              <a:ea typeface="Calibri"/>
              <a:cs typeface="Calibri"/>
            </a:endParaRPr>
          </a:p>
          <a:p>
            <a:pPr algn="just">
              <a:buNone/>
            </a:pPr>
            <a:endParaRPr lang="pt-BR" sz="2100">
              <a:solidFill>
                <a:srgbClr val="442D1C"/>
              </a:solidFill>
              <a:ea typeface="Calibri"/>
              <a:cs typeface="Calibri"/>
            </a:endParaRPr>
          </a:p>
          <a:p>
            <a:pPr algn="just">
              <a:buNone/>
            </a:pPr>
            <a:endParaRPr lang="pt-BR" sz="2100">
              <a:solidFill>
                <a:srgbClr val="442D1C"/>
              </a:solidFill>
              <a:ea typeface="Calibri"/>
              <a:cs typeface="Calibri"/>
            </a:endParaRPr>
          </a:p>
          <a:p>
            <a:pPr marL="0" indent="0" algn="just">
              <a:buNone/>
            </a:pPr>
            <a:endParaRPr lang="pt-BR" sz="1800">
              <a:ea typeface="Calibri"/>
              <a:cs typeface="Calibri"/>
            </a:endParaRPr>
          </a:p>
        </p:txBody>
      </p:sp>
      <p:sp>
        <p:nvSpPr>
          <p:cNvPr id="5" name="Elipse 4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E21EAC8B-BE8D-1592-ED6C-60A845F3C763}"/>
              </a:ext>
            </a:extLst>
          </p:cNvPr>
          <p:cNvSpPr/>
          <p:nvPr/>
        </p:nvSpPr>
        <p:spPr>
          <a:xfrm>
            <a:off x="5866357" y="5601131"/>
            <a:ext cx="1335048" cy="1253349"/>
          </a:xfrm>
          <a:prstGeom prst="ellipse">
            <a:avLst/>
          </a:prstGeom>
          <a:blipFill rotWithShape="0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014" t="14990" r="-1014" b="1499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pt-BR"/>
          </a:p>
        </p:txBody>
      </p:sp>
      <p:pic>
        <p:nvPicPr>
          <p:cNvPr id="9" name="Picture 2" descr="Sudene - YouTube">
            <a:extLst>
              <a:ext uri="{FF2B5EF4-FFF2-40B4-BE49-F238E27FC236}">
                <a16:creationId xmlns:a16="http://schemas.microsoft.com/office/drawing/2014/main" id="{2393660D-5F8F-8764-0BCA-5A95429D5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9" b="31149"/>
          <a:stretch>
            <a:fillRect/>
          </a:stretch>
        </p:blipFill>
        <p:spPr bwMode="auto">
          <a:xfrm>
            <a:off x="7027336" y="5961086"/>
            <a:ext cx="1444193" cy="59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5F1975C-3910-9DA7-6DF7-B305F6D0D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045" y="5971969"/>
            <a:ext cx="3036279" cy="588031"/>
          </a:xfrm>
          <a:prstGeom prst="rect">
            <a:avLst/>
          </a:prstGeom>
        </p:spPr>
      </p:pic>
      <p:pic>
        <p:nvPicPr>
          <p:cNvPr id="16" name="Imagem 15" descr="Logotipo&#10;&#10;O conteúdo gerado por IA pode estar incorreto.">
            <a:extLst>
              <a:ext uri="{FF2B5EF4-FFF2-40B4-BE49-F238E27FC236}">
                <a16:creationId xmlns:a16="http://schemas.microsoft.com/office/drawing/2014/main" id="{70096BF1-30D8-7445-20E3-9D3CF8571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206" y="1459022"/>
            <a:ext cx="4103079" cy="149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8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ipse 1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5472027B-90C4-FFB2-C5DB-AF9F2C9C2C0C}"/>
              </a:ext>
            </a:extLst>
          </p:cNvPr>
          <p:cNvSpPr/>
          <p:nvPr/>
        </p:nvSpPr>
        <p:spPr>
          <a:xfrm>
            <a:off x="6053263" y="5744905"/>
            <a:ext cx="1335048" cy="1253349"/>
          </a:xfrm>
          <a:prstGeom prst="ellipse">
            <a:avLst/>
          </a:prstGeom>
          <a:blipFill rotWithShape="0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014" t="14990" r="-1014" b="1499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pt-BR"/>
          </a:p>
        </p:txBody>
      </p:sp>
      <p:grpSp>
        <p:nvGrpSpPr>
          <p:cNvPr id="2" name="object 2"/>
          <p:cNvGrpSpPr/>
          <p:nvPr/>
        </p:nvGrpSpPr>
        <p:grpSpPr>
          <a:xfrm>
            <a:off x="2466606" y="792326"/>
            <a:ext cx="9021749" cy="5122409"/>
            <a:chOff x="198119" y="1664208"/>
            <a:chExt cx="10297796" cy="4174363"/>
          </a:xfrm>
        </p:grpSpPr>
        <p:sp>
          <p:nvSpPr>
            <p:cNvPr id="3" name="object 3"/>
            <p:cNvSpPr/>
            <p:nvPr/>
          </p:nvSpPr>
          <p:spPr>
            <a:xfrm>
              <a:off x="198120" y="2238756"/>
              <a:ext cx="10297795" cy="3599815"/>
            </a:xfrm>
            <a:custGeom>
              <a:avLst/>
              <a:gdLst/>
              <a:ahLst/>
              <a:cxnLst/>
              <a:rect l="l" t="t" r="r" b="b"/>
              <a:pathLst>
                <a:path w="10297795" h="3599815">
                  <a:moveTo>
                    <a:pt x="9697212" y="3599688"/>
                  </a:moveTo>
                  <a:lnTo>
                    <a:pt x="600456" y="3599688"/>
                  </a:lnTo>
                  <a:lnTo>
                    <a:pt x="553451" y="3597885"/>
                  </a:lnTo>
                  <a:lnTo>
                    <a:pt x="507450" y="3592565"/>
                  </a:lnTo>
                  <a:lnTo>
                    <a:pt x="462585" y="3583861"/>
                  </a:lnTo>
                  <a:lnTo>
                    <a:pt x="418987" y="3571904"/>
                  </a:lnTo>
                  <a:lnTo>
                    <a:pt x="376789" y="3556828"/>
                  </a:lnTo>
                  <a:lnTo>
                    <a:pt x="336124" y="3538763"/>
                  </a:lnTo>
                  <a:lnTo>
                    <a:pt x="297123" y="3517843"/>
                  </a:lnTo>
                  <a:lnTo>
                    <a:pt x="259919" y="3494200"/>
                  </a:lnTo>
                  <a:lnTo>
                    <a:pt x="224645" y="3467966"/>
                  </a:lnTo>
                  <a:lnTo>
                    <a:pt x="191432" y="3439273"/>
                  </a:lnTo>
                  <a:lnTo>
                    <a:pt x="160414" y="3408255"/>
                  </a:lnTo>
                  <a:lnTo>
                    <a:pt x="131721" y="3375042"/>
                  </a:lnTo>
                  <a:lnTo>
                    <a:pt x="105487" y="3339768"/>
                  </a:lnTo>
                  <a:lnTo>
                    <a:pt x="81844" y="3302564"/>
                  </a:lnTo>
                  <a:lnTo>
                    <a:pt x="60924" y="3263563"/>
                  </a:lnTo>
                  <a:lnTo>
                    <a:pt x="42859" y="3222898"/>
                  </a:lnTo>
                  <a:lnTo>
                    <a:pt x="27783" y="3180700"/>
                  </a:lnTo>
                  <a:lnTo>
                    <a:pt x="15826" y="3137102"/>
                  </a:lnTo>
                  <a:lnTo>
                    <a:pt x="7122" y="3092237"/>
                  </a:lnTo>
                  <a:lnTo>
                    <a:pt x="1802" y="3046236"/>
                  </a:lnTo>
                  <a:lnTo>
                    <a:pt x="0" y="2999232"/>
                  </a:lnTo>
                  <a:lnTo>
                    <a:pt x="0" y="598932"/>
                  </a:lnTo>
                  <a:lnTo>
                    <a:pt x="1802" y="552135"/>
                  </a:lnTo>
                  <a:lnTo>
                    <a:pt x="7122" y="506321"/>
                  </a:lnTo>
                  <a:lnTo>
                    <a:pt x="15826" y="461625"/>
                  </a:lnTo>
                  <a:lnTo>
                    <a:pt x="27783" y="418178"/>
                  </a:lnTo>
                  <a:lnTo>
                    <a:pt x="42859" y="376115"/>
                  </a:lnTo>
                  <a:lnTo>
                    <a:pt x="60924" y="335568"/>
                  </a:lnTo>
                  <a:lnTo>
                    <a:pt x="81844" y="296672"/>
                  </a:lnTo>
                  <a:lnTo>
                    <a:pt x="105487" y="259558"/>
                  </a:lnTo>
                  <a:lnTo>
                    <a:pt x="131721" y="224361"/>
                  </a:lnTo>
                  <a:lnTo>
                    <a:pt x="160414" y="191213"/>
                  </a:lnTo>
                  <a:lnTo>
                    <a:pt x="191432" y="160249"/>
                  </a:lnTo>
                  <a:lnTo>
                    <a:pt x="224645" y="131601"/>
                  </a:lnTo>
                  <a:lnTo>
                    <a:pt x="259919" y="105403"/>
                  </a:lnTo>
                  <a:lnTo>
                    <a:pt x="297123" y="81788"/>
                  </a:lnTo>
                  <a:lnTo>
                    <a:pt x="336124" y="60888"/>
                  </a:lnTo>
                  <a:lnTo>
                    <a:pt x="376789" y="42839"/>
                  </a:lnTo>
                  <a:lnTo>
                    <a:pt x="418987" y="27772"/>
                  </a:lnTo>
                  <a:lnTo>
                    <a:pt x="462585" y="15822"/>
                  </a:lnTo>
                  <a:lnTo>
                    <a:pt x="507450" y="7120"/>
                  </a:lnTo>
                  <a:lnTo>
                    <a:pt x="553451" y="1802"/>
                  </a:lnTo>
                  <a:lnTo>
                    <a:pt x="600456" y="0"/>
                  </a:lnTo>
                  <a:lnTo>
                    <a:pt x="9697212" y="0"/>
                  </a:lnTo>
                  <a:lnTo>
                    <a:pt x="9744018" y="1802"/>
                  </a:lnTo>
                  <a:lnTo>
                    <a:pt x="9789861" y="7120"/>
                  </a:lnTo>
                  <a:lnTo>
                    <a:pt x="9834603" y="15822"/>
                  </a:lnTo>
                  <a:lnTo>
                    <a:pt x="9878110" y="27772"/>
                  </a:lnTo>
                  <a:lnTo>
                    <a:pt x="9920246" y="42839"/>
                  </a:lnTo>
                  <a:lnTo>
                    <a:pt x="9960877" y="60888"/>
                  </a:lnTo>
                  <a:lnTo>
                    <a:pt x="9999867" y="81788"/>
                  </a:lnTo>
                  <a:lnTo>
                    <a:pt x="10037080" y="105403"/>
                  </a:lnTo>
                  <a:lnTo>
                    <a:pt x="10072382" y="131601"/>
                  </a:lnTo>
                  <a:lnTo>
                    <a:pt x="10105637" y="160249"/>
                  </a:lnTo>
                  <a:lnTo>
                    <a:pt x="10136710" y="191213"/>
                  </a:lnTo>
                  <a:lnTo>
                    <a:pt x="10165466" y="224361"/>
                  </a:lnTo>
                  <a:lnTo>
                    <a:pt x="10191769" y="259558"/>
                  </a:lnTo>
                  <a:lnTo>
                    <a:pt x="10215484" y="296672"/>
                  </a:lnTo>
                  <a:lnTo>
                    <a:pt x="10236477" y="335568"/>
                  </a:lnTo>
                  <a:lnTo>
                    <a:pt x="10254610" y="376115"/>
                  </a:lnTo>
                  <a:lnTo>
                    <a:pt x="10269750" y="418178"/>
                  </a:lnTo>
                  <a:lnTo>
                    <a:pt x="10281761" y="461625"/>
                  </a:lnTo>
                  <a:lnTo>
                    <a:pt x="10290508" y="506321"/>
                  </a:lnTo>
                  <a:lnTo>
                    <a:pt x="10295855" y="552135"/>
                  </a:lnTo>
                  <a:lnTo>
                    <a:pt x="10297667" y="598932"/>
                  </a:lnTo>
                  <a:lnTo>
                    <a:pt x="10297667" y="2999232"/>
                  </a:lnTo>
                  <a:lnTo>
                    <a:pt x="10295855" y="3046236"/>
                  </a:lnTo>
                  <a:lnTo>
                    <a:pt x="10290508" y="3092237"/>
                  </a:lnTo>
                  <a:lnTo>
                    <a:pt x="10281761" y="3137102"/>
                  </a:lnTo>
                  <a:lnTo>
                    <a:pt x="10269750" y="3180700"/>
                  </a:lnTo>
                  <a:lnTo>
                    <a:pt x="10254610" y="3222898"/>
                  </a:lnTo>
                  <a:lnTo>
                    <a:pt x="10236477" y="3263563"/>
                  </a:lnTo>
                  <a:lnTo>
                    <a:pt x="10215484" y="3302564"/>
                  </a:lnTo>
                  <a:lnTo>
                    <a:pt x="10191769" y="3339768"/>
                  </a:lnTo>
                  <a:lnTo>
                    <a:pt x="10165466" y="3375042"/>
                  </a:lnTo>
                  <a:lnTo>
                    <a:pt x="10136710" y="3408255"/>
                  </a:lnTo>
                  <a:lnTo>
                    <a:pt x="10105637" y="3439273"/>
                  </a:lnTo>
                  <a:lnTo>
                    <a:pt x="10072382" y="3467966"/>
                  </a:lnTo>
                  <a:lnTo>
                    <a:pt x="10037080" y="3494200"/>
                  </a:lnTo>
                  <a:lnTo>
                    <a:pt x="9999867" y="3517843"/>
                  </a:lnTo>
                  <a:lnTo>
                    <a:pt x="9960877" y="3538763"/>
                  </a:lnTo>
                  <a:lnTo>
                    <a:pt x="9920246" y="3556828"/>
                  </a:lnTo>
                  <a:lnTo>
                    <a:pt x="9878110" y="3571904"/>
                  </a:lnTo>
                  <a:lnTo>
                    <a:pt x="9834603" y="3583861"/>
                  </a:lnTo>
                  <a:lnTo>
                    <a:pt x="9789861" y="3592565"/>
                  </a:lnTo>
                  <a:lnTo>
                    <a:pt x="9744018" y="3597885"/>
                  </a:lnTo>
                  <a:lnTo>
                    <a:pt x="9697212" y="3599688"/>
                  </a:lnTo>
                  <a:close/>
                </a:path>
              </a:pathLst>
            </a:custGeom>
            <a:solidFill>
              <a:srgbClr val="F7C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8119" y="1664208"/>
              <a:ext cx="9616440" cy="1148080"/>
            </a:xfrm>
            <a:custGeom>
              <a:avLst/>
              <a:gdLst/>
              <a:ahLst/>
              <a:cxnLst/>
              <a:rect l="l" t="t" r="r" b="b"/>
              <a:pathLst>
                <a:path w="9616440" h="1148080">
                  <a:moveTo>
                    <a:pt x="9424416" y="1147572"/>
                  </a:moveTo>
                  <a:lnTo>
                    <a:pt x="190500" y="1147572"/>
                  </a:lnTo>
                  <a:lnTo>
                    <a:pt x="146837" y="1142533"/>
                  </a:lnTo>
                  <a:lnTo>
                    <a:pt x="106746" y="1128164"/>
                  </a:lnTo>
                  <a:lnTo>
                    <a:pt x="71374" y="1105584"/>
                  </a:lnTo>
                  <a:lnTo>
                    <a:pt x="41867" y="1075912"/>
                  </a:lnTo>
                  <a:lnTo>
                    <a:pt x="19372" y="1040269"/>
                  </a:lnTo>
                  <a:lnTo>
                    <a:pt x="5034" y="999775"/>
                  </a:lnTo>
                  <a:lnTo>
                    <a:pt x="0" y="955548"/>
                  </a:lnTo>
                  <a:lnTo>
                    <a:pt x="0" y="192024"/>
                  </a:lnTo>
                  <a:lnTo>
                    <a:pt x="5034" y="147796"/>
                  </a:lnTo>
                  <a:lnTo>
                    <a:pt x="19372" y="107302"/>
                  </a:lnTo>
                  <a:lnTo>
                    <a:pt x="41867" y="71659"/>
                  </a:lnTo>
                  <a:lnTo>
                    <a:pt x="71374" y="41987"/>
                  </a:lnTo>
                  <a:lnTo>
                    <a:pt x="106746" y="19407"/>
                  </a:lnTo>
                  <a:lnTo>
                    <a:pt x="146837" y="5038"/>
                  </a:lnTo>
                  <a:lnTo>
                    <a:pt x="190500" y="0"/>
                  </a:lnTo>
                  <a:lnTo>
                    <a:pt x="9424416" y="0"/>
                  </a:lnTo>
                  <a:lnTo>
                    <a:pt x="9468163" y="5038"/>
                  </a:lnTo>
                  <a:lnTo>
                    <a:pt x="9508471" y="19407"/>
                  </a:lnTo>
                  <a:lnTo>
                    <a:pt x="9544140" y="41987"/>
                  </a:lnTo>
                  <a:lnTo>
                    <a:pt x="9573972" y="71659"/>
                  </a:lnTo>
                  <a:lnTo>
                    <a:pt x="9596765" y="107302"/>
                  </a:lnTo>
                  <a:lnTo>
                    <a:pt x="9611321" y="147796"/>
                  </a:lnTo>
                  <a:lnTo>
                    <a:pt x="9616439" y="192024"/>
                  </a:lnTo>
                  <a:lnTo>
                    <a:pt x="9616439" y="955548"/>
                  </a:lnTo>
                  <a:lnTo>
                    <a:pt x="9611321" y="999775"/>
                  </a:lnTo>
                  <a:lnTo>
                    <a:pt x="9596765" y="1040269"/>
                  </a:lnTo>
                  <a:lnTo>
                    <a:pt x="9573972" y="1075912"/>
                  </a:lnTo>
                  <a:lnTo>
                    <a:pt x="9544140" y="1105584"/>
                  </a:lnTo>
                  <a:lnTo>
                    <a:pt x="9508471" y="1128164"/>
                  </a:lnTo>
                  <a:lnTo>
                    <a:pt x="9468163" y="1142533"/>
                  </a:lnTo>
                  <a:lnTo>
                    <a:pt x="9424416" y="1147572"/>
                  </a:lnTo>
                  <a:close/>
                </a:path>
              </a:pathLst>
            </a:custGeom>
            <a:solidFill>
              <a:srgbClr val="CD62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44012" y="937108"/>
            <a:ext cx="6884028" cy="773383"/>
          </a:xfrm>
          <a:prstGeom prst="rect">
            <a:avLst/>
          </a:prstGeom>
        </p:spPr>
        <p:txBody>
          <a:bodyPr vert="horz" wrap="square" lIns="0" tIns="54703" rIns="0" bIns="0" rtlCol="0">
            <a:spAutoFit/>
          </a:bodyPr>
          <a:lstStyle/>
          <a:p>
            <a:pPr marL="11430" marR="4445">
              <a:lnSpc>
                <a:spcPts val="2757"/>
              </a:lnSpc>
              <a:spcBef>
                <a:spcPts val="431"/>
              </a:spcBef>
            </a:pPr>
            <a:r>
              <a:rPr sz="2539" spc="-122"/>
              <a:t>Núcleos</a:t>
            </a:r>
            <a:r>
              <a:rPr sz="2539" spc="-272"/>
              <a:t> </a:t>
            </a:r>
            <a:r>
              <a:rPr sz="2539" spc="-59"/>
              <a:t>de</a:t>
            </a:r>
            <a:r>
              <a:rPr sz="2539" spc="-268"/>
              <a:t> </a:t>
            </a:r>
            <a:r>
              <a:rPr sz="2539" spc="-68"/>
              <a:t>Apoio</a:t>
            </a:r>
            <a:r>
              <a:rPr sz="2539" spc="-272"/>
              <a:t> </a:t>
            </a:r>
            <a:r>
              <a:rPr sz="2539" spc="-59"/>
              <a:t>às</a:t>
            </a:r>
            <a:r>
              <a:rPr sz="2539" spc="-299"/>
              <a:t> </a:t>
            </a:r>
            <a:r>
              <a:rPr sz="2539" spc="-73"/>
              <a:t>Organizações</a:t>
            </a:r>
            <a:r>
              <a:rPr sz="2539" spc="-272"/>
              <a:t> </a:t>
            </a:r>
            <a:r>
              <a:rPr sz="2539" spc="-23"/>
              <a:t>da </a:t>
            </a:r>
            <a:r>
              <a:rPr sz="2539" spc="-91"/>
              <a:t>Sociedade</a:t>
            </a:r>
            <a:r>
              <a:rPr sz="2539" spc="-272"/>
              <a:t> </a:t>
            </a:r>
            <a:r>
              <a:rPr sz="2539" spc="-73"/>
              <a:t>Civil</a:t>
            </a:r>
            <a:r>
              <a:rPr sz="2539" spc="-245"/>
              <a:t> </a:t>
            </a:r>
            <a:r>
              <a:rPr sz="2539"/>
              <a:t>da</a:t>
            </a:r>
            <a:r>
              <a:rPr sz="2539" spc="-249"/>
              <a:t> </a:t>
            </a:r>
            <a:r>
              <a:rPr sz="2539" spc="-103"/>
              <a:t>Assistência</a:t>
            </a:r>
            <a:r>
              <a:rPr sz="2539" spc="-277"/>
              <a:t> </a:t>
            </a:r>
            <a:r>
              <a:rPr sz="2539" spc="-118"/>
              <a:t>Social</a:t>
            </a:r>
            <a:r>
              <a:rPr sz="2539" spc="-268"/>
              <a:t> </a:t>
            </a:r>
            <a:r>
              <a:rPr sz="2539" spc="-9"/>
              <a:t>(NOSCas)</a:t>
            </a:r>
            <a:endParaRPr lang="pt-BR" sz="2539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31988" y="2246592"/>
            <a:ext cx="8854363" cy="3501427"/>
          </a:xfrm>
          <a:prstGeom prst="rect">
            <a:avLst/>
          </a:prstGeom>
        </p:spPr>
        <p:txBody>
          <a:bodyPr vert="horz" wrap="square" lIns="0" tIns="10941" rIns="0" bIns="0" rtlCol="0" anchor="t">
            <a:spAutoFit/>
          </a:bodyPr>
          <a:lstStyle/>
          <a:p>
            <a:pPr marL="237490" marR="6350" indent="-226695">
              <a:lnSpc>
                <a:spcPct val="101899"/>
              </a:lnSpc>
              <a:spcBef>
                <a:spcPts val="86"/>
              </a:spcBef>
              <a:buFont typeface="Arial MT"/>
              <a:buChar char="•"/>
              <a:tabLst>
                <a:tab pos="237813" algn="l"/>
              </a:tabLst>
            </a:pPr>
            <a:r>
              <a:rPr b="1">
                <a:solidFill>
                  <a:srgbClr val="442D1C"/>
                </a:solidFill>
                <a:latin typeface="Calibri"/>
                <a:cs typeface="Calibri"/>
              </a:rPr>
              <a:t>Objetivo:</a:t>
            </a:r>
            <a:r>
              <a:rPr b="1" spc="41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assessoramento</a:t>
            </a:r>
            <a:r>
              <a:rPr spc="45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técnico,</a:t>
            </a:r>
            <a:r>
              <a:rPr spc="41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contábil</a:t>
            </a:r>
            <a:r>
              <a:rPr spc="45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e</a:t>
            </a:r>
            <a:r>
              <a:rPr spc="59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orientação</a:t>
            </a:r>
            <a:r>
              <a:rPr spc="50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jurídica</a:t>
            </a:r>
            <a:r>
              <a:rPr spc="59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às</a:t>
            </a:r>
            <a:r>
              <a:rPr spc="45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entidades</a:t>
            </a:r>
            <a:r>
              <a:rPr spc="54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e</a:t>
            </a:r>
            <a:r>
              <a:rPr spc="45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 err="1">
                <a:solidFill>
                  <a:srgbClr val="442D1C"/>
                </a:solidFill>
                <a:latin typeface="Calibri"/>
                <a:cs typeface="Calibri"/>
              </a:rPr>
              <a:t>OSCs</a:t>
            </a:r>
            <a:r>
              <a:rPr spc="59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que</a:t>
            </a:r>
            <a:r>
              <a:rPr spc="45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atuam</a:t>
            </a:r>
            <a:r>
              <a:rPr spc="50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no</a:t>
            </a:r>
            <a:r>
              <a:rPr spc="45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âmbito</a:t>
            </a:r>
            <a:r>
              <a:rPr spc="63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do</a:t>
            </a:r>
            <a:r>
              <a:rPr spc="45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 spc="-9">
                <a:solidFill>
                  <a:srgbClr val="442D1C"/>
                </a:solidFill>
                <a:latin typeface="Calibri"/>
                <a:cs typeface="Calibri"/>
              </a:rPr>
              <a:t>SUAS,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promovendo</a:t>
            </a:r>
            <a:r>
              <a:rPr spc="14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a</a:t>
            </a:r>
            <a:r>
              <a:rPr spc="32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articulação</a:t>
            </a:r>
            <a:r>
              <a:rPr spc="36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e</a:t>
            </a:r>
            <a:r>
              <a:rPr spc="41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o</a:t>
            </a:r>
            <a:r>
              <a:rPr spc="54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fortalecimento</a:t>
            </a:r>
            <a:r>
              <a:rPr spc="23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da</a:t>
            </a:r>
            <a:r>
              <a:rPr spc="54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rede</a:t>
            </a:r>
            <a:r>
              <a:rPr spc="54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 spc="-9">
                <a:solidFill>
                  <a:srgbClr val="442D1C"/>
                </a:solidFill>
                <a:latin typeface="Calibri"/>
                <a:cs typeface="Calibri"/>
              </a:rPr>
              <a:t>socioassistencial.</a:t>
            </a:r>
            <a:endParaRPr lang="pt-BR">
              <a:solidFill>
                <a:srgbClr val="442D1C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52"/>
              </a:spcBef>
              <a:buClr>
                <a:srgbClr val="442D1C"/>
              </a:buClr>
              <a:buFont typeface="Arial MT"/>
              <a:buChar char="•"/>
            </a:pPr>
            <a:endParaRPr>
              <a:latin typeface="Calibri"/>
              <a:ea typeface="Calibri"/>
              <a:cs typeface="Calibri"/>
            </a:endParaRPr>
          </a:p>
          <a:p>
            <a:pPr marL="237490" marR="4445" indent="-226695">
              <a:lnSpc>
                <a:spcPct val="102000"/>
              </a:lnSpc>
              <a:buFont typeface="Arial MT"/>
              <a:buChar char="•"/>
              <a:tabLst>
                <a:tab pos="237813" algn="l"/>
              </a:tabLst>
            </a:pPr>
            <a:r>
              <a:rPr b="1">
                <a:solidFill>
                  <a:srgbClr val="442D1C"/>
                </a:solidFill>
                <a:latin typeface="Calibri"/>
                <a:cs typeface="Calibri"/>
              </a:rPr>
              <a:t>Público</a:t>
            </a:r>
            <a:r>
              <a:rPr b="1" spc="331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 b="1" err="1">
                <a:solidFill>
                  <a:srgbClr val="442D1C"/>
                </a:solidFill>
                <a:latin typeface="Calibri"/>
                <a:cs typeface="Calibri"/>
              </a:rPr>
              <a:t>direcionado</a:t>
            </a:r>
            <a:r>
              <a:rPr b="1">
                <a:solidFill>
                  <a:srgbClr val="442D1C"/>
                </a:solidFill>
                <a:latin typeface="Calibri"/>
                <a:cs typeface="Calibri"/>
              </a:rPr>
              <a:t>:</a:t>
            </a:r>
            <a:r>
              <a:rPr b="1" spc="322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 err="1">
                <a:solidFill>
                  <a:srgbClr val="442D1C"/>
                </a:solidFill>
                <a:latin typeface="Calibri"/>
                <a:cs typeface="Calibri"/>
              </a:rPr>
              <a:t>Entidades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/OSCs</a:t>
            </a:r>
            <a:r>
              <a:rPr spc="326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da</a:t>
            </a:r>
            <a:r>
              <a:rPr spc="322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 err="1">
                <a:solidFill>
                  <a:srgbClr val="442D1C"/>
                </a:solidFill>
                <a:latin typeface="Calibri"/>
                <a:cs typeface="Calibri"/>
              </a:rPr>
              <a:t>assistência</a:t>
            </a:r>
            <a:r>
              <a:rPr spc="317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social</a:t>
            </a:r>
            <a:r>
              <a:rPr spc="317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com</a:t>
            </a:r>
            <a:r>
              <a:rPr spc="317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e</a:t>
            </a:r>
            <a:r>
              <a:rPr spc="336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 err="1">
                <a:solidFill>
                  <a:srgbClr val="442D1C"/>
                </a:solidFill>
                <a:latin typeface="Calibri"/>
                <a:cs typeface="Calibri"/>
              </a:rPr>
              <a:t>sem</a:t>
            </a:r>
            <a:r>
              <a:rPr spc="317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 err="1">
                <a:solidFill>
                  <a:srgbClr val="442D1C"/>
                </a:solidFill>
                <a:latin typeface="Calibri"/>
                <a:cs typeface="Calibri"/>
              </a:rPr>
              <a:t>vinculação</a:t>
            </a:r>
            <a:r>
              <a:rPr spc="322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 err="1">
                <a:solidFill>
                  <a:srgbClr val="442D1C"/>
                </a:solidFill>
                <a:latin typeface="Calibri"/>
                <a:cs typeface="Calibri"/>
              </a:rPr>
              <a:t>ao</a:t>
            </a:r>
            <a:r>
              <a:rPr spc="331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SUAS,</a:t>
            </a:r>
            <a:r>
              <a:rPr spc="336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 err="1">
                <a:solidFill>
                  <a:srgbClr val="442D1C"/>
                </a:solidFill>
                <a:latin typeface="Calibri"/>
                <a:cs typeface="Calibri"/>
              </a:rPr>
              <a:t>movimentos</a:t>
            </a:r>
            <a:r>
              <a:rPr spc="331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 spc="-9" err="1">
                <a:solidFill>
                  <a:srgbClr val="442D1C"/>
                </a:solidFill>
                <a:latin typeface="Calibri"/>
                <a:cs typeface="Calibri"/>
              </a:rPr>
              <a:t>sociais</a:t>
            </a:r>
            <a:r>
              <a:rPr spc="-9">
                <a:solidFill>
                  <a:srgbClr val="442D1C"/>
                </a:solidFill>
                <a:latin typeface="Calibri"/>
                <a:cs typeface="Calibri"/>
              </a:rPr>
              <a:t>, </a:t>
            </a:r>
            <a:r>
              <a:rPr err="1">
                <a:solidFill>
                  <a:srgbClr val="442D1C"/>
                </a:solidFill>
                <a:latin typeface="Calibri"/>
                <a:cs typeface="Calibri"/>
              </a:rPr>
              <a:t>fóruns</a:t>
            </a:r>
            <a:r>
              <a:rPr spc="36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442D1C"/>
                </a:solidFill>
                <a:latin typeface="Calibri"/>
                <a:cs typeface="Calibri"/>
              </a:rPr>
              <a:t>e</a:t>
            </a:r>
            <a:r>
              <a:rPr spc="14">
                <a:solidFill>
                  <a:srgbClr val="442D1C"/>
                </a:solidFill>
                <a:latin typeface="Calibri"/>
                <a:cs typeface="Calibri"/>
              </a:rPr>
              <a:t> </a:t>
            </a:r>
            <a:r>
              <a:rPr spc="-9" err="1">
                <a:solidFill>
                  <a:srgbClr val="442D1C"/>
                </a:solidFill>
                <a:latin typeface="Calibri"/>
                <a:cs typeface="Calibri"/>
              </a:rPr>
              <a:t>coletivos</a:t>
            </a:r>
            <a:r>
              <a:rPr lang="pt-BR" spc="-9">
                <a:solidFill>
                  <a:srgbClr val="442D1C"/>
                </a:solidFill>
                <a:latin typeface="Calibri"/>
                <a:cs typeface="Calibri"/>
              </a:rPr>
              <a:t>.</a:t>
            </a:r>
            <a:endParaRPr>
              <a:latin typeface="Calibri"/>
              <a:ea typeface="Calibri"/>
              <a:cs typeface="Calibri"/>
            </a:endParaRPr>
          </a:p>
          <a:p>
            <a:pPr marL="237490" marR="4445" indent="-226695">
              <a:lnSpc>
                <a:spcPct val="102000"/>
              </a:lnSpc>
              <a:buFont typeface="Arial MT"/>
              <a:buChar char="•"/>
            </a:pPr>
            <a:endParaRPr lang="pt-BR">
              <a:latin typeface="Calibri"/>
              <a:ea typeface="Calibri"/>
              <a:cs typeface="Calibri"/>
            </a:endParaRPr>
          </a:p>
          <a:p>
            <a:pPr marL="237490" marR="4445" indent="-226695">
              <a:lnSpc>
                <a:spcPct val="102000"/>
              </a:lnSpc>
              <a:buFont typeface="Arial MT"/>
              <a:buChar char="•"/>
            </a:pPr>
            <a:r>
              <a:rPr lang="pt-BR" b="1">
                <a:solidFill>
                  <a:srgbClr val="442D1C"/>
                </a:solidFill>
                <a:latin typeface="Calibri"/>
                <a:ea typeface="Calibri"/>
                <a:cs typeface="Calibri"/>
              </a:rPr>
              <a:t>Implementação de 6 núcleos piloto em parceria com a SUDENE e as universidades: UFRB; UFVJM; UFCG; UFCA; UFRPE, UFMA. </a:t>
            </a:r>
          </a:p>
          <a:p>
            <a:pPr marL="237490" marR="4445" indent="-226695">
              <a:lnSpc>
                <a:spcPct val="102000"/>
              </a:lnSpc>
              <a:buFont typeface="Arial MT"/>
              <a:buChar char="•"/>
            </a:pPr>
            <a:endParaRPr lang="pt-BR" b="1">
              <a:solidFill>
                <a:srgbClr val="442D1C"/>
              </a:solidFill>
              <a:ea typeface="+mn-lt"/>
              <a:cs typeface="+mn-lt"/>
            </a:endParaRPr>
          </a:p>
          <a:p>
            <a:pPr marL="237490" marR="4445" indent="-226695">
              <a:lnSpc>
                <a:spcPct val="102000"/>
              </a:lnSpc>
              <a:buFont typeface="Arial MT"/>
              <a:buChar char="•"/>
            </a:pPr>
            <a:r>
              <a:rPr lang="pt-BR" b="1">
                <a:solidFill>
                  <a:srgbClr val="442D1C"/>
                </a:solidFill>
                <a:ea typeface="+mn-lt"/>
                <a:cs typeface="+mn-lt"/>
              </a:rPr>
              <a:t>Portaria Interministerial SG-PR/MEC nº 192, de 11 de março de 2025 (Extensão em Participação Social) </a:t>
            </a:r>
            <a:endParaRPr lang="pt-BR" b="1">
              <a:solidFill>
                <a:srgbClr val="442D1C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EF2A576E-10D6-A3A3-E568-DFA6157D0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78" y="222569"/>
            <a:ext cx="2339767" cy="846348"/>
          </a:xfrm>
          <a:prstGeom prst="rect">
            <a:avLst/>
          </a:prstGeom>
        </p:spPr>
      </p:pic>
      <p:pic>
        <p:nvPicPr>
          <p:cNvPr id="18" name="Picture 2" descr="Sudene - YouTube">
            <a:extLst>
              <a:ext uri="{FF2B5EF4-FFF2-40B4-BE49-F238E27FC236}">
                <a16:creationId xmlns:a16="http://schemas.microsoft.com/office/drawing/2014/main" id="{B8FB66D0-DCB4-9A47-6D21-243B8A9A8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9" b="31149"/>
          <a:stretch>
            <a:fillRect/>
          </a:stretch>
        </p:blipFill>
        <p:spPr bwMode="auto">
          <a:xfrm>
            <a:off x="7214242" y="6162369"/>
            <a:ext cx="1444193" cy="59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B2954257-0C8C-EB60-2A01-DC1F43E45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5951" y="6173252"/>
            <a:ext cx="3036279" cy="58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50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39BBA9-3ECD-D2DC-28A4-BA687C934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DD2EBD4-242D-C4FA-AB8E-0ED0B36EEC90}"/>
              </a:ext>
            </a:extLst>
          </p:cNvPr>
          <p:cNvSpPr/>
          <p:nvPr/>
        </p:nvSpPr>
        <p:spPr>
          <a:xfrm>
            <a:off x="826290" y="441474"/>
            <a:ext cx="10907220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09BCBAF-E3B0-F1A8-ECD1-2467D793B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669" y="361971"/>
            <a:ext cx="10550206" cy="783451"/>
          </a:xfrm>
        </p:spPr>
        <p:txBody>
          <a:bodyPr>
            <a:normAutofit fontScale="90000"/>
          </a:bodyPr>
          <a:lstStyle/>
          <a:p>
            <a:r>
              <a:rPr lang="pt-BR" sz="3400" b="1" err="1">
                <a:solidFill>
                  <a:schemeClr val="bg1"/>
                </a:solidFill>
                <a:latin typeface="Calibri"/>
                <a:ea typeface="Calibri"/>
                <a:cs typeface="Poppins Light"/>
              </a:rPr>
              <a:t>OSCas</a:t>
            </a:r>
            <a:r>
              <a:rPr lang="pt-BR" sz="3400" b="1">
                <a:solidFill>
                  <a:schemeClr val="bg1"/>
                </a:solidFill>
                <a:latin typeface="+mn-lt"/>
                <a:cs typeface="Poppins Light"/>
              </a:rPr>
              <a:t> – Emissor de Certificados CEBAS de Assistência Social</a:t>
            </a:r>
            <a:endParaRPr lang="pt-BR" sz="3400" b="1">
              <a:solidFill>
                <a:schemeClr val="bg1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9140CAF9-C90C-629C-E3AB-A3CB3B20842D}"/>
              </a:ext>
            </a:extLst>
          </p:cNvPr>
          <p:cNvSpPr txBox="1"/>
          <p:nvPr/>
        </p:nvSpPr>
        <p:spPr>
          <a:xfrm>
            <a:off x="1061739" y="6513019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22"/>
              </a:lnSpc>
            </a:pPr>
            <a:r>
              <a:rPr lang="en-US" sz="1000" b="1">
                <a:solidFill>
                  <a:srgbClr val="000000"/>
                </a:solidFill>
              </a:rPr>
              <a:t>Fonte: DRSP/SNAS/MDS</a:t>
            </a:r>
          </a:p>
        </p:txBody>
      </p:sp>
      <p:pic>
        <p:nvPicPr>
          <p:cNvPr id="5" name="Imagem 4" descr="Interface gráfica do usuário, Texto, Aplicativo, Email&#10;&#10;O conteúdo gerado por IA pode estar incorreto.">
            <a:hlinkClick r:id="rId3"/>
            <a:extLst>
              <a:ext uri="{FF2B5EF4-FFF2-40B4-BE49-F238E27FC236}">
                <a16:creationId xmlns:a16="http://schemas.microsoft.com/office/drawing/2014/main" id="{A296CC5C-8436-01AB-5AC2-4AA1FF660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436" y="1303544"/>
            <a:ext cx="10434307" cy="5129287"/>
          </a:xfrm>
          <a:prstGeom prst="rect">
            <a:avLst/>
          </a:prstGeom>
        </p:spPr>
      </p:pic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DBA087C5-CA08-0375-493E-216533B16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888" y="2103933"/>
            <a:ext cx="3226680" cy="2007482"/>
          </a:xfrm>
          <a:prstGeom prst="rect">
            <a:avLst/>
          </a:prstGeom>
        </p:spPr>
      </p:pic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99F1C705-37FB-AA8B-A5F3-3831103A42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913156" y="6134068"/>
            <a:ext cx="3077490" cy="59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50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D0264B-06B4-3D98-E2CC-40347F58A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ágrima 10">
            <a:extLst>
              <a:ext uri="{FF2B5EF4-FFF2-40B4-BE49-F238E27FC236}">
                <a16:creationId xmlns:a16="http://schemas.microsoft.com/office/drawing/2014/main" id="{08ACD33E-A6DC-B17D-A9BC-80A12ED3413E}"/>
              </a:ext>
            </a:extLst>
          </p:cNvPr>
          <p:cNvSpPr>
            <a:spLocks/>
          </p:cNvSpPr>
          <p:nvPr/>
        </p:nvSpPr>
        <p:spPr>
          <a:xfrm>
            <a:off x="320775" y="2535366"/>
            <a:ext cx="2445854" cy="2362062"/>
          </a:xfrm>
          <a:prstGeom prst="teardrop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66C8C8C1-E87E-EC5D-8397-4F1777056521}"/>
              </a:ext>
            </a:extLst>
          </p:cNvPr>
          <p:cNvSpPr>
            <a:spLocks noGrp="1"/>
          </p:cNvSpPr>
          <p:nvPr/>
        </p:nvSpPr>
        <p:spPr>
          <a:xfrm>
            <a:off x="236812" y="5907141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>
                <a:cs typeface="Poppins Light" panose="00000400000000000000" pitchFamily="2" charset="0"/>
              </a:rPr>
              <a:t>Fonte: DRSP/SNAS/MDS</a:t>
            </a:r>
            <a:endParaRPr lang="pt-BR" sz="1000">
              <a:cs typeface="Poppins Light" panose="00000400000000000000" pitchFamily="2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0ED47E8-6DD3-4816-EE00-174BE4DA50FB}"/>
              </a:ext>
            </a:extLst>
          </p:cNvPr>
          <p:cNvSpPr/>
          <p:nvPr/>
        </p:nvSpPr>
        <p:spPr>
          <a:xfrm>
            <a:off x="508721" y="404624"/>
            <a:ext cx="9475791" cy="76813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ABEFD197-E0B2-6711-AC3D-3F676BBB3333}"/>
              </a:ext>
            </a:extLst>
          </p:cNvPr>
          <p:cNvSpPr txBox="1">
            <a:spLocks/>
          </p:cNvSpPr>
          <p:nvPr/>
        </p:nvSpPr>
        <p:spPr>
          <a:xfrm>
            <a:off x="574434" y="474824"/>
            <a:ext cx="8600109" cy="627736"/>
          </a:xfrm>
          <a:prstGeom prst="rect">
            <a:avLst/>
          </a:prstGeom>
          <a:solidFill>
            <a:srgbClr val="7030A0"/>
          </a:solidFill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Poppins Light"/>
                <a:ea typeface="+mj-ea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Novo SCNEAS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46D59901-D993-D86F-CD4B-78610A313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38" y="2879448"/>
            <a:ext cx="1621067" cy="162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0FC689E8-73DF-F631-5614-E5CAEA0E25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9295335"/>
              </p:ext>
            </p:extLst>
          </p:nvPr>
        </p:nvGraphicFramePr>
        <p:xfrm>
          <a:off x="1900260" y="1589642"/>
          <a:ext cx="5979886" cy="420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23" name="Espaço Reservado para Conteúdo 2">
            <a:extLst>
              <a:ext uri="{FF2B5EF4-FFF2-40B4-BE49-F238E27FC236}">
                <a16:creationId xmlns:a16="http://schemas.microsoft.com/office/drawing/2014/main" id="{FA6C4B27-7F9D-0E89-5D94-404C849AB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8368" y="1689068"/>
            <a:ext cx="3445868" cy="34746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t-BR" sz="2400" b="1">
                <a:ea typeface="+mn-lt"/>
                <a:cs typeface="+mn-lt"/>
              </a:rPr>
              <a:t>Planejamento do Projeto do Novo Sistema de inscrição</a:t>
            </a:r>
            <a:r>
              <a:rPr lang="pt-BR" sz="2400">
                <a:ea typeface="+mn-lt"/>
                <a:cs typeface="+mn-lt"/>
              </a:rPr>
              <a:t>: </a:t>
            </a:r>
            <a:r>
              <a:rPr lang="pt-BR" sz="1600">
                <a:highlight>
                  <a:srgbClr val="FFFFFF"/>
                </a:highlight>
                <a:latin typeface="Times New Roman"/>
                <a:ea typeface="+mn-lt"/>
                <a:cs typeface="Times New Roman"/>
              </a:rPr>
              <a:t> </a:t>
            </a:r>
            <a:r>
              <a:rPr lang="pt-BR" sz="2000">
                <a:highlight>
                  <a:srgbClr val="FFFFFF"/>
                </a:highlight>
                <a:ea typeface="+mn-lt"/>
                <a:cs typeface="+mn-lt"/>
              </a:rPr>
              <a:t>para otimizar o processo de inscrição, monitoramento e gestão das provisões socioassistenciais prestadas pelas entidades e Organizações da Sociedade Civil (</a:t>
            </a:r>
            <a:r>
              <a:rPr lang="pt-BR" sz="2000" err="1">
                <a:highlight>
                  <a:srgbClr val="FFFFFF"/>
                </a:highlight>
                <a:ea typeface="+mn-lt"/>
                <a:cs typeface="+mn-lt"/>
              </a:rPr>
              <a:t>OSCs</a:t>
            </a:r>
            <a:r>
              <a:rPr lang="pt-BR" sz="2000">
                <a:highlight>
                  <a:srgbClr val="FFFFFF"/>
                </a:highlight>
                <a:ea typeface="+mn-lt"/>
                <a:cs typeface="+mn-lt"/>
              </a:rPr>
              <a:t>) de assistência social.</a:t>
            </a:r>
            <a:endParaRPr lang="pt-BR" sz="20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7" name="Imagem 36" descr="Texto&#10;&#10;O conteúdo gerado por IA pode estar incorreto.">
            <a:extLst>
              <a:ext uri="{FF2B5EF4-FFF2-40B4-BE49-F238E27FC236}">
                <a16:creationId xmlns:a16="http://schemas.microsoft.com/office/drawing/2014/main" id="{7549556B-0D8F-DCC9-38C1-AC201B4421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688389" y="5509345"/>
            <a:ext cx="3077490" cy="59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93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1F2EFF-9C4B-8FF9-3B1E-B62F88771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07B9434-3326-628C-A1EA-48818FDA7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4"/>
          <a:stretch/>
        </p:blipFill>
        <p:spPr>
          <a:xfrm>
            <a:off x="229414" y="1287470"/>
            <a:ext cx="5171576" cy="5024761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86CC8B5-9FDC-0269-CC37-533EB7399CA1}"/>
              </a:ext>
            </a:extLst>
          </p:cNvPr>
          <p:cNvSpPr/>
          <p:nvPr/>
        </p:nvSpPr>
        <p:spPr>
          <a:xfrm>
            <a:off x="463876" y="284060"/>
            <a:ext cx="7356004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9F8CA78-4178-824A-F3F3-FEE1A1FED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76" y="237215"/>
            <a:ext cx="8283498" cy="783451"/>
          </a:xfrm>
        </p:spPr>
        <p:txBody>
          <a:bodyPr>
            <a:normAutofit/>
          </a:bodyPr>
          <a:lstStyle/>
          <a:p>
            <a:r>
              <a:rPr lang="pt-BR" sz="3400" b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DRSP vai até você!</a:t>
            </a:r>
            <a:endParaRPr lang="pt-BR" sz="34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71BDEA90-C483-3AF8-22BA-08352539807D}"/>
              </a:ext>
            </a:extLst>
          </p:cNvPr>
          <p:cNvSpPr txBox="1"/>
          <p:nvPr/>
        </p:nvSpPr>
        <p:spPr>
          <a:xfrm>
            <a:off x="1173708" y="6306647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en-US" sz="1000" b="1">
                <a:solidFill>
                  <a:srgbClr val="000000"/>
                </a:solidFill>
              </a:rPr>
              <a:t>Fonte: DRSP/SNAS/MDS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F59C89F-60C8-3452-1B77-0CD09AD97CA9}"/>
              </a:ext>
            </a:extLst>
          </p:cNvPr>
          <p:cNvSpPr txBox="1"/>
          <p:nvPr/>
        </p:nvSpPr>
        <p:spPr>
          <a:xfrm>
            <a:off x="5718047" y="1437401"/>
            <a:ext cx="5691553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sz="2000" b="1">
                <a:solidFill>
                  <a:srgbClr val="000000"/>
                </a:solidFill>
                <a:ea typeface="Calibri"/>
                <a:cs typeface="Calibri"/>
              </a:rPr>
              <a:t>Participação  em eventos externos: </a:t>
            </a:r>
          </a:p>
          <a:p>
            <a:pPr marL="342900" indent="-342900" algn="just">
              <a:buFont typeface="Wingdings"/>
              <a:buChar char="§"/>
            </a:pPr>
            <a:endParaRPr lang="pt-BR" sz="2000" b="1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rgbClr val="000000"/>
                </a:solidFill>
                <a:ea typeface="+mn-lt"/>
                <a:cs typeface="+mn-lt"/>
              </a:rPr>
              <a:t>63ª Reunião da Comissão para o Desenvolvimento Social da ONU, em Nova York;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rgbClr val="000000"/>
                </a:solidFill>
                <a:ea typeface="+mn-lt"/>
                <a:cs typeface="+mn-lt"/>
              </a:rPr>
              <a:t>Encontro de Novos Prefeitos e Prefeitas; </a:t>
            </a:r>
            <a:endParaRPr lang="pt-BR">
              <a:ea typeface="Calibri" panose="020F0502020204030204"/>
              <a:cs typeface="Calibri" panose="020F0502020204030204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rgbClr val="000000"/>
                </a:solidFill>
                <a:ea typeface="+mn-lt"/>
                <a:cs typeface="+mn-lt"/>
              </a:rPr>
              <a:t>II Encontro Nacional de Fundos de Assistência Social; </a:t>
            </a:r>
            <a:endParaRPr lang="pt-BR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rgbClr val="000000"/>
                </a:solidFill>
                <a:ea typeface="+mn-lt"/>
                <a:cs typeface="+mn-lt"/>
              </a:rPr>
              <a:t>Participações do DRSP na Câmara dos Deputados: Capacitação CEBAS, Sessão Solene- 20 anos do SUAS e Audiência pública sobre a PEC 383/17;</a:t>
            </a:r>
            <a:endParaRPr lang="pt-BR">
              <a:ea typeface="Calibri" panose="020F0502020204030204"/>
              <a:cs typeface="Calibri" panose="020F0502020204030204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rgbClr val="000000"/>
                </a:solidFill>
                <a:ea typeface="+mn-lt"/>
                <a:cs typeface="+mn-lt"/>
              </a:rPr>
              <a:t>Lançamento do Programa Aprimora Rede+ em Recife;</a:t>
            </a:r>
            <a:endParaRPr lang="pt-BR">
              <a:ea typeface="+mn-lt"/>
              <a:cs typeface="+mn-lt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rgbClr val="000000"/>
                </a:solidFill>
                <a:ea typeface="+mn-lt"/>
                <a:cs typeface="+mn-lt"/>
              </a:rPr>
              <a:t>25º Encontro Nacional do CONGEMAS; e</a:t>
            </a:r>
            <a:endParaRPr lang="pt-BR">
              <a:ea typeface="Calibri" panose="020F0502020204030204"/>
              <a:cs typeface="Calibri" panose="020F0502020204030204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rgbClr val="000000"/>
                </a:solidFill>
                <a:ea typeface="+mn-lt"/>
                <a:cs typeface="+mn-lt"/>
              </a:rPr>
              <a:t>14ª Conferência Nacional de Assistência Social, entre outros.</a:t>
            </a:r>
            <a:endParaRPr lang="pt-BR" sz="2000">
              <a:ea typeface="Calibri"/>
              <a:cs typeface="Calibri"/>
            </a:endParaRPr>
          </a:p>
        </p:txBody>
      </p:sp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7B3ACA22-4D6B-A915-3155-2F17C3E34F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418002" y="6111571"/>
            <a:ext cx="3077490" cy="59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35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B4414A-B882-52F0-626B-6AB8A0588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74359F2-5EEA-A41D-2185-7C719CFFFEFF}"/>
              </a:ext>
            </a:extLst>
          </p:cNvPr>
          <p:cNvSpPr/>
          <p:nvPr/>
        </p:nvSpPr>
        <p:spPr>
          <a:xfrm>
            <a:off x="818868" y="365572"/>
            <a:ext cx="7356004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854D635-9A6D-55DE-566F-1E93DCEE7D4E}"/>
              </a:ext>
            </a:extLst>
          </p:cNvPr>
          <p:cNvSpPr/>
          <p:nvPr/>
        </p:nvSpPr>
        <p:spPr>
          <a:xfrm>
            <a:off x="2114804" y="5165687"/>
            <a:ext cx="3165448" cy="4883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agendadrsp@mds.gov.br</a:t>
            </a:r>
            <a:r>
              <a:rPr lang="en-US" u="sng">
                <a:solidFill>
                  <a:srgbClr val="0563C1"/>
                </a:solidFill>
              </a:rPr>
              <a:t> </a:t>
            </a:r>
            <a:endParaRPr lang="pt-BR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518B11F-EF67-33EB-473C-4F482813E8DD}"/>
              </a:ext>
            </a:extLst>
          </p:cNvPr>
          <p:cNvSpPr/>
          <p:nvPr/>
        </p:nvSpPr>
        <p:spPr>
          <a:xfrm>
            <a:off x="1788326" y="4343497"/>
            <a:ext cx="3457288" cy="4883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u="sng" err="1">
                <a:solidFill>
                  <a:srgbClr val="0563C1"/>
                </a:solidFill>
              </a:rPr>
              <a:t>diligencia.cebas</a:t>
            </a:r>
            <a:r>
              <a:rPr lang="pt-BR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@mds.gov.br</a:t>
            </a:r>
            <a:endParaRPr lang="pt-BR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6D0B1EA-C8B5-AC46-E90C-C4C93FEE8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68" y="301596"/>
            <a:ext cx="4796380" cy="796366"/>
          </a:xfrm>
        </p:spPr>
        <p:txBody>
          <a:bodyPr>
            <a:normAutofit/>
          </a:bodyPr>
          <a:lstStyle/>
          <a:p>
            <a:r>
              <a:rPr lang="pt-BR" sz="3400" b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Canais de comunicação</a:t>
            </a:r>
            <a:endParaRPr lang="pt-BR" sz="34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5BE7228-59A6-9F45-3FBE-A310FD554F1F}"/>
              </a:ext>
            </a:extLst>
          </p:cNvPr>
          <p:cNvSpPr/>
          <p:nvPr/>
        </p:nvSpPr>
        <p:spPr>
          <a:xfrm>
            <a:off x="1566222" y="2186651"/>
            <a:ext cx="3250644" cy="4883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/>
            <a:r>
              <a:rPr lang="pt-BR" sz="1600" u="sng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redeprivadasuas@mds.gov.br</a:t>
            </a:r>
            <a:r>
              <a:rPr lang="pt-BR" sz="1600">
                <a:solidFill>
                  <a:srgbClr val="0563C1"/>
                </a:solidFill>
              </a:rPr>
              <a:t>​ </a:t>
            </a:r>
            <a:r>
              <a:rPr lang="pt-BR" sz="1600">
                <a:solidFill>
                  <a:srgbClr val="002060"/>
                </a:solidFill>
              </a:rPr>
              <a:t>​</a:t>
            </a:r>
            <a:endParaRPr lang="pt-BR" sz="160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10" name="Gráfico 23" descr="@ com preenchimento sólido">
            <a:extLst>
              <a:ext uri="{FF2B5EF4-FFF2-40B4-BE49-F238E27FC236}">
                <a16:creationId xmlns:a16="http://schemas.microsoft.com/office/drawing/2014/main" id="{CD1F1D4B-5D5F-C1BD-B24D-836A29FA4E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8351" y="1798778"/>
            <a:ext cx="993222" cy="1006137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864A80D-43D8-A1C7-D8FE-CC0FB7F1070B}"/>
              </a:ext>
            </a:extLst>
          </p:cNvPr>
          <p:cNvSpPr/>
          <p:nvPr/>
        </p:nvSpPr>
        <p:spPr>
          <a:xfrm>
            <a:off x="8158722" y="1598908"/>
            <a:ext cx="1594760" cy="4871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>
              <a:solidFill>
                <a:srgbClr val="002060"/>
              </a:solidFill>
            </a:endParaRPr>
          </a:p>
        </p:txBody>
      </p:sp>
      <p:sp>
        <p:nvSpPr>
          <p:cNvPr id="12" name="CaixaDeTexto 25">
            <a:extLst>
              <a:ext uri="{FF2B5EF4-FFF2-40B4-BE49-F238E27FC236}">
                <a16:creationId xmlns:a16="http://schemas.microsoft.com/office/drawing/2014/main" id="{E094C149-E391-6C04-43C5-9D62D915D102}"/>
              </a:ext>
            </a:extLst>
          </p:cNvPr>
          <p:cNvSpPr txBox="1"/>
          <p:nvPr/>
        </p:nvSpPr>
        <p:spPr>
          <a:xfrm>
            <a:off x="7940620" y="1666896"/>
            <a:ext cx="1967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b="1"/>
              <a:t>@DRSP.SNAS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9FDF9BA-3856-F180-37DB-61905CCB8A04}"/>
              </a:ext>
            </a:extLst>
          </p:cNvPr>
          <p:cNvSpPr/>
          <p:nvPr/>
        </p:nvSpPr>
        <p:spPr>
          <a:xfrm>
            <a:off x="1853952" y="2842372"/>
            <a:ext cx="1927952" cy="513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/>
            <a:r>
              <a:rPr lang="pt-BR" sz="1600">
                <a:solidFill>
                  <a:srgbClr val="002060"/>
                </a:solidFill>
              </a:rPr>
              <a:t>(61) 2030-3361</a:t>
            </a:r>
            <a:endParaRPr lang="pt-BR" sz="160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15" name="Imagem 14" descr="Ícone&#10;&#10;O conteúdo gerado por IA pode estar incorreto.">
            <a:extLst>
              <a:ext uri="{FF2B5EF4-FFF2-40B4-BE49-F238E27FC236}">
                <a16:creationId xmlns:a16="http://schemas.microsoft.com/office/drawing/2014/main" id="{F5012AC1-EA6C-0A08-0A78-C32115EC1D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22" y="2741229"/>
            <a:ext cx="724514" cy="724514"/>
          </a:xfrm>
          <a:prstGeom prst="rect">
            <a:avLst/>
          </a:prstGeom>
        </p:spPr>
      </p:pic>
      <p:pic>
        <p:nvPicPr>
          <p:cNvPr id="16" name="Imagem 15" descr="Ícone&#10;&#10;O conteúdo gerado por IA pode estar incorreto.">
            <a:extLst>
              <a:ext uri="{FF2B5EF4-FFF2-40B4-BE49-F238E27FC236}">
                <a16:creationId xmlns:a16="http://schemas.microsoft.com/office/drawing/2014/main" id="{61259391-7D1A-4C84-73E6-062F139BA8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688" y="1445394"/>
            <a:ext cx="669034" cy="669034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1E7358EF-76E0-30BA-27ED-B986130D4587}"/>
              </a:ext>
            </a:extLst>
          </p:cNvPr>
          <p:cNvSpPr/>
          <p:nvPr/>
        </p:nvSpPr>
        <p:spPr>
          <a:xfrm>
            <a:off x="2311577" y="5867222"/>
            <a:ext cx="1927952" cy="513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/>
            <a:r>
              <a:rPr lang="pt-BR" sz="1600">
                <a:solidFill>
                  <a:schemeClr val="tx1"/>
                </a:solidFill>
              </a:rPr>
              <a:t>(61) 2030-3403</a:t>
            </a:r>
            <a:endParaRPr lang="pt-BR" sz="16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20" name="Imagem 19" descr="Ícone&#10;&#10;O conteúdo gerado por IA pode estar incorreto.">
            <a:extLst>
              <a:ext uri="{FF2B5EF4-FFF2-40B4-BE49-F238E27FC236}">
                <a16:creationId xmlns:a16="http://schemas.microsoft.com/office/drawing/2014/main" id="{09EB48A6-024E-950A-55D3-59A99562C9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25" y="5761855"/>
            <a:ext cx="724514" cy="724514"/>
          </a:xfrm>
          <a:prstGeom prst="rect">
            <a:avLst/>
          </a:prstGeom>
        </p:spPr>
      </p:pic>
      <p:pic>
        <p:nvPicPr>
          <p:cNvPr id="18" name="Gráfico 23" descr="@ com preenchimento sólido">
            <a:extLst>
              <a:ext uri="{FF2B5EF4-FFF2-40B4-BE49-F238E27FC236}">
                <a16:creationId xmlns:a16="http://schemas.microsoft.com/office/drawing/2014/main" id="{DF0A4297-21BE-AE88-D628-0F88319C4F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8007" y="4111008"/>
            <a:ext cx="993222" cy="993222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723D3E20-C477-E227-98EF-98471728DD53}"/>
              </a:ext>
            </a:extLst>
          </p:cNvPr>
          <p:cNvSpPr txBox="1"/>
          <p:nvPr/>
        </p:nvSpPr>
        <p:spPr>
          <a:xfrm>
            <a:off x="2085019" y="3976806"/>
            <a:ext cx="31952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/>
              <a:t>Dúvidas de Certificação CEBAS: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A904094-D299-05EB-6464-6CCFC9F9C920}"/>
              </a:ext>
            </a:extLst>
          </p:cNvPr>
          <p:cNvSpPr txBox="1"/>
          <p:nvPr/>
        </p:nvSpPr>
        <p:spPr>
          <a:xfrm>
            <a:off x="2193009" y="482657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/>
              <a:t>Pedido de audiências: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802B626-E291-F65E-EA65-95FF5B358E75}"/>
              </a:ext>
            </a:extLst>
          </p:cNvPr>
          <p:cNvSpPr txBox="1"/>
          <p:nvPr/>
        </p:nvSpPr>
        <p:spPr>
          <a:xfrm>
            <a:off x="1970985" y="1519328"/>
            <a:ext cx="35826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/>
              <a:t>Dúvidas de inscrição no Conselho, CNEAS e </a:t>
            </a:r>
            <a:r>
              <a:rPr lang="pt-BR" err="1"/>
              <a:t>OSCs</a:t>
            </a:r>
            <a:r>
              <a:rPr lang="pt-BR"/>
              <a:t> no SUAS: </a:t>
            </a:r>
          </a:p>
        </p:txBody>
      </p:sp>
      <p:pic>
        <p:nvPicPr>
          <p:cNvPr id="27" name="Imagem 26" descr="Código QR&#10;&#10;O conteúdo gerado por IA pode estar incorreto.">
            <a:extLst>
              <a:ext uri="{FF2B5EF4-FFF2-40B4-BE49-F238E27FC236}">
                <a16:creationId xmlns:a16="http://schemas.microsoft.com/office/drawing/2014/main" id="{C7B57234-F643-4D6E-9152-F97A1307D3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5" t="35236" r="15602" b="9559"/>
          <a:stretch/>
        </p:blipFill>
        <p:spPr>
          <a:xfrm>
            <a:off x="6850591" y="2793647"/>
            <a:ext cx="3186543" cy="2980122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A97AB383-76FB-AC94-05EF-46DD79CA98D8}"/>
              </a:ext>
            </a:extLst>
          </p:cNvPr>
          <p:cNvSpPr txBox="1"/>
          <p:nvPr/>
        </p:nvSpPr>
        <p:spPr>
          <a:xfrm>
            <a:off x="6764547" y="2309592"/>
            <a:ext cx="319523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/>
              <a:t>LINKTR.EE</a:t>
            </a:r>
            <a:endParaRPr lang="pt-BR" sz="2800" b="1">
              <a:ea typeface="Calibri"/>
              <a:cs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4D39FC1-BD1E-AE67-5C42-11EA463B09C5}"/>
              </a:ext>
            </a:extLst>
          </p:cNvPr>
          <p:cNvSpPr txBox="1"/>
          <p:nvPr/>
        </p:nvSpPr>
        <p:spPr>
          <a:xfrm>
            <a:off x="6797311" y="5697803"/>
            <a:ext cx="319523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b="1"/>
              <a:t>linktr.ee/</a:t>
            </a:r>
            <a:r>
              <a:rPr lang="pt-BR" sz="2000" b="1" err="1"/>
              <a:t>drsp.mds</a:t>
            </a:r>
            <a:endParaRPr lang="pt-BR" sz="2000" b="1">
              <a:ea typeface="Calibri"/>
              <a:cs typeface="Calibri"/>
            </a:endParaRPr>
          </a:p>
        </p:txBody>
      </p: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5CC538A5-5ACC-24E6-D38C-9C306AB226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921906" y="6123861"/>
            <a:ext cx="3077490" cy="59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04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F3B656CC-9B5C-F51E-6342-1D68D69282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909615" y="5951796"/>
            <a:ext cx="3077490" cy="59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33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38E8F3B-B4DD-4F93-247F-2924C12DBB1F}"/>
              </a:ext>
            </a:extLst>
          </p:cNvPr>
          <p:cNvSpPr>
            <a:spLocks noGrp="1"/>
          </p:cNvSpPr>
          <p:nvPr/>
        </p:nvSpPr>
        <p:spPr>
          <a:xfrm>
            <a:off x="484789" y="6030172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>
                <a:cs typeface="Poppins Light" panose="00000400000000000000" pitchFamily="2" charset="0"/>
              </a:rPr>
              <a:t>Fonte: DRSP/SNAS/MDS</a:t>
            </a:r>
            <a:endParaRPr lang="pt-BR" sz="1000">
              <a:cs typeface="Poppins Light" panose="00000400000000000000" pitchFamily="2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16BE69D-913D-91DC-5EC5-33D7E69C14F8}"/>
              </a:ext>
            </a:extLst>
          </p:cNvPr>
          <p:cNvSpPr/>
          <p:nvPr/>
        </p:nvSpPr>
        <p:spPr>
          <a:xfrm rot="20421294">
            <a:off x="10079248" y="2799185"/>
            <a:ext cx="1666144" cy="92545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b="1"/>
              <a:t>3.038 novos processos</a:t>
            </a:r>
          </a:p>
        </p:txBody>
      </p:sp>
      <p:pic>
        <p:nvPicPr>
          <p:cNvPr id="4" name="Imagem 3" descr="Gráfico, Gráfico de linhas&#10;&#10;O conteúdo gerado por IA pode estar incorreto.">
            <a:extLst>
              <a:ext uri="{FF2B5EF4-FFF2-40B4-BE49-F238E27FC236}">
                <a16:creationId xmlns:a16="http://schemas.microsoft.com/office/drawing/2014/main" id="{4662E601-B2EE-3FB2-998B-82EA71AAF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2662"/>
            <a:ext cx="10080434" cy="5772652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18063ABE-7EFF-AFB1-8F9D-B7C76F548F24}"/>
              </a:ext>
            </a:extLst>
          </p:cNvPr>
          <p:cNvSpPr/>
          <p:nvPr/>
        </p:nvSpPr>
        <p:spPr>
          <a:xfrm>
            <a:off x="10079950" y="5442719"/>
            <a:ext cx="914399" cy="2533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ea typeface="Calibri"/>
                <a:cs typeface="Calibri"/>
              </a:rPr>
              <a:t>1570</a:t>
            </a:r>
            <a:endParaRPr lang="pt-BR" b="1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A45DFA53-3560-CEDF-2B54-7DF244F567FD}"/>
              </a:ext>
            </a:extLst>
          </p:cNvPr>
          <p:cNvSpPr/>
          <p:nvPr/>
        </p:nvSpPr>
        <p:spPr>
          <a:xfrm>
            <a:off x="10079949" y="5690598"/>
            <a:ext cx="914399" cy="25338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b="1">
                <a:ea typeface="Calibri"/>
                <a:cs typeface="Calibri"/>
              </a:rPr>
              <a:t>1468</a:t>
            </a:r>
            <a:endParaRPr lang="pt-BR" b="1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745F0A3-6A50-C5C0-C173-918CB5EA8AA5}"/>
              </a:ext>
            </a:extLst>
          </p:cNvPr>
          <p:cNvSpPr/>
          <p:nvPr/>
        </p:nvSpPr>
        <p:spPr>
          <a:xfrm>
            <a:off x="10079950" y="5075490"/>
            <a:ext cx="914399" cy="253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600" b="1">
                <a:solidFill>
                  <a:schemeClr val="tx1"/>
                </a:solidFill>
                <a:ea typeface="Calibri"/>
                <a:cs typeface="Calibri"/>
              </a:rPr>
              <a:t>Total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E955996E-5099-15F4-5AF3-8E9C182E9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454874" y="6234473"/>
            <a:ext cx="2757942" cy="5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5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627C37-0A0D-097F-4D7E-E7B111787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DC140B1-BC90-77BA-7046-5108EB20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35" y="-541"/>
            <a:ext cx="11184838" cy="783451"/>
          </a:xfrm>
        </p:spPr>
        <p:txBody>
          <a:bodyPr>
            <a:normAutofit/>
          </a:bodyPr>
          <a:lstStyle/>
          <a:p>
            <a:pPr algn="ctr"/>
            <a:r>
              <a:rPr lang="pt-BR" sz="2800" b="1">
                <a:latin typeface="+mn-lt"/>
                <a:cs typeface="Poppins Light"/>
              </a:rPr>
              <a:t>Processos Decididos e Publicados no DOU – Janeiro a Dezembro/2025</a:t>
            </a:r>
            <a:endParaRPr lang="pt-BR" sz="2800" b="1">
              <a:latin typeface="+mn-lt"/>
              <a:ea typeface="Calibri"/>
              <a:cs typeface="Poppins Light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6BBF760-BB1A-2C5F-11CC-3502F124C02B}"/>
              </a:ext>
            </a:extLst>
          </p:cNvPr>
          <p:cNvSpPr/>
          <p:nvPr/>
        </p:nvSpPr>
        <p:spPr>
          <a:xfrm>
            <a:off x="4489166" y="5971540"/>
            <a:ext cx="3066775" cy="63061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/>
              <a:t>Total = 1333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87AA0AEF-6059-D123-AD4D-6D005652D27E}"/>
              </a:ext>
            </a:extLst>
          </p:cNvPr>
          <p:cNvSpPr txBox="1"/>
          <p:nvPr/>
        </p:nvSpPr>
        <p:spPr>
          <a:xfrm>
            <a:off x="1564753" y="5839672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en-US" sz="1000" b="1">
                <a:solidFill>
                  <a:srgbClr val="000000"/>
                </a:solidFill>
              </a:rPr>
              <a:t>Fonte: DRSP/SNAS/MDS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331B81C1-258E-8D08-7193-005AB1CD0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15932"/>
              </p:ext>
            </p:extLst>
          </p:nvPr>
        </p:nvGraphicFramePr>
        <p:xfrm>
          <a:off x="1918771" y="569204"/>
          <a:ext cx="8721636" cy="20052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74175">
                  <a:extLst>
                    <a:ext uri="{9D8B030D-6E8A-4147-A177-3AD203B41FA5}">
                      <a16:colId xmlns:a16="http://schemas.microsoft.com/office/drawing/2014/main" val="4289697546"/>
                    </a:ext>
                  </a:extLst>
                </a:gridCol>
                <a:gridCol w="1064651">
                  <a:extLst>
                    <a:ext uri="{9D8B030D-6E8A-4147-A177-3AD203B41FA5}">
                      <a16:colId xmlns:a16="http://schemas.microsoft.com/office/drawing/2014/main" val="1853257526"/>
                    </a:ext>
                  </a:extLst>
                </a:gridCol>
                <a:gridCol w="1169414">
                  <a:extLst>
                    <a:ext uri="{9D8B030D-6E8A-4147-A177-3AD203B41FA5}">
                      <a16:colId xmlns:a16="http://schemas.microsoft.com/office/drawing/2014/main" val="2656173367"/>
                    </a:ext>
                  </a:extLst>
                </a:gridCol>
                <a:gridCol w="1169414">
                  <a:extLst>
                    <a:ext uri="{9D8B030D-6E8A-4147-A177-3AD203B41FA5}">
                      <a16:colId xmlns:a16="http://schemas.microsoft.com/office/drawing/2014/main" val="402681000"/>
                    </a:ext>
                  </a:extLst>
                </a:gridCol>
                <a:gridCol w="806492">
                  <a:extLst>
                    <a:ext uri="{9D8B030D-6E8A-4147-A177-3AD203B41FA5}">
                      <a16:colId xmlns:a16="http://schemas.microsoft.com/office/drawing/2014/main" val="4116885099"/>
                    </a:ext>
                  </a:extLst>
                </a:gridCol>
                <a:gridCol w="980135">
                  <a:extLst>
                    <a:ext uri="{9D8B030D-6E8A-4147-A177-3AD203B41FA5}">
                      <a16:colId xmlns:a16="http://schemas.microsoft.com/office/drawing/2014/main" val="2004952315"/>
                    </a:ext>
                  </a:extLst>
                </a:gridCol>
                <a:gridCol w="1087941">
                  <a:extLst>
                    <a:ext uri="{9D8B030D-6E8A-4147-A177-3AD203B41FA5}">
                      <a16:colId xmlns:a16="http://schemas.microsoft.com/office/drawing/2014/main" val="766387097"/>
                    </a:ext>
                  </a:extLst>
                </a:gridCol>
                <a:gridCol w="1169414">
                  <a:extLst>
                    <a:ext uri="{9D8B030D-6E8A-4147-A177-3AD203B41FA5}">
                      <a16:colId xmlns:a16="http://schemas.microsoft.com/office/drawing/2014/main" val="2938687841"/>
                    </a:ext>
                  </a:extLst>
                </a:gridCol>
              </a:tblGrid>
              <a:tr h="309383">
                <a:tc gridSpan="8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effectLst/>
                        </a:rPr>
                        <a:t>LEI 12.101/2009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087918"/>
                  </a:ext>
                </a:extLst>
              </a:tr>
              <a:tr h="4354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Aptos Narrow"/>
                        </a:rPr>
                        <a:t>TIPO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Aptos Narrow"/>
                        </a:rPr>
                        <a:t>CANCELADO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Aptos Narrow"/>
                        </a:rPr>
                        <a:t>DEFERIDO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Aptos Narrow"/>
                        </a:rPr>
                        <a:t>FINALIZADO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Aptos Narrow"/>
                        </a:rPr>
                        <a:t>INDEFERIDO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Aptos Narrow"/>
                        </a:rPr>
                        <a:t>MODULAÇÃO DOS EFEITOS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Aptos Narrow"/>
                        </a:rPr>
                        <a:t>ENCAMINHADO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Aptos Narrow"/>
                        </a:rPr>
                        <a:t>Total Geral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949353"/>
                  </a:ext>
                </a:extLst>
              </a:tr>
              <a:tr h="2177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CONCESSÃO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121385"/>
                  </a:ext>
                </a:extLst>
              </a:tr>
              <a:tr h="2177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RENOVAÇÃO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737133"/>
                  </a:ext>
                </a:extLst>
              </a:tr>
              <a:tr h="2177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REPRESENTAÇÃO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366436"/>
                  </a:ext>
                </a:extLst>
              </a:tr>
              <a:tr h="38959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SUPERVISÃO EXTRAORDINÁRIA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815014"/>
                  </a:ext>
                </a:extLst>
              </a:tr>
              <a:tr h="2177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TOTAL GERAL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379994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6E87042E-916E-297C-6F45-89EDC4BB44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359444"/>
              </p:ext>
            </p:extLst>
          </p:nvPr>
        </p:nvGraphicFramePr>
        <p:xfrm>
          <a:off x="1882048" y="2754216"/>
          <a:ext cx="8762995" cy="305569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13973">
                  <a:extLst>
                    <a:ext uri="{9D8B030D-6E8A-4147-A177-3AD203B41FA5}">
                      <a16:colId xmlns:a16="http://schemas.microsoft.com/office/drawing/2014/main" val="3310410916"/>
                    </a:ext>
                  </a:extLst>
                </a:gridCol>
                <a:gridCol w="1239386">
                  <a:extLst>
                    <a:ext uri="{9D8B030D-6E8A-4147-A177-3AD203B41FA5}">
                      <a16:colId xmlns:a16="http://schemas.microsoft.com/office/drawing/2014/main" val="1409838803"/>
                    </a:ext>
                  </a:extLst>
                </a:gridCol>
                <a:gridCol w="1376679">
                  <a:extLst>
                    <a:ext uri="{9D8B030D-6E8A-4147-A177-3AD203B41FA5}">
                      <a16:colId xmlns:a16="http://schemas.microsoft.com/office/drawing/2014/main" val="961884762"/>
                    </a:ext>
                  </a:extLst>
                </a:gridCol>
                <a:gridCol w="1376679">
                  <a:extLst>
                    <a:ext uri="{9D8B030D-6E8A-4147-A177-3AD203B41FA5}">
                      <a16:colId xmlns:a16="http://schemas.microsoft.com/office/drawing/2014/main" val="2466122506"/>
                    </a:ext>
                  </a:extLst>
                </a:gridCol>
                <a:gridCol w="888999">
                  <a:extLst>
                    <a:ext uri="{9D8B030D-6E8A-4147-A177-3AD203B41FA5}">
                      <a16:colId xmlns:a16="http://schemas.microsoft.com/office/drawing/2014/main" val="72135931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64460037"/>
                    </a:ext>
                  </a:extLst>
                </a:gridCol>
                <a:gridCol w="1376679">
                  <a:extLst>
                    <a:ext uri="{9D8B030D-6E8A-4147-A177-3AD203B41FA5}">
                      <a16:colId xmlns:a16="http://schemas.microsoft.com/office/drawing/2014/main" val="286450367"/>
                    </a:ext>
                  </a:extLst>
                </a:gridCol>
              </a:tblGrid>
              <a:tr h="238288">
                <a:tc gridSpan="7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>
                          <a:effectLst/>
                        </a:rPr>
                        <a:t>LEI 187/2021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357130"/>
                  </a:ext>
                </a:extLst>
              </a:tr>
              <a:tr h="30006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TIPO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DEFERIDO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FINALIZADO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INDEFERIDO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MODULAÇÃO DOS EFEITOS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ENCAMINHADO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Total Geral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848000"/>
                  </a:ext>
                </a:extLst>
              </a:tr>
              <a:tr h="1500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CONCESSÃO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454791"/>
                  </a:ext>
                </a:extLst>
              </a:tr>
              <a:tr h="2707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RENOVAÇÃO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594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850665"/>
                  </a:ext>
                </a:extLst>
              </a:tr>
              <a:tr h="7018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SUPERVISÃO EXTRAORDINÁRIA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496352"/>
                  </a:ext>
                </a:extLst>
              </a:tr>
              <a:tr h="4501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SUPERVISÃO EXTRAORDINÁRIA VÍDEO CONFERÊNCIA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6728013"/>
                  </a:ext>
                </a:extLst>
              </a:tr>
              <a:tr h="30006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SUPERVISÃO ORDINÁRIA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850220"/>
                  </a:ext>
                </a:extLst>
              </a:tr>
              <a:tr h="30006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SUPERVISÃO ORDINÁRIA IN LOCO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416345"/>
                  </a:ext>
                </a:extLst>
              </a:tr>
              <a:tr h="1500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 GERAL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773414"/>
                  </a:ext>
                </a:extLst>
              </a:tr>
            </a:tbl>
          </a:graphicData>
        </a:graphic>
      </p:graphicFrame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5BBBCAF0-321C-C4C1-D048-F7C9340CE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614648" y="6086989"/>
            <a:ext cx="2757942" cy="5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05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Gráfico&#10;&#10;O conteúdo gerado por IA pode estar incorreto.">
            <a:extLst>
              <a:ext uri="{FF2B5EF4-FFF2-40B4-BE49-F238E27FC236}">
                <a16:creationId xmlns:a16="http://schemas.microsoft.com/office/drawing/2014/main" id="{D88F8297-B7D1-642D-98A6-BA1AB5321A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54"/>
          <a:stretch>
            <a:fillRect/>
          </a:stretch>
        </p:blipFill>
        <p:spPr>
          <a:xfrm>
            <a:off x="1004935" y="1475715"/>
            <a:ext cx="6451454" cy="4278195"/>
          </a:xfrm>
          <a:prstGeom prst="rect">
            <a:avLst/>
          </a:prstGeom>
        </p:spPr>
      </p:pic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A9A62C00-3A16-7911-8E24-F29062C96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460" y="5585726"/>
            <a:ext cx="2569769" cy="336365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pt-BR" sz="1000" b="1" dirty="0">
                <a:latin typeface="+mj-lt"/>
                <a:cs typeface="Poppins Light" panose="00000400000000000000" pitchFamily="2" charset="0"/>
              </a:rPr>
              <a:t>Fonte: DRSP/SNAS/MDS. 2026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18DBC786-A246-4531-90F4-1373B36B6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935" y="317978"/>
            <a:ext cx="7478163" cy="783451"/>
          </a:xfrm>
        </p:spPr>
        <p:txBody>
          <a:bodyPr>
            <a:normAutofit/>
          </a:bodyPr>
          <a:lstStyle/>
          <a:p>
            <a:r>
              <a:rPr lang="pt-BR" sz="3400" b="1">
                <a:latin typeface="+mn-lt"/>
                <a:cs typeface="Poppins Light" panose="00000400000000000000" pitchFamily="2" charset="0"/>
              </a:rPr>
              <a:t>1. Protocolos X Decisões</a:t>
            </a:r>
            <a:endParaRPr lang="pt-BR" sz="3400" b="1">
              <a:latin typeface="+mn-lt"/>
            </a:endParaRPr>
          </a:p>
        </p:txBody>
      </p:sp>
      <p:pic>
        <p:nvPicPr>
          <p:cNvPr id="14" name="Imagem 13" descr="Texto&#10;&#10;O conteúdo gerado por IA pode estar incorreto.">
            <a:extLst>
              <a:ext uri="{FF2B5EF4-FFF2-40B4-BE49-F238E27FC236}">
                <a16:creationId xmlns:a16="http://schemas.microsoft.com/office/drawing/2014/main" id="{B38488E2-A9B8-1C48-9103-967121763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565487" y="5497054"/>
            <a:ext cx="2757942" cy="513711"/>
          </a:xfrm>
          <a:prstGeom prst="rect">
            <a:avLst/>
          </a:prstGeom>
        </p:spPr>
      </p:pic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BCB0AF1A-48CA-DC9F-8CD7-8D651863F493}"/>
              </a:ext>
            </a:extLst>
          </p:cNvPr>
          <p:cNvSpPr txBox="1">
            <a:spLocks/>
          </p:cNvSpPr>
          <p:nvPr/>
        </p:nvSpPr>
        <p:spPr>
          <a:xfrm>
            <a:off x="7456389" y="1704049"/>
            <a:ext cx="4382333" cy="91012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b="1">
                <a:cs typeface="Poppins Light" panose="00000400000000000000" pitchFamily="2" charset="0"/>
              </a:rPr>
              <a:t>A diferença identificada entre o número de protocolos e o número de decisões, traz os seguintes impactos:</a:t>
            </a:r>
          </a:p>
          <a:p>
            <a:pPr marL="0" indent="0">
              <a:buNone/>
            </a:pPr>
            <a:endParaRPr lang="pt-BR" sz="600"/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97F37030-CBF7-3B23-DDEC-EFC92B725B2B}"/>
              </a:ext>
            </a:extLst>
          </p:cNvPr>
          <p:cNvSpPr txBox="1">
            <a:spLocks/>
          </p:cNvSpPr>
          <p:nvPr/>
        </p:nvSpPr>
        <p:spPr>
          <a:xfrm>
            <a:off x="7402832" y="2614172"/>
            <a:ext cx="4717281" cy="215623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pt-BR" sz="1400">
                <a:cs typeface="Poppins Light" panose="00000400000000000000" pitchFamily="2" charset="0"/>
              </a:rPr>
              <a:t>Ampliação do número de judicializações;</a:t>
            </a:r>
          </a:p>
          <a:p>
            <a:pPr algn="just">
              <a:lnSpc>
                <a:spcPct val="130000"/>
              </a:lnSpc>
            </a:pPr>
            <a:r>
              <a:rPr lang="pt-BR" sz="1400">
                <a:cs typeface="Poppins Light" panose="00000400000000000000" pitchFamily="2" charset="0"/>
              </a:rPr>
              <a:t>Pressão política incentivada pelas entidades, resultado na incessante cobrança dos membros do Congresso Nacional, os quais, em sua grande maioria, definem que só destinam emendas a entidades certificadas com CEBAS;</a:t>
            </a:r>
          </a:p>
          <a:p>
            <a:pPr algn="just">
              <a:lnSpc>
                <a:spcPct val="130000"/>
              </a:lnSpc>
            </a:pPr>
            <a:r>
              <a:rPr lang="pt-BR" sz="1400">
                <a:cs typeface="Poppins Light" panose="00000400000000000000" pitchFamily="2" charset="0"/>
              </a:rPr>
              <a:t>Fragilidade institucional nos monitoramentos do TCU e CMAP.</a:t>
            </a:r>
          </a:p>
        </p:txBody>
      </p:sp>
    </p:spTree>
    <p:extLst>
      <p:ext uri="{BB962C8B-B14F-4D97-AF65-F5344CB8AC3E}">
        <p14:creationId xmlns:p14="http://schemas.microsoft.com/office/powerpoint/2010/main" val="262386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8732D9-2F25-096B-1297-4EA99D167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2B98E6B1-87C2-55EA-E187-4E87566E5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45" y="259627"/>
            <a:ext cx="9479028" cy="5702741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1C666C00-EA1A-FBC6-028C-92D071A2B643}"/>
              </a:ext>
            </a:extLst>
          </p:cNvPr>
          <p:cNvSpPr txBox="1"/>
          <p:nvPr/>
        </p:nvSpPr>
        <p:spPr>
          <a:xfrm>
            <a:off x="1163540" y="5854069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DRSP/SNAS/MDS</a:t>
            </a:r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50DFCEF9-88E8-4542-8B18-355784CA3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901284" y="5858681"/>
            <a:ext cx="2757942" cy="5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55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A694B9-029B-3E39-7633-FC5544BAB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A61FC764-F4DC-513A-C8F0-C73D18525E40}"/>
              </a:ext>
            </a:extLst>
          </p:cNvPr>
          <p:cNvSpPr>
            <a:spLocks noGrp="1"/>
          </p:cNvSpPr>
          <p:nvPr/>
        </p:nvSpPr>
        <p:spPr>
          <a:xfrm>
            <a:off x="5433890" y="5392383"/>
            <a:ext cx="1774908" cy="477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 dirty="0">
                <a:cs typeface="Poppins Light" panose="00000400000000000000" pitchFamily="2" charset="0"/>
              </a:rPr>
              <a:t>Fonte: DRSP/SNAS/MDS</a:t>
            </a:r>
            <a:endParaRPr lang="pt-BR" sz="1000" dirty="0">
              <a:cs typeface="Poppins Light" panose="00000400000000000000" pitchFamily="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D446F81-0C3C-403F-1012-58492BC14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699" y="85806"/>
            <a:ext cx="9653641" cy="783451"/>
          </a:xfrm>
        </p:spPr>
        <p:txBody>
          <a:bodyPr>
            <a:noAutofit/>
          </a:bodyPr>
          <a:lstStyle/>
          <a:p>
            <a:r>
              <a:rPr lang="pt-BR" sz="3400" b="1">
                <a:latin typeface="+mn-lt"/>
              </a:rPr>
              <a:t>Certificadas CEBAS X Cadastradas CNEAS</a:t>
            </a:r>
            <a:endParaRPr lang="pt-BR" sz="3400" b="1">
              <a:solidFill>
                <a:schemeClr val="accent4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C29FB5F2-FC62-8F30-8AB7-A9EC4D314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929" y="1211381"/>
            <a:ext cx="4680357" cy="21438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pt-BR" sz="2000">
                <a:cs typeface="Poppins Light"/>
              </a:rPr>
              <a:t>O gráfico demonstra o número de entidades certificadas pela SNAS/MDS até </a:t>
            </a:r>
            <a:r>
              <a:rPr lang="pt-BR" sz="2000" b="1">
                <a:cs typeface="Poppins Light"/>
              </a:rPr>
              <a:t>31/12/2025</a:t>
            </a:r>
            <a:r>
              <a:rPr lang="pt-BR" sz="2000">
                <a:cs typeface="Poppins Light"/>
              </a:rPr>
              <a:t>, que já integram o Cadastro Nacional de Entidades de Assistência Social (CNEAS). </a:t>
            </a:r>
            <a:endParaRPr lang="pt-BR" sz="2000">
              <a:ea typeface="Calibri Light"/>
              <a:cs typeface="Poppins Light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B51F219-DAB6-66E0-F904-827F39EF7B63}"/>
              </a:ext>
            </a:extLst>
          </p:cNvPr>
          <p:cNvSpPr txBox="1"/>
          <p:nvPr/>
        </p:nvSpPr>
        <p:spPr>
          <a:xfrm>
            <a:off x="400929" y="3731928"/>
            <a:ext cx="4680357" cy="16604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pt-BR" sz="2000">
                <a:cs typeface="Poppins Light"/>
              </a:rPr>
              <a:t>Das </a:t>
            </a:r>
            <a:r>
              <a:rPr lang="pt-BR" sz="2000" b="1">
                <a:cs typeface="Poppins Light"/>
              </a:rPr>
              <a:t>6.144</a:t>
            </a:r>
            <a:r>
              <a:rPr lang="pt-BR" sz="2000">
                <a:cs typeface="Poppins Light"/>
              </a:rPr>
              <a:t> entidades/OSC que usufruem dos efeitos da certificação, </a:t>
            </a:r>
            <a:r>
              <a:rPr lang="pt-BR" sz="2000" b="1">
                <a:cs typeface="Poppins Light"/>
              </a:rPr>
              <a:t>5.969</a:t>
            </a:r>
            <a:r>
              <a:rPr lang="pt-BR" sz="2000">
                <a:cs typeface="Poppins Light"/>
              </a:rPr>
              <a:t> estão com o cadastro concluído no CNEAS e </a:t>
            </a:r>
            <a:r>
              <a:rPr lang="pt-BR" sz="2000" b="1">
                <a:cs typeface="Poppins Light"/>
              </a:rPr>
              <a:t>175</a:t>
            </a:r>
            <a:r>
              <a:rPr lang="pt-BR" sz="2000">
                <a:solidFill>
                  <a:srgbClr val="FFC000"/>
                </a:solidFill>
                <a:cs typeface="Poppins Light"/>
              </a:rPr>
              <a:t> </a:t>
            </a:r>
            <a:r>
              <a:rPr lang="pt-BR" sz="2000">
                <a:cs typeface="Poppins Light"/>
              </a:rPr>
              <a:t>não possuem CNEAS concluído.</a:t>
            </a:r>
            <a:endParaRPr lang="pt-BR" sz="2000">
              <a:ea typeface="Calibri Light"/>
              <a:cs typeface="Poppins Light"/>
            </a:endParaRPr>
          </a:p>
        </p:txBody>
      </p:sp>
      <p:pic>
        <p:nvPicPr>
          <p:cNvPr id="7" name="Imagem 6" descr="Diagrama, Diagrama de Venn&#10;&#10;O conteúdo gerado por IA pode estar incorreto.">
            <a:extLst>
              <a:ext uri="{FF2B5EF4-FFF2-40B4-BE49-F238E27FC236}">
                <a16:creationId xmlns:a16="http://schemas.microsoft.com/office/drawing/2014/main" id="{A64A1ADC-1932-951D-DDA7-FEF810BFEA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70" t="1390" r="-126" b="-216"/>
          <a:stretch>
            <a:fillRect/>
          </a:stretch>
        </p:blipFill>
        <p:spPr>
          <a:xfrm>
            <a:off x="5084075" y="1098014"/>
            <a:ext cx="6492958" cy="3984610"/>
          </a:xfrm>
          <a:prstGeom prst="rect">
            <a:avLst/>
          </a:prstGeom>
        </p:spPr>
      </p:pic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6721B327-1648-86C2-FE1D-B5B6310E60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4114" r="10781" b="44397"/>
          <a:stretch>
            <a:fillRect/>
          </a:stretch>
        </p:blipFill>
        <p:spPr>
          <a:xfrm>
            <a:off x="8577777" y="6148441"/>
            <a:ext cx="2757942" cy="5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02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71C072-9DC1-8687-5A84-72F73D756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AD139118-E0B4-5F27-C57A-2BB82BAA4469}"/>
              </a:ext>
            </a:extLst>
          </p:cNvPr>
          <p:cNvSpPr>
            <a:spLocks noGrp="1"/>
          </p:cNvSpPr>
          <p:nvPr/>
        </p:nvSpPr>
        <p:spPr>
          <a:xfrm>
            <a:off x="440743" y="5766130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>
                <a:cs typeface="Poppins Light" panose="00000400000000000000" pitchFamily="2" charset="0"/>
              </a:rPr>
              <a:t>Fonte: DRSP/SNAS/MDS</a:t>
            </a:r>
            <a:endParaRPr lang="pt-BR" sz="1000">
              <a:cs typeface="Poppins Light" panose="00000400000000000000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309DABB-D8EC-C22B-B7B0-55F9195C84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8601873" y="5523384"/>
            <a:ext cx="3271502" cy="66907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B84F504-57C0-AFF8-DB63-AC39B2C2D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05" y="207516"/>
            <a:ext cx="10010401" cy="783451"/>
          </a:xfrm>
        </p:spPr>
        <p:txBody>
          <a:bodyPr>
            <a:noAutofit/>
          </a:bodyPr>
          <a:lstStyle/>
          <a:p>
            <a:r>
              <a:rPr lang="pt-BR" sz="3400" b="1">
                <a:latin typeface="+mn-lt"/>
              </a:rPr>
              <a:t>Provisões socioassistenciais das entidades certificadas</a:t>
            </a:r>
            <a:endParaRPr lang="pt-BR" sz="3400" b="1">
              <a:solidFill>
                <a:schemeClr val="accent2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617F7EB-0FE5-521A-4CDD-8A6334DFF522}"/>
              </a:ext>
            </a:extLst>
          </p:cNvPr>
          <p:cNvSpPr txBox="1"/>
          <p:nvPr/>
        </p:nvSpPr>
        <p:spPr>
          <a:xfrm>
            <a:off x="9289528" y="2249200"/>
            <a:ext cx="2324899" cy="1415772"/>
          </a:xfrm>
          <a:custGeom>
            <a:avLst/>
            <a:gdLst>
              <a:gd name="connsiteX0" fmla="*/ 0 w 2324899"/>
              <a:gd name="connsiteY0" fmla="*/ 0 h 1415772"/>
              <a:gd name="connsiteX1" fmla="*/ 2324899 w 2324899"/>
              <a:gd name="connsiteY1" fmla="*/ 0 h 1415772"/>
              <a:gd name="connsiteX2" fmla="*/ 2324899 w 2324899"/>
              <a:gd name="connsiteY2" fmla="*/ 1415772 h 1415772"/>
              <a:gd name="connsiteX3" fmla="*/ 0 w 2324899"/>
              <a:gd name="connsiteY3" fmla="*/ 1415772 h 1415772"/>
              <a:gd name="connsiteX4" fmla="*/ 0 w 2324899"/>
              <a:gd name="connsiteY4" fmla="*/ 0 h 141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899" h="1415772" fill="none" extrusionOk="0">
                <a:moveTo>
                  <a:pt x="0" y="0"/>
                </a:moveTo>
                <a:cubicBezTo>
                  <a:pt x="848200" y="-71976"/>
                  <a:pt x="1783167" y="-113545"/>
                  <a:pt x="2324899" y="0"/>
                </a:cubicBezTo>
                <a:cubicBezTo>
                  <a:pt x="2328265" y="419703"/>
                  <a:pt x="2198759" y="1148286"/>
                  <a:pt x="2324899" y="1415772"/>
                </a:cubicBezTo>
                <a:cubicBezTo>
                  <a:pt x="1495885" y="1332601"/>
                  <a:pt x="802566" y="1391327"/>
                  <a:pt x="0" y="1415772"/>
                </a:cubicBezTo>
                <a:cubicBezTo>
                  <a:pt x="-1674" y="1016937"/>
                  <a:pt x="17514" y="679945"/>
                  <a:pt x="0" y="0"/>
                </a:cubicBezTo>
                <a:close/>
              </a:path>
              <a:path w="2324899" h="1415772" stroke="0" extrusionOk="0">
                <a:moveTo>
                  <a:pt x="0" y="0"/>
                </a:moveTo>
                <a:cubicBezTo>
                  <a:pt x="590002" y="-104657"/>
                  <a:pt x="1702518" y="-146646"/>
                  <a:pt x="2324899" y="0"/>
                </a:cubicBezTo>
                <a:cubicBezTo>
                  <a:pt x="2390565" y="485120"/>
                  <a:pt x="2275890" y="1060263"/>
                  <a:pt x="2324899" y="1415772"/>
                </a:cubicBezTo>
                <a:cubicBezTo>
                  <a:pt x="1195050" y="1423724"/>
                  <a:pt x="596695" y="1358008"/>
                  <a:pt x="0" y="1415772"/>
                </a:cubicBezTo>
                <a:cubicBezTo>
                  <a:pt x="122100" y="809821"/>
                  <a:pt x="-75280" y="61332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4549970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200" b="1"/>
              <a:t>7.710</a:t>
            </a:r>
            <a:r>
              <a:rPr lang="pt-BR"/>
              <a:t> </a:t>
            </a:r>
          </a:p>
          <a:p>
            <a:pPr algn="ctr"/>
            <a:r>
              <a:rPr lang="pt-BR"/>
              <a:t>provisões socioassistenciais certificadas</a:t>
            </a:r>
            <a:endParaRPr lang="pt-BR">
              <a:ea typeface="Calibri"/>
              <a:cs typeface="Calibri"/>
            </a:endParaRPr>
          </a:p>
        </p:txBody>
      </p:sp>
      <p:pic>
        <p:nvPicPr>
          <p:cNvPr id="2" name="Imagem 1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05077EE5-E088-EC75-11F9-F9FB6A4DA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79" y="899710"/>
            <a:ext cx="8451239" cy="48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433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1839</Words>
  <Application>Microsoft Office PowerPoint</Application>
  <PresentationFormat>Widescreen</PresentationFormat>
  <Paragraphs>525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8" baseType="lpstr">
      <vt:lpstr>Calibri Light</vt:lpstr>
      <vt:lpstr>Aptos Narrow</vt:lpstr>
      <vt:lpstr>Wingdings</vt:lpstr>
      <vt:lpstr>Rawline</vt:lpstr>
      <vt:lpstr>Times New Roman</vt:lpstr>
      <vt:lpstr>Arial MT</vt:lpstr>
      <vt:lpstr>Calibri</vt:lpstr>
      <vt:lpstr>Arial</vt:lpstr>
      <vt:lpstr>Poppins Light</vt:lpstr>
      <vt:lpstr>Arial,Sans-Serif</vt:lpstr>
      <vt:lpstr>Poppins</vt:lpstr>
      <vt:lpstr>Tema do Office</vt:lpstr>
      <vt:lpstr>Dados Gerais de Certificação CEBAS</vt:lpstr>
      <vt:lpstr>Histórico de Processos Decididos</vt:lpstr>
      <vt:lpstr>Processos não decididos – Lei nº 12.101/2009</vt:lpstr>
      <vt:lpstr>Apresentação do PowerPoint</vt:lpstr>
      <vt:lpstr>Processos Decididos e Publicados no DOU – Janeiro a Dezembro/2025</vt:lpstr>
      <vt:lpstr>1. Protocolos X Decisões</vt:lpstr>
      <vt:lpstr>Apresentação do PowerPoint</vt:lpstr>
      <vt:lpstr>Certificadas CEBAS X Cadastradas CNEAS</vt:lpstr>
      <vt:lpstr>Provisões socioassistenciais das entidades certificadas</vt:lpstr>
      <vt:lpstr>Comunicação</vt:lpstr>
      <vt:lpstr>Apresentação do PowerPoint</vt:lpstr>
      <vt:lpstr>Apresentação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Dados de supervisão/importação </vt:lpstr>
      <vt:lpstr>Apresentação do PowerPoint</vt:lpstr>
      <vt:lpstr>Cadastros concluídos no CNEAS – Brasil</vt:lpstr>
      <vt:lpstr>Apresentação do PowerPoint</vt:lpstr>
      <vt:lpstr>Apresentação do PowerPoint</vt:lpstr>
      <vt:lpstr>Apoios Técnicos de janeiro a dezembro/2025</vt:lpstr>
      <vt:lpstr>Apresentação do PowerPoint</vt:lpstr>
      <vt:lpstr>  AvisaLá  </vt:lpstr>
      <vt:lpstr>  Principais resultados do DRSP  </vt:lpstr>
      <vt:lpstr>  Principais resultados do DRSP  </vt:lpstr>
      <vt:lpstr>  Principais resultados do DRSP  </vt:lpstr>
      <vt:lpstr>Principais resultados do DRSP</vt:lpstr>
      <vt:lpstr>Apresentação do PowerPoint</vt:lpstr>
      <vt:lpstr>Núcleos de Apoio às Organizações da Sociedade Civil da Assistência Social (NOSCas)</vt:lpstr>
      <vt:lpstr>OSCas – Emissor de Certificados CEBAS de Assistência Social</vt:lpstr>
      <vt:lpstr>Apresentação do PowerPoint</vt:lpstr>
      <vt:lpstr>DRSP vai até você!</vt:lpstr>
      <vt:lpstr>Canais de comunicação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Luiza Martins da Costa Vidal</dc:creator>
  <cp:lastModifiedBy>Guilherme Antônio Sousa Ferreira</cp:lastModifiedBy>
  <cp:revision>9</cp:revision>
  <dcterms:created xsi:type="dcterms:W3CDTF">2023-01-25T17:53:38Z</dcterms:created>
  <dcterms:modified xsi:type="dcterms:W3CDTF">2026-03-10T19:11:23Z</dcterms:modified>
</cp:coreProperties>
</file>